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charts/chart128.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129.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130.xml" ContentType="application/vnd.openxmlformats-officedocument.drawingml.chart+xml"/>
  <Override PartName="/ppt/charts/style130.xml" ContentType="application/vnd.ms-office.chartstyle+xml"/>
  <Override PartName="/ppt/charts/colors130.xml" ContentType="application/vnd.ms-office.chartcolorstyle+xml"/>
  <Override PartName="/ppt/charts/chart131.xml" ContentType="application/vnd.openxmlformats-officedocument.drawingml.chart+xml"/>
  <Override PartName="/ppt/charts/style131.xml" ContentType="application/vnd.ms-office.chartstyle+xml"/>
  <Override PartName="/ppt/charts/colors131.xml" ContentType="application/vnd.ms-office.chartcolorstyle+xml"/>
  <Override PartName="/ppt/charts/chart132.xml" ContentType="application/vnd.openxmlformats-officedocument.drawingml.chart+xml"/>
  <Override PartName="/ppt/charts/style132.xml" ContentType="application/vnd.ms-office.chartstyle+xml"/>
  <Override PartName="/ppt/charts/colors132.xml" ContentType="application/vnd.ms-office.chartcolorstyle+xml"/>
  <Override PartName="/ppt/charts/chart133.xml" ContentType="application/vnd.openxmlformats-officedocument.drawingml.chart+xml"/>
  <Override PartName="/ppt/charts/style133.xml" ContentType="application/vnd.ms-office.chartstyle+xml"/>
  <Override PartName="/ppt/charts/colors133.xml" ContentType="application/vnd.ms-office.chartcolorstyle+xml"/>
  <Override PartName="/ppt/charts/chart134.xml" ContentType="application/vnd.openxmlformats-officedocument.drawingml.chart+xml"/>
  <Override PartName="/ppt/charts/style134.xml" ContentType="application/vnd.ms-office.chartstyle+xml"/>
  <Override PartName="/ppt/charts/colors134.xml" ContentType="application/vnd.ms-office.chartcolorstyle+xml"/>
  <Override PartName="/ppt/charts/chart135.xml" ContentType="application/vnd.openxmlformats-officedocument.drawingml.chart+xml"/>
  <Override PartName="/ppt/charts/style135.xml" ContentType="application/vnd.ms-office.chartstyle+xml"/>
  <Override PartName="/ppt/charts/colors135.xml" ContentType="application/vnd.ms-office.chartcolorstyle+xml"/>
  <Override PartName="/ppt/charts/chart136.xml" ContentType="application/vnd.openxmlformats-officedocument.drawingml.chart+xml"/>
  <Override PartName="/ppt/charts/style136.xml" ContentType="application/vnd.ms-office.chartstyle+xml"/>
  <Override PartName="/ppt/charts/colors136.xml" ContentType="application/vnd.ms-office.chartcolorstyle+xml"/>
  <Override PartName="/ppt/charts/chart137.xml" ContentType="application/vnd.openxmlformats-officedocument.drawingml.chart+xml"/>
  <Override PartName="/ppt/charts/style137.xml" ContentType="application/vnd.ms-office.chartstyle+xml"/>
  <Override PartName="/ppt/charts/colors137.xml" ContentType="application/vnd.ms-office.chartcolorstyle+xml"/>
  <Override PartName="/ppt/charts/chart138.xml" ContentType="application/vnd.openxmlformats-officedocument.drawingml.chart+xml"/>
  <Override PartName="/ppt/charts/style138.xml" ContentType="application/vnd.ms-office.chartstyle+xml"/>
  <Override PartName="/ppt/charts/colors138.xml" ContentType="application/vnd.ms-office.chartcolorstyle+xml"/>
  <Override PartName="/ppt/charts/chart139.xml" ContentType="application/vnd.openxmlformats-officedocument.drawingml.chart+xml"/>
  <Override PartName="/ppt/charts/style139.xml" ContentType="application/vnd.ms-office.chartstyle+xml"/>
  <Override PartName="/ppt/charts/colors139.xml" ContentType="application/vnd.ms-office.chartcolorstyle+xml"/>
  <Override PartName="/ppt/notesSlides/notesSlide1.xml" ContentType="application/vnd.openxmlformats-officedocument.presentationml.notesSlide+xml"/>
  <Override PartName="/ppt/charts/chart140.xml" ContentType="application/vnd.openxmlformats-officedocument.drawingml.chart+xml"/>
  <Override PartName="/ppt/charts/style140.xml" ContentType="application/vnd.ms-office.chartstyle+xml"/>
  <Override PartName="/ppt/charts/colors140.xml" ContentType="application/vnd.ms-office.chartcolorstyle+xml"/>
  <Override PartName="/ppt/charts/chart141.xml" ContentType="application/vnd.openxmlformats-officedocument.drawingml.chart+xml"/>
  <Override PartName="/ppt/charts/style141.xml" ContentType="application/vnd.ms-office.chartstyle+xml"/>
  <Override PartName="/ppt/charts/colors141.xml" ContentType="application/vnd.ms-office.chartcolorstyle+xml"/>
  <Override PartName="/ppt/charts/chart142.xml" ContentType="application/vnd.openxmlformats-officedocument.drawingml.chart+xml"/>
  <Override PartName="/ppt/charts/style142.xml" ContentType="application/vnd.ms-office.chartstyle+xml"/>
  <Override PartName="/ppt/charts/colors142.xml" ContentType="application/vnd.ms-office.chartcolorstyle+xml"/>
  <Override PartName="/ppt/charts/chart143.xml" ContentType="application/vnd.openxmlformats-officedocument.drawingml.chart+xml"/>
  <Override PartName="/ppt/charts/style143.xml" ContentType="application/vnd.ms-office.chartstyle+xml"/>
  <Override PartName="/ppt/charts/colors143.xml" ContentType="application/vnd.ms-office.chartcolorstyle+xml"/>
  <Override PartName="/ppt/charts/chart144.xml" ContentType="application/vnd.openxmlformats-officedocument.drawingml.chart+xml"/>
  <Override PartName="/ppt/charts/style144.xml" ContentType="application/vnd.ms-office.chartstyle+xml"/>
  <Override PartName="/ppt/charts/colors144.xml" ContentType="application/vnd.ms-office.chartcolorstyle+xml"/>
  <Override PartName="/ppt/charts/chart145.xml" ContentType="application/vnd.openxmlformats-officedocument.drawingml.chart+xml"/>
  <Override PartName="/ppt/charts/style145.xml" ContentType="application/vnd.ms-office.chartstyle+xml"/>
  <Override PartName="/ppt/charts/colors145.xml" ContentType="application/vnd.ms-office.chartcolorstyle+xml"/>
  <Override PartName="/ppt/charts/chart146.xml" ContentType="application/vnd.openxmlformats-officedocument.drawingml.chart+xml"/>
  <Override PartName="/ppt/charts/style146.xml" ContentType="application/vnd.ms-office.chartstyle+xml"/>
  <Override PartName="/ppt/charts/colors146.xml" ContentType="application/vnd.ms-office.chartcolorstyle+xml"/>
  <Override PartName="/ppt/charts/chart147.xml" ContentType="application/vnd.openxmlformats-officedocument.drawingml.chart+xml"/>
  <Override PartName="/ppt/charts/style147.xml" ContentType="application/vnd.ms-office.chartstyle+xml"/>
  <Override PartName="/ppt/charts/colors147.xml" ContentType="application/vnd.ms-office.chartcolorstyle+xml"/>
  <Override PartName="/ppt/charts/chart148.xml" ContentType="application/vnd.openxmlformats-officedocument.drawingml.chart+xml"/>
  <Override PartName="/ppt/charts/style148.xml" ContentType="application/vnd.ms-office.chartstyle+xml"/>
  <Override PartName="/ppt/charts/colors148.xml" ContentType="application/vnd.ms-office.chartcolorstyle+xml"/>
  <Override PartName="/ppt/charts/chart149.xml" ContentType="application/vnd.openxmlformats-officedocument.drawingml.chart+xml"/>
  <Override PartName="/ppt/charts/style149.xml" ContentType="application/vnd.ms-office.chartstyle+xml"/>
  <Override PartName="/ppt/charts/colors149.xml" ContentType="application/vnd.ms-office.chartcolorstyle+xml"/>
  <Override PartName="/ppt/charts/chart150.xml" ContentType="application/vnd.openxmlformats-officedocument.drawingml.chart+xml"/>
  <Override PartName="/ppt/charts/style150.xml" ContentType="application/vnd.ms-office.chartstyle+xml"/>
  <Override PartName="/ppt/charts/colors150.xml" ContentType="application/vnd.ms-office.chartcolorstyle+xml"/>
  <Override PartName="/ppt/charts/chart151.xml" ContentType="application/vnd.openxmlformats-officedocument.drawingml.chart+xml"/>
  <Override PartName="/ppt/charts/style151.xml" ContentType="application/vnd.ms-office.chartstyle+xml"/>
  <Override PartName="/ppt/charts/colors151.xml" ContentType="application/vnd.ms-office.chartcolorstyle+xml"/>
  <Override PartName="/ppt/charts/chart152.xml" ContentType="application/vnd.openxmlformats-officedocument.drawingml.chart+xml"/>
  <Override PartName="/ppt/charts/style152.xml" ContentType="application/vnd.ms-office.chartstyle+xml"/>
  <Override PartName="/ppt/charts/colors152.xml" ContentType="application/vnd.ms-office.chartcolorstyle+xml"/>
  <Override PartName="/ppt/charts/chart153.xml" ContentType="application/vnd.openxmlformats-officedocument.drawingml.chart+xml"/>
  <Override PartName="/ppt/charts/style153.xml" ContentType="application/vnd.ms-office.chartstyle+xml"/>
  <Override PartName="/ppt/charts/colors153.xml" ContentType="application/vnd.ms-office.chartcolorstyle+xml"/>
  <Override PartName="/ppt/charts/chart154.xml" ContentType="application/vnd.openxmlformats-officedocument.drawingml.chart+xml"/>
  <Override PartName="/ppt/charts/style154.xml" ContentType="application/vnd.ms-office.chartstyle+xml"/>
  <Override PartName="/ppt/charts/colors154.xml" ContentType="application/vnd.ms-office.chartcolorstyle+xml"/>
  <Override PartName="/ppt/charts/chart155.xml" ContentType="application/vnd.openxmlformats-officedocument.drawingml.chart+xml"/>
  <Override PartName="/ppt/charts/style155.xml" ContentType="application/vnd.ms-office.chartstyle+xml"/>
  <Override PartName="/ppt/charts/colors155.xml" ContentType="application/vnd.ms-office.chartcolorstyle+xml"/>
  <Override PartName="/ppt/charts/chart156.xml" ContentType="application/vnd.openxmlformats-officedocument.drawingml.chart+xml"/>
  <Override PartName="/ppt/charts/style156.xml" ContentType="application/vnd.ms-office.chartstyle+xml"/>
  <Override PartName="/ppt/charts/colors156.xml" ContentType="application/vnd.ms-office.chartcolorstyle+xml"/>
  <Override PartName="/ppt/charts/chart157.xml" ContentType="application/vnd.openxmlformats-officedocument.drawingml.chart+xml"/>
  <Override PartName="/ppt/charts/style157.xml" ContentType="application/vnd.ms-office.chartstyle+xml"/>
  <Override PartName="/ppt/charts/colors157.xml" ContentType="application/vnd.ms-office.chartcolorstyle+xml"/>
  <Override PartName="/ppt/charts/chart158.xml" ContentType="application/vnd.openxmlformats-officedocument.drawingml.chart+xml"/>
  <Override PartName="/ppt/charts/style158.xml" ContentType="application/vnd.ms-office.chartstyle+xml"/>
  <Override PartName="/ppt/charts/colors158.xml" ContentType="application/vnd.ms-office.chartcolorstyle+xml"/>
  <Override PartName="/ppt/charts/chart159.xml" ContentType="application/vnd.openxmlformats-officedocument.drawingml.chart+xml"/>
  <Override PartName="/ppt/charts/style159.xml" ContentType="application/vnd.ms-office.chartstyle+xml"/>
  <Override PartName="/ppt/charts/colors159.xml" ContentType="application/vnd.ms-office.chartcolorstyle+xml"/>
  <Override PartName="/ppt/charts/chart160.xml" ContentType="application/vnd.openxmlformats-officedocument.drawingml.chart+xml"/>
  <Override PartName="/ppt/charts/style160.xml" ContentType="application/vnd.ms-office.chartstyle+xml"/>
  <Override PartName="/ppt/charts/colors160.xml" ContentType="application/vnd.ms-office.chartcolorstyle+xml"/>
  <Override PartName="/ppt/charts/chart161.xml" ContentType="application/vnd.openxmlformats-officedocument.drawingml.chart+xml"/>
  <Override PartName="/ppt/charts/style161.xml" ContentType="application/vnd.ms-office.chartstyle+xml"/>
  <Override PartName="/ppt/charts/colors161.xml" ContentType="application/vnd.ms-office.chartcolorstyle+xml"/>
  <Override PartName="/ppt/charts/chart162.xml" ContentType="application/vnd.openxmlformats-officedocument.drawingml.chart+xml"/>
  <Override PartName="/ppt/charts/style162.xml" ContentType="application/vnd.ms-office.chartstyle+xml"/>
  <Override PartName="/ppt/charts/colors162.xml" ContentType="application/vnd.ms-office.chartcolorstyle+xml"/>
  <Override PartName="/ppt/charts/chart163.xml" ContentType="application/vnd.openxmlformats-officedocument.drawingml.chart+xml"/>
  <Override PartName="/ppt/charts/style163.xml" ContentType="application/vnd.ms-office.chartstyle+xml"/>
  <Override PartName="/ppt/charts/colors163.xml" ContentType="application/vnd.ms-office.chartcolorstyle+xml"/>
  <Override PartName="/ppt/charts/chart164.xml" ContentType="application/vnd.openxmlformats-officedocument.drawingml.chart+xml"/>
  <Override PartName="/ppt/charts/style164.xml" ContentType="application/vnd.ms-office.chartstyle+xml"/>
  <Override PartName="/ppt/charts/colors164.xml" ContentType="application/vnd.ms-office.chartcolorstyle+xml"/>
  <Override PartName="/ppt/charts/chart165.xml" ContentType="application/vnd.openxmlformats-officedocument.drawingml.chart+xml"/>
  <Override PartName="/ppt/charts/style165.xml" ContentType="application/vnd.ms-office.chartstyle+xml"/>
  <Override PartName="/ppt/charts/colors165.xml" ContentType="application/vnd.ms-office.chartcolorstyle+xml"/>
  <Override PartName="/ppt/charts/chart166.xml" ContentType="application/vnd.openxmlformats-officedocument.drawingml.chart+xml"/>
  <Override PartName="/ppt/charts/style166.xml" ContentType="application/vnd.ms-office.chartstyle+xml"/>
  <Override PartName="/ppt/charts/colors166.xml" ContentType="application/vnd.ms-office.chartcolorstyle+xml"/>
  <Override PartName="/ppt/charts/chart167.xml" ContentType="application/vnd.openxmlformats-officedocument.drawingml.chart+xml"/>
  <Override PartName="/ppt/charts/style167.xml" ContentType="application/vnd.ms-office.chartstyle+xml"/>
  <Override PartName="/ppt/charts/colors167.xml" ContentType="application/vnd.ms-office.chartcolorstyle+xml"/>
  <Override PartName="/ppt/charts/chart168.xml" ContentType="application/vnd.openxmlformats-officedocument.drawingml.chart+xml"/>
  <Override PartName="/ppt/charts/style168.xml" ContentType="application/vnd.ms-office.chartstyle+xml"/>
  <Override PartName="/ppt/charts/colors168.xml" ContentType="application/vnd.ms-office.chartcolorstyle+xml"/>
  <Override PartName="/ppt/charts/chart169.xml" ContentType="application/vnd.openxmlformats-officedocument.drawingml.chart+xml"/>
  <Override PartName="/ppt/charts/style169.xml" ContentType="application/vnd.ms-office.chartstyle+xml"/>
  <Override PartName="/ppt/charts/colors169.xml" ContentType="application/vnd.ms-office.chartcolorstyle+xml"/>
  <Override PartName="/ppt/charts/chart170.xml" ContentType="application/vnd.openxmlformats-officedocument.drawingml.chart+xml"/>
  <Override PartName="/ppt/charts/style170.xml" ContentType="application/vnd.ms-office.chartstyle+xml"/>
  <Override PartName="/ppt/charts/colors170.xml" ContentType="application/vnd.ms-office.chartcolorstyle+xml"/>
  <Override PartName="/ppt/charts/chart171.xml" ContentType="application/vnd.openxmlformats-officedocument.drawingml.chart+xml"/>
  <Override PartName="/ppt/charts/style171.xml" ContentType="application/vnd.ms-office.chartstyle+xml"/>
  <Override PartName="/ppt/charts/colors171.xml" ContentType="application/vnd.ms-office.chartcolorstyle+xml"/>
  <Override PartName="/ppt/charts/chart172.xml" ContentType="application/vnd.openxmlformats-officedocument.drawingml.chart+xml"/>
  <Override PartName="/ppt/charts/style172.xml" ContentType="application/vnd.ms-office.chartstyle+xml"/>
  <Override PartName="/ppt/charts/colors172.xml" ContentType="application/vnd.ms-office.chartcolorstyle+xml"/>
  <Override PartName="/ppt/charts/chart173.xml" ContentType="application/vnd.openxmlformats-officedocument.drawingml.chart+xml"/>
  <Override PartName="/ppt/charts/style173.xml" ContentType="application/vnd.ms-office.chartstyle+xml"/>
  <Override PartName="/ppt/charts/colors173.xml" ContentType="application/vnd.ms-office.chartcolorstyle+xml"/>
  <Override PartName="/ppt/charts/chart174.xml" ContentType="application/vnd.openxmlformats-officedocument.drawingml.chart+xml"/>
  <Override PartName="/ppt/charts/style174.xml" ContentType="application/vnd.ms-office.chartstyle+xml"/>
  <Override PartName="/ppt/charts/colors174.xml" ContentType="application/vnd.ms-office.chartcolorstyle+xml"/>
  <Override PartName="/ppt/charts/chart175.xml" ContentType="application/vnd.openxmlformats-officedocument.drawingml.chart+xml"/>
  <Override PartName="/ppt/charts/style175.xml" ContentType="application/vnd.ms-office.chartstyle+xml"/>
  <Override PartName="/ppt/charts/colors175.xml" ContentType="application/vnd.ms-office.chartcolorstyle+xml"/>
  <Override PartName="/ppt/charts/chart176.xml" ContentType="application/vnd.openxmlformats-officedocument.drawingml.chart+xml"/>
  <Override PartName="/ppt/charts/style176.xml" ContentType="application/vnd.ms-office.chartstyle+xml"/>
  <Override PartName="/ppt/charts/colors176.xml" ContentType="application/vnd.ms-office.chartcolorstyle+xml"/>
  <Override PartName="/ppt/charts/chart177.xml" ContentType="application/vnd.openxmlformats-officedocument.drawingml.chart+xml"/>
  <Override PartName="/ppt/charts/style177.xml" ContentType="application/vnd.ms-office.chartstyle+xml"/>
  <Override PartName="/ppt/charts/colors177.xml" ContentType="application/vnd.ms-office.chartcolorstyle+xml"/>
  <Override PartName="/ppt/charts/chart178.xml" ContentType="application/vnd.openxmlformats-officedocument.drawingml.chart+xml"/>
  <Override PartName="/ppt/charts/style178.xml" ContentType="application/vnd.ms-office.chartstyle+xml"/>
  <Override PartName="/ppt/charts/colors178.xml" ContentType="application/vnd.ms-office.chartcolorstyle+xml"/>
  <Override PartName="/ppt/charts/chart179.xml" ContentType="application/vnd.openxmlformats-officedocument.drawingml.chart+xml"/>
  <Override PartName="/ppt/charts/style179.xml" ContentType="application/vnd.ms-office.chartstyle+xml"/>
  <Override PartName="/ppt/charts/colors179.xml" ContentType="application/vnd.ms-office.chartcolorstyle+xml"/>
  <Override PartName="/ppt/charts/chart180.xml" ContentType="application/vnd.openxmlformats-officedocument.drawingml.chart+xml"/>
  <Override PartName="/ppt/charts/style180.xml" ContentType="application/vnd.ms-office.chartstyle+xml"/>
  <Override PartName="/ppt/charts/colors180.xml" ContentType="application/vnd.ms-office.chartcolorstyle+xml"/>
  <Override PartName="/ppt/charts/chart181.xml" ContentType="application/vnd.openxmlformats-officedocument.drawingml.chart+xml"/>
  <Override PartName="/ppt/charts/style181.xml" ContentType="application/vnd.ms-office.chartstyle+xml"/>
  <Override PartName="/ppt/charts/colors181.xml" ContentType="application/vnd.ms-office.chartcolorstyle+xml"/>
  <Override PartName="/ppt/charts/chart182.xml" ContentType="application/vnd.openxmlformats-officedocument.drawingml.chart+xml"/>
  <Override PartName="/ppt/charts/style182.xml" ContentType="application/vnd.ms-office.chartstyle+xml"/>
  <Override PartName="/ppt/charts/colors182.xml" ContentType="application/vnd.ms-office.chartcolorstyle+xml"/>
  <Override PartName="/ppt/charts/chart183.xml" ContentType="application/vnd.openxmlformats-officedocument.drawingml.chart+xml"/>
  <Override PartName="/ppt/charts/style183.xml" ContentType="application/vnd.ms-office.chartstyle+xml"/>
  <Override PartName="/ppt/charts/colors183.xml" ContentType="application/vnd.ms-office.chartcolorstyle+xml"/>
  <Override PartName="/ppt/charts/chart184.xml" ContentType="application/vnd.openxmlformats-officedocument.drawingml.chart+xml"/>
  <Override PartName="/ppt/charts/style184.xml" ContentType="application/vnd.ms-office.chartstyle+xml"/>
  <Override PartName="/ppt/charts/colors184.xml" ContentType="application/vnd.ms-office.chartcolorstyle+xml"/>
  <Override PartName="/ppt/charts/chart185.xml" ContentType="application/vnd.openxmlformats-officedocument.drawingml.chart+xml"/>
  <Override PartName="/ppt/charts/style185.xml" ContentType="application/vnd.ms-office.chartstyle+xml"/>
  <Override PartName="/ppt/charts/colors185.xml" ContentType="application/vnd.ms-office.chartcolorstyle+xml"/>
  <Override PartName="/ppt/charts/chart186.xml" ContentType="application/vnd.openxmlformats-officedocument.drawingml.chart+xml"/>
  <Override PartName="/ppt/charts/style186.xml" ContentType="application/vnd.ms-office.chartstyle+xml"/>
  <Override PartName="/ppt/charts/colors186.xml" ContentType="application/vnd.ms-office.chartcolorstyle+xml"/>
  <Override PartName="/ppt/charts/chart187.xml" ContentType="application/vnd.openxmlformats-officedocument.drawingml.chart+xml"/>
  <Override PartName="/ppt/charts/style187.xml" ContentType="application/vnd.ms-office.chartstyle+xml"/>
  <Override PartName="/ppt/charts/colors187.xml" ContentType="application/vnd.ms-office.chartcolorstyle+xml"/>
  <Override PartName="/ppt/charts/chart188.xml" ContentType="application/vnd.openxmlformats-officedocument.drawingml.chart+xml"/>
  <Override PartName="/ppt/charts/style188.xml" ContentType="application/vnd.ms-office.chartstyle+xml"/>
  <Override PartName="/ppt/charts/colors188.xml" ContentType="application/vnd.ms-office.chartcolorstyle+xml"/>
  <Override PartName="/ppt/charts/chart189.xml" ContentType="application/vnd.openxmlformats-officedocument.drawingml.chart+xml"/>
  <Override PartName="/ppt/charts/style189.xml" ContentType="application/vnd.ms-office.chartstyle+xml"/>
  <Override PartName="/ppt/charts/colors189.xml" ContentType="application/vnd.ms-office.chartcolorstyle+xml"/>
  <Override PartName="/ppt/charts/chart190.xml" ContentType="application/vnd.openxmlformats-officedocument.drawingml.chart+xml"/>
  <Override PartName="/ppt/charts/style190.xml" ContentType="application/vnd.ms-office.chartstyle+xml"/>
  <Override PartName="/ppt/charts/colors190.xml" ContentType="application/vnd.ms-office.chartcolorstyle+xml"/>
  <Override PartName="/ppt/charts/chart191.xml" ContentType="application/vnd.openxmlformats-officedocument.drawingml.chart+xml"/>
  <Override PartName="/ppt/charts/style191.xml" ContentType="application/vnd.ms-office.chartstyle+xml"/>
  <Override PartName="/ppt/charts/colors191.xml" ContentType="application/vnd.ms-office.chartcolorstyle+xml"/>
  <Override PartName="/ppt/charts/chart192.xml" ContentType="application/vnd.openxmlformats-officedocument.drawingml.chart+xml"/>
  <Override PartName="/ppt/charts/style192.xml" ContentType="application/vnd.ms-office.chartstyle+xml"/>
  <Override PartName="/ppt/charts/colors192.xml" ContentType="application/vnd.ms-office.chartcolorstyle+xml"/>
  <Override PartName="/ppt/charts/chart193.xml" ContentType="application/vnd.openxmlformats-officedocument.drawingml.chart+xml"/>
  <Override PartName="/ppt/charts/style193.xml" ContentType="application/vnd.ms-office.chartstyle+xml"/>
  <Override PartName="/ppt/charts/colors193.xml" ContentType="application/vnd.ms-office.chartcolorstyle+xml"/>
  <Override PartName="/ppt/charts/chart194.xml" ContentType="application/vnd.openxmlformats-officedocument.drawingml.chart+xml"/>
  <Override PartName="/ppt/charts/style194.xml" ContentType="application/vnd.ms-office.chartstyle+xml"/>
  <Override PartName="/ppt/charts/colors194.xml" ContentType="application/vnd.ms-office.chartcolorstyle+xml"/>
  <Override PartName="/ppt/charts/chart195.xml" ContentType="application/vnd.openxmlformats-officedocument.drawingml.chart+xml"/>
  <Override PartName="/ppt/charts/style195.xml" ContentType="application/vnd.ms-office.chartstyle+xml"/>
  <Override PartName="/ppt/charts/colors195.xml" ContentType="application/vnd.ms-office.chartcolorstyle+xml"/>
  <Override PartName="/ppt/charts/chart196.xml" ContentType="application/vnd.openxmlformats-officedocument.drawingml.chart+xml"/>
  <Override PartName="/ppt/charts/style196.xml" ContentType="application/vnd.ms-office.chartstyle+xml"/>
  <Override PartName="/ppt/charts/colors196.xml" ContentType="application/vnd.ms-office.chartcolorstyle+xml"/>
  <Override PartName="/ppt/charts/chart197.xml" ContentType="application/vnd.openxmlformats-officedocument.drawingml.chart+xml"/>
  <Override PartName="/ppt/charts/style197.xml" ContentType="application/vnd.ms-office.chartstyle+xml"/>
  <Override PartName="/ppt/charts/colors197.xml" ContentType="application/vnd.ms-office.chartcolorstyle+xml"/>
  <Override PartName="/ppt/charts/chart198.xml" ContentType="application/vnd.openxmlformats-officedocument.drawingml.chart+xml"/>
  <Override PartName="/ppt/charts/style198.xml" ContentType="application/vnd.ms-office.chartstyle+xml"/>
  <Override PartName="/ppt/charts/colors198.xml" ContentType="application/vnd.ms-office.chartcolorstyle+xml"/>
  <Override PartName="/ppt/charts/chart199.xml" ContentType="application/vnd.openxmlformats-officedocument.drawingml.chart+xml"/>
  <Override PartName="/ppt/charts/style199.xml" ContentType="application/vnd.ms-office.chartstyle+xml"/>
  <Override PartName="/ppt/charts/colors199.xml" ContentType="application/vnd.ms-office.chartcolorstyle+xml"/>
  <Override PartName="/ppt/charts/chart200.xml" ContentType="application/vnd.openxmlformats-officedocument.drawingml.chart+xml"/>
  <Override PartName="/ppt/charts/style200.xml" ContentType="application/vnd.ms-office.chartstyle+xml"/>
  <Override PartName="/ppt/charts/colors200.xml" ContentType="application/vnd.ms-office.chartcolorstyle+xml"/>
  <Override PartName="/ppt/charts/chart201.xml" ContentType="application/vnd.openxmlformats-officedocument.drawingml.chart+xml"/>
  <Override PartName="/ppt/charts/style201.xml" ContentType="application/vnd.ms-office.chartstyle+xml"/>
  <Override PartName="/ppt/charts/colors201.xml" ContentType="application/vnd.ms-office.chartcolorstyle+xml"/>
  <Override PartName="/ppt/charts/chart202.xml" ContentType="application/vnd.openxmlformats-officedocument.drawingml.chart+xml"/>
  <Override PartName="/ppt/charts/style202.xml" ContentType="application/vnd.ms-office.chartstyle+xml"/>
  <Override PartName="/ppt/charts/colors202.xml" ContentType="application/vnd.ms-office.chartcolorstyle+xml"/>
  <Override PartName="/ppt/charts/chart203.xml" ContentType="application/vnd.openxmlformats-officedocument.drawingml.chart+xml"/>
  <Override PartName="/ppt/charts/style203.xml" ContentType="application/vnd.ms-office.chartstyle+xml"/>
  <Override PartName="/ppt/charts/colors203.xml" ContentType="application/vnd.ms-office.chartcolorstyle+xml"/>
  <Override PartName="/ppt/charts/chart204.xml" ContentType="application/vnd.openxmlformats-officedocument.drawingml.chart+xml"/>
  <Override PartName="/ppt/charts/style204.xml" ContentType="application/vnd.ms-office.chartstyle+xml"/>
  <Override PartName="/ppt/charts/colors204.xml" ContentType="application/vnd.ms-office.chartcolorstyle+xml"/>
  <Override PartName="/ppt/charts/chart205.xml" ContentType="application/vnd.openxmlformats-officedocument.drawingml.chart+xml"/>
  <Override PartName="/ppt/charts/style205.xml" ContentType="application/vnd.ms-office.chartstyle+xml"/>
  <Override PartName="/ppt/charts/colors205.xml" ContentType="application/vnd.ms-office.chartcolorstyle+xml"/>
  <Override PartName="/ppt/charts/chart206.xml" ContentType="application/vnd.openxmlformats-officedocument.drawingml.chart+xml"/>
  <Override PartName="/ppt/charts/style206.xml" ContentType="application/vnd.ms-office.chartstyle+xml"/>
  <Override PartName="/ppt/charts/colors206.xml" ContentType="application/vnd.ms-office.chartcolorstyle+xml"/>
  <Override PartName="/ppt/charts/chart207.xml" ContentType="application/vnd.openxmlformats-officedocument.drawingml.chart+xml"/>
  <Override PartName="/ppt/charts/style207.xml" ContentType="application/vnd.ms-office.chartstyle+xml"/>
  <Override PartName="/ppt/charts/colors207.xml" ContentType="application/vnd.ms-office.chartcolorstyle+xml"/>
  <Override PartName="/ppt/charts/chart208.xml" ContentType="application/vnd.openxmlformats-officedocument.drawingml.chart+xml"/>
  <Override PartName="/ppt/charts/style208.xml" ContentType="application/vnd.ms-office.chartstyle+xml"/>
  <Override PartName="/ppt/charts/colors208.xml" ContentType="application/vnd.ms-office.chartcolorstyle+xml"/>
  <Override PartName="/ppt/charts/chart209.xml" ContentType="application/vnd.openxmlformats-officedocument.drawingml.chart+xml"/>
  <Override PartName="/ppt/charts/style209.xml" ContentType="application/vnd.ms-office.chartstyle+xml"/>
  <Override PartName="/ppt/charts/colors209.xml" ContentType="application/vnd.ms-office.chartcolorstyle+xml"/>
  <Override PartName="/ppt/charts/chart210.xml" ContentType="application/vnd.openxmlformats-officedocument.drawingml.chart+xml"/>
  <Override PartName="/ppt/charts/style210.xml" ContentType="application/vnd.ms-office.chartstyle+xml"/>
  <Override PartName="/ppt/charts/colors210.xml" ContentType="application/vnd.ms-office.chartcolorstyle+xml"/>
  <Override PartName="/ppt/charts/chart211.xml" ContentType="application/vnd.openxmlformats-officedocument.drawingml.chart+xml"/>
  <Override PartName="/ppt/charts/style211.xml" ContentType="application/vnd.ms-office.chartstyle+xml"/>
  <Override PartName="/ppt/charts/colors211.xml" ContentType="application/vnd.ms-office.chartcolorstyle+xml"/>
  <Override PartName="/ppt/charts/chart212.xml" ContentType="application/vnd.openxmlformats-officedocument.drawingml.chart+xml"/>
  <Override PartName="/ppt/charts/style212.xml" ContentType="application/vnd.ms-office.chartstyle+xml"/>
  <Override PartName="/ppt/charts/colors212.xml" ContentType="application/vnd.ms-office.chartcolorstyle+xml"/>
  <Override PartName="/ppt/charts/chart213.xml" ContentType="application/vnd.openxmlformats-officedocument.drawingml.chart+xml"/>
  <Override PartName="/ppt/charts/style213.xml" ContentType="application/vnd.ms-office.chartstyle+xml"/>
  <Override PartName="/ppt/charts/colors213.xml" ContentType="application/vnd.ms-office.chartcolorstyle+xml"/>
  <Override PartName="/ppt/charts/chart214.xml" ContentType="application/vnd.openxmlformats-officedocument.drawingml.chart+xml"/>
  <Override PartName="/ppt/charts/style214.xml" ContentType="application/vnd.ms-office.chartstyle+xml"/>
  <Override PartName="/ppt/charts/colors214.xml" ContentType="application/vnd.ms-office.chartcolorstyle+xml"/>
  <Override PartName="/ppt/charts/chart215.xml" ContentType="application/vnd.openxmlformats-officedocument.drawingml.chart+xml"/>
  <Override PartName="/ppt/charts/style215.xml" ContentType="application/vnd.ms-office.chartstyle+xml"/>
  <Override PartName="/ppt/charts/colors215.xml" ContentType="application/vnd.ms-office.chartcolorstyle+xml"/>
  <Override PartName="/ppt/charts/chart216.xml" ContentType="application/vnd.openxmlformats-officedocument.drawingml.chart+xml"/>
  <Override PartName="/ppt/charts/style216.xml" ContentType="application/vnd.ms-office.chartstyle+xml"/>
  <Override PartName="/ppt/charts/colors216.xml" ContentType="application/vnd.ms-office.chartcolorstyle+xml"/>
  <Override PartName="/ppt/charts/chart217.xml" ContentType="application/vnd.openxmlformats-officedocument.drawingml.chart+xml"/>
  <Override PartName="/ppt/charts/style217.xml" ContentType="application/vnd.ms-office.chartstyle+xml"/>
  <Override PartName="/ppt/charts/colors217.xml" ContentType="application/vnd.ms-office.chartcolorstyle+xml"/>
  <Override PartName="/ppt/charts/chart218.xml" ContentType="application/vnd.openxmlformats-officedocument.drawingml.chart+xml"/>
  <Override PartName="/ppt/charts/style218.xml" ContentType="application/vnd.ms-office.chartstyle+xml"/>
  <Override PartName="/ppt/charts/colors218.xml" ContentType="application/vnd.ms-office.chartcolorstyle+xml"/>
  <Override PartName="/ppt/charts/chart219.xml" ContentType="application/vnd.openxmlformats-officedocument.drawingml.chart+xml"/>
  <Override PartName="/ppt/charts/style219.xml" ContentType="application/vnd.ms-office.chartstyle+xml"/>
  <Override PartName="/ppt/charts/colors219.xml" ContentType="application/vnd.ms-office.chartcolorstyle+xml"/>
  <Override PartName="/ppt/charts/chart220.xml" ContentType="application/vnd.openxmlformats-officedocument.drawingml.chart+xml"/>
  <Override PartName="/ppt/charts/style220.xml" ContentType="application/vnd.ms-office.chartstyle+xml"/>
  <Override PartName="/ppt/charts/colors220.xml" ContentType="application/vnd.ms-office.chartcolorstyle+xml"/>
  <Override PartName="/ppt/charts/chart221.xml" ContentType="application/vnd.openxmlformats-officedocument.drawingml.chart+xml"/>
  <Override PartName="/ppt/charts/style221.xml" ContentType="application/vnd.ms-office.chartstyle+xml"/>
  <Override PartName="/ppt/charts/colors221.xml" ContentType="application/vnd.ms-office.chartcolorstyle+xml"/>
  <Override PartName="/ppt/charts/chart222.xml" ContentType="application/vnd.openxmlformats-officedocument.drawingml.chart+xml"/>
  <Override PartName="/ppt/charts/style222.xml" ContentType="application/vnd.ms-office.chartstyle+xml"/>
  <Override PartName="/ppt/charts/colors222.xml" ContentType="application/vnd.ms-office.chartcolorstyle+xml"/>
  <Override PartName="/ppt/charts/chart223.xml" ContentType="application/vnd.openxmlformats-officedocument.drawingml.chart+xml"/>
  <Override PartName="/ppt/charts/style223.xml" ContentType="application/vnd.ms-office.chartstyle+xml"/>
  <Override PartName="/ppt/charts/colors223.xml" ContentType="application/vnd.ms-office.chartcolorstyle+xml"/>
  <Override PartName="/ppt/charts/chart224.xml" ContentType="application/vnd.openxmlformats-officedocument.drawingml.chart+xml"/>
  <Override PartName="/ppt/charts/style224.xml" ContentType="application/vnd.ms-office.chartstyle+xml"/>
  <Override PartName="/ppt/charts/colors224.xml" ContentType="application/vnd.ms-office.chartcolorstyle+xml"/>
  <Override PartName="/ppt/charts/chart225.xml" ContentType="application/vnd.openxmlformats-officedocument.drawingml.chart+xml"/>
  <Override PartName="/ppt/charts/style225.xml" ContentType="application/vnd.ms-office.chartstyle+xml"/>
  <Override PartName="/ppt/charts/colors225.xml" ContentType="application/vnd.ms-office.chartcolorstyle+xml"/>
  <Override PartName="/ppt/charts/chart226.xml" ContentType="application/vnd.openxmlformats-officedocument.drawingml.chart+xml"/>
  <Override PartName="/ppt/charts/style226.xml" ContentType="application/vnd.ms-office.chartstyle+xml"/>
  <Override PartName="/ppt/charts/colors226.xml" ContentType="application/vnd.ms-office.chartcolorstyle+xml"/>
  <Override PartName="/ppt/charts/chart227.xml" ContentType="application/vnd.openxmlformats-officedocument.drawingml.chart+xml"/>
  <Override PartName="/ppt/charts/style227.xml" ContentType="application/vnd.ms-office.chartstyle+xml"/>
  <Override PartName="/ppt/charts/colors227.xml" ContentType="application/vnd.ms-office.chartcolorstyle+xml"/>
  <Override PartName="/ppt/charts/chart228.xml" ContentType="application/vnd.openxmlformats-officedocument.drawingml.chart+xml"/>
  <Override PartName="/ppt/charts/style228.xml" ContentType="application/vnd.ms-office.chartstyle+xml"/>
  <Override PartName="/ppt/charts/colors228.xml" ContentType="application/vnd.ms-office.chartcolorstyle+xml"/>
  <Override PartName="/ppt/charts/chart229.xml" ContentType="application/vnd.openxmlformats-officedocument.drawingml.chart+xml"/>
  <Override PartName="/ppt/charts/style229.xml" ContentType="application/vnd.ms-office.chartstyle+xml"/>
  <Override PartName="/ppt/charts/colors229.xml" ContentType="application/vnd.ms-office.chartcolorstyle+xml"/>
  <Override PartName="/ppt/charts/chart230.xml" ContentType="application/vnd.openxmlformats-officedocument.drawingml.chart+xml"/>
  <Override PartName="/ppt/charts/style230.xml" ContentType="application/vnd.ms-office.chartstyle+xml"/>
  <Override PartName="/ppt/charts/colors230.xml" ContentType="application/vnd.ms-office.chartcolorstyle+xml"/>
  <Override PartName="/ppt/charts/chart231.xml" ContentType="application/vnd.openxmlformats-officedocument.drawingml.chart+xml"/>
  <Override PartName="/ppt/charts/style231.xml" ContentType="application/vnd.ms-office.chartstyle+xml"/>
  <Override PartName="/ppt/charts/colors231.xml" ContentType="application/vnd.ms-office.chartcolorstyle+xml"/>
  <Override PartName="/ppt/charts/chart232.xml" ContentType="application/vnd.openxmlformats-officedocument.drawingml.chart+xml"/>
  <Override PartName="/ppt/charts/style232.xml" ContentType="application/vnd.ms-office.chartstyle+xml"/>
  <Override PartName="/ppt/charts/colors232.xml" ContentType="application/vnd.ms-office.chartcolorstyle+xml"/>
  <Override PartName="/ppt/charts/chart233.xml" ContentType="application/vnd.openxmlformats-officedocument.drawingml.chart+xml"/>
  <Override PartName="/ppt/charts/style233.xml" ContentType="application/vnd.ms-office.chartstyle+xml"/>
  <Override PartName="/ppt/charts/colors233.xml" ContentType="application/vnd.ms-office.chartcolorstyle+xml"/>
  <Override PartName="/ppt/charts/chart234.xml" ContentType="application/vnd.openxmlformats-officedocument.drawingml.chart+xml"/>
  <Override PartName="/ppt/charts/style234.xml" ContentType="application/vnd.ms-office.chartstyle+xml"/>
  <Override PartName="/ppt/charts/colors234.xml" ContentType="application/vnd.ms-office.chartcolorstyle+xml"/>
  <Override PartName="/ppt/charts/chart235.xml" ContentType="application/vnd.openxmlformats-officedocument.drawingml.chart+xml"/>
  <Override PartName="/ppt/charts/style235.xml" ContentType="application/vnd.ms-office.chartstyle+xml"/>
  <Override PartName="/ppt/charts/colors235.xml" ContentType="application/vnd.ms-office.chartcolorstyle+xml"/>
  <Override PartName="/ppt/charts/chart236.xml" ContentType="application/vnd.openxmlformats-officedocument.drawingml.chart+xml"/>
  <Override PartName="/ppt/charts/style236.xml" ContentType="application/vnd.ms-office.chartstyle+xml"/>
  <Override PartName="/ppt/charts/colors236.xml" ContentType="application/vnd.ms-office.chartcolorstyle+xml"/>
  <Override PartName="/ppt/charts/chart237.xml" ContentType="application/vnd.openxmlformats-officedocument.drawingml.chart+xml"/>
  <Override PartName="/ppt/charts/style237.xml" ContentType="application/vnd.ms-office.chartstyle+xml"/>
  <Override PartName="/ppt/charts/colors237.xml" ContentType="application/vnd.ms-office.chartcolorstyle+xml"/>
  <Override PartName="/ppt/charts/chart238.xml" ContentType="application/vnd.openxmlformats-officedocument.drawingml.chart+xml"/>
  <Override PartName="/ppt/charts/style238.xml" ContentType="application/vnd.ms-office.chartstyle+xml"/>
  <Override PartName="/ppt/charts/colors238.xml" ContentType="application/vnd.ms-office.chartcolorstyle+xml"/>
  <Override PartName="/ppt/charts/chart239.xml" ContentType="application/vnd.openxmlformats-officedocument.drawingml.chart+xml"/>
  <Override PartName="/ppt/charts/style239.xml" ContentType="application/vnd.ms-office.chartstyle+xml"/>
  <Override PartName="/ppt/charts/colors239.xml" ContentType="application/vnd.ms-office.chartcolorstyle+xml"/>
  <Override PartName="/ppt/charts/chart240.xml" ContentType="application/vnd.openxmlformats-officedocument.drawingml.chart+xml"/>
  <Override PartName="/ppt/charts/style240.xml" ContentType="application/vnd.ms-office.chartstyle+xml"/>
  <Override PartName="/ppt/charts/colors240.xml" ContentType="application/vnd.ms-office.chartcolorstyle+xml"/>
  <Override PartName="/ppt/charts/chart241.xml" ContentType="application/vnd.openxmlformats-officedocument.drawingml.chart+xml"/>
  <Override PartName="/ppt/charts/style241.xml" ContentType="application/vnd.ms-office.chartstyle+xml"/>
  <Override PartName="/ppt/charts/colors241.xml" ContentType="application/vnd.ms-office.chartcolorstyle+xml"/>
  <Override PartName="/ppt/charts/chart242.xml" ContentType="application/vnd.openxmlformats-officedocument.drawingml.chart+xml"/>
  <Override PartName="/ppt/charts/style242.xml" ContentType="application/vnd.ms-office.chartstyle+xml"/>
  <Override PartName="/ppt/charts/colors242.xml" ContentType="application/vnd.ms-office.chartcolorstyle+xml"/>
  <Override PartName="/ppt/charts/chart243.xml" ContentType="application/vnd.openxmlformats-officedocument.drawingml.chart+xml"/>
  <Override PartName="/ppt/charts/style243.xml" ContentType="application/vnd.ms-office.chartstyle+xml"/>
  <Override PartName="/ppt/charts/colors243.xml" ContentType="application/vnd.ms-office.chartcolorstyle+xml"/>
  <Override PartName="/ppt/charts/chart244.xml" ContentType="application/vnd.openxmlformats-officedocument.drawingml.chart+xml"/>
  <Override PartName="/ppt/charts/style244.xml" ContentType="application/vnd.ms-office.chartstyle+xml"/>
  <Override PartName="/ppt/charts/colors244.xml" ContentType="application/vnd.ms-office.chartcolorstyle+xml"/>
  <Override PartName="/ppt/charts/chart245.xml" ContentType="application/vnd.openxmlformats-officedocument.drawingml.chart+xml"/>
  <Override PartName="/ppt/charts/style245.xml" ContentType="application/vnd.ms-office.chartstyle+xml"/>
  <Override PartName="/ppt/charts/colors245.xml" ContentType="application/vnd.ms-office.chartcolorstyle+xml"/>
  <Override PartName="/ppt/charts/chart246.xml" ContentType="application/vnd.openxmlformats-officedocument.drawingml.chart+xml"/>
  <Override PartName="/ppt/charts/style246.xml" ContentType="application/vnd.ms-office.chartstyle+xml"/>
  <Override PartName="/ppt/charts/colors246.xml" ContentType="application/vnd.ms-office.chartcolorstyle+xml"/>
  <Override PartName="/ppt/charts/chart247.xml" ContentType="application/vnd.openxmlformats-officedocument.drawingml.chart+xml"/>
  <Override PartName="/ppt/charts/style247.xml" ContentType="application/vnd.ms-office.chartstyle+xml"/>
  <Override PartName="/ppt/charts/colors247.xml" ContentType="application/vnd.ms-office.chartcolorstyle+xml"/>
  <Override PartName="/ppt/charts/chart248.xml" ContentType="application/vnd.openxmlformats-officedocument.drawingml.chart+xml"/>
  <Override PartName="/ppt/charts/style248.xml" ContentType="application/vnd.ms-office.chartstyle+xml"/>
  <Override PartName="/ppt/charts/colors248.xml" ContentType="application/vnd.ms-office.chartcolorstyle+xml"/>
  <Override PartName="/ppt/charts/chart249.xml" ContentType="application/vnd.openxmlformats-officedocument.drawingml.chart+xml"/>
  <Override PartName="/ppt/charts/style249.xml" ContentType="application/vnd.ms-office.chartstyle+xml"/>
  <Override PartName="/ppt/charts/colors249.xml" ContentType="application/vnd.ms-office.chartcolorstyle+xml"/>
  <Override PartName="/ppt/charts/chart250.xml" ContentType="application/vnd.openxmlformats-officedocument.drawingml.chart+xml"/>
  <Override PartName="/ppt/charts/style250.xml" ContentType="application/vnd.ms-office.chartstyle+xml"/>
  <Override PartName="/ppt/charts/colors250.xml" ContentType="application/vnd.ms-office.chartcolorstyle+xml"/>
  <Override PartName="/ppt/charts/chart251.xml" ContentType="application/vnd.openxmlformats-officedocument.drawingml.chart+xml"/>
  <Override PartName="/ppt/charts/style251.xml" ContentType="application/vnd.ms-office.chartstyle+xml"/>
  <Override PartName="/ppt/charts/colors251.xml" ContentType="application/vnd.ms-office.chartcolorstyle+xml"/>
  <Override PartName="/ppt/charts/chart252.xml" ContentType="application/vnd.openxmlformats-officedocument.drawingml.chart+xml"/>
  <Override PartName="/ppt/charts/style252.xml" ContentType="application/vnd.ms-office.chartstyle+xml"/>
  <Override PartName="/ppt/charts/colors252.xml" ContentType="application/vnd.ms-office.chartcolorstyle+xml"/>
  <Override PartName="/ppt/charts/chart253.xml" ContentType="application/vnd.openxmlformats-officedocument.drawingml.chart+xml"/>
  <Override PartName="/ppt/charts/style253.xml" ContentType="application/vnd.ms-office.chartstyle+xml"/>
  <Override PartName="/ppt/charts/colors253.xml" ContentType="application/vnd.ms-office.chartcolorstyle+xml"/>
  <Override PartName="/ppt/charts/chart254.xml" ContentType="application/vnd.openxmlformats-officedocument.drawingml.chart+xml"/>
  <Override PartName="/ppt/charts/style254.xml" ContentType="application/vnd.ms-office.chartstyle+xml"/>
  <Override PartName="/ppt/charts/colors254.xml" ContentType="application/vnd.ms-office.chartcolorstyle+xml"/>
  <Override PartName="/ppt/charts/chart255.xml" ContentType="application/vnd.openxmlformats-officedocument.drawingml.chart+xml"/>
  <Override PartName="/ppt/charts/style255.xml" ContentType="application/vnd.ms-office.chartstyle+xml"/>
  <Override PartName="/ppt/charts/colors255.xml" ContentType="application/vnd.ms-office.chartcolorstyle+xml"/>
  <Override PartName="/ppt/charts/chart256.xml" ContentType="application/vnd.openxmlformats-officedocument.drawingml.chart+xml"/>
  <Override PartName="/ppt/charts/style256.xml" ContentType="application/vnd.ms-office.chartstyle+xml"/>
  <Override PartName="/ppt/charts/colors256.xml" ContentType="application/vnd.ms-office.chartcolorstyle+xml"/>
  <Override PartName="/ppt/charts/chart257.xml" ContentType="application/vnd.openxmlformats-officedocument.drawingml.chart+xml"/>
  <Override PartName="/ppt/charts/style257.xml" ContentType="application/vnd.ms-office.chartstyle+xml"/>
  <Override PartName="/ppt/charts/colors257.xml" ContentType="application/vnd.ms-office.chartcolorstyle+xml"/>
  <Override PartName="/ppt/charts/chart258.xml" ContentType="application/vnd.openxmlformats-officedocument.drawingml.chart+xml"/>
  <Override PartName="/ppt/charts/style258.xml" ContentType="application/vnd.ms-office.chartstyle+xml"/>
  <Override PartName="/ppt/charts/colors258.xml" ContentType="application/vnd.ms-office.chartcolorstyle+xml"/>
  <Override PartName="/ppt/charts/chart259.xml" ContentType="application/vnd.openxmlformats-officedocument.drawingml.chart+xml"/>
  <Override PartName="/ppt/charts/style259.xml" ContentType="application/vnd.ms-office.chartstyle+xml"/>
  <Override PartName="/ppt/charts/colors259.xml" ContentType="application/vnd.ms-office.chartcolorstyle+xml"/>
  <Override PartName="/ppt/charts/chart260.xml" ContentType="application/vnd.openxmlformats-officedocument.drawingml.chart+xml"/>
  <Override PartName="/ppt/charts/style260.xml" ContentType="application/vnd.ms-office.chartstyle+xml"/>
  <Override PartName="/ppt/charts/colors260.xml" ContentType="application/vnd.ms-office.chartcolorstyle+xml"/>
  <Override PartName="/ppt/charts/chart261.xml" ContentType="application/vnd.openxmlformats-officedocument.drawingml.chart+xml"/>
  <Override PartName="/ppt/charts/style261.xml" ContentType="application/vnd.ms-office.chartstyle+xml"/>
  <Override PartName="/ppt/charts/colors261.xml" ContentType="application/vnd.ms-office.chartcolorstyle+xml"/>
  <Override PartName="/ppt/charts/chart262.xml" ContentType="application/vnd.openxmlformats-officedocument.drawingml.chart+xml"/>
  <Override PartName="/ppt/charts/style262.xml" ContentType="application/vnd.ms-office.chartstyle+xml"/>
  <Override PartName="/ppt/charts/colors262.xml" ContentType="application/vnd.ms-office.chartcolorstyle+xml"/>
  <Override PartName="/ppt/charts/chart263.xml" ContentType="application/vnd.openxmlformats-officedocument.drawingml.chart+xml"/>
  <Override PartName="/ppt/charts/style263.xml" ContentType="application/vnd.ms-office.chartstyle+xml"/>
  <Override PartName="/ppt/charts/colors263.xml" ContentType="application/vnd.ms-office.chartcolorstyle+xml"/>
  <Override PartName="/ppt/charts/chart264.xml" ContentType="application/vnd.openxmlformats-officedocument.drawingml.chart+xml"/>
  <Override PartName="/ppt/charts/style264.xml" ContentType="application/vnd.ms-office.chartstyle+xml"/>
  <Override PartName="/ppt/charts/colors264.xml" ContentType="application/vnd.ms-office.chartcolorstyle+xml"/>
  <Override PartName="/ppt/charts/chart265.xml" ContentType="application/vnd.openxmlformats-officedocument.drawingml.chart+xml"/>
  <Override PartName="/ppt/charts/style265.xml" ContentType="application/vnd.ms-office.chartstyle+xml"/>
  <Override PartName="/ppt/charts/colors265.xml" ContentType="application/vnd.ms-office.chartcolorstyle+xml"/>
  <Override PartName="/ppt/charts/chart266.xml" ContentType="application/vnd.openxmlformats-officedocument.drawingml.chart+xml"/>
  <Override PartName="/ppt/charts/style266.xml" ContentType="application/vnd.ms-office.chartstyle+xml"/>
  <Override PartName="/ppt/charts/colors266.xml" ContentType="application/vnd.ms-office.chartcolorstyle+xml"/>
  <Override PartName="/ppt/charts/chart267.xml" ContentType="application/vnd.openxmlformats-officedocument.drawingml.chart+xml"/>
  <Override PartName="/ppt/charts/style267.xml" ContentType="application/vnd.ms-office.chartstyle+xml"/>
  <Override PartName="/ppt/charts/colors267.xml" ContentType="application/vnd.ms-office.chartcolorstyle+xml"/>
  <Override PartName="/ppt/charts/chart268.xml" ContentType="application/vnd.openxmlformats-officedocument.drawingml.chart+xml"/>
  <Override PartName="/ppt/charts/style268.xml" ContentType="application/vnd.ms-office.chartstyle+xml"/>
  <Override PartName="/ppt/charts/colors268.xml" ContentType="application/vnd.ms-office.chartcolorstyle+xml"/>
  <Override PartName="/ppt/charts/chart269.xml" ContentType="application/vnd.openxmlformats-officedocument.drawingml.chart+xml"/>
  <Override PartName="/ppt/charts/style269.xml" ContentType="application/vnd.ms-office.chartstyle+xml"/>
  <Override PartName="/ppt/charts/colors269.xml" ContentType="application/vnd.ms-office.chartcolorstyle+xml"/>
  <Override PartName="/ppt/charts/chart270.xml" ContentType="application/vnd.openxmlformats-officedocument.drawingml.chart+xml"/>
  <Override PartName="/ppt/charts/style270.xml" ContentType="application/vnd.ms-office.chartstyle+xml"/>
  <Override PartName="/ppt/charts/colors270.xml" ContentType="application/vnd.ms-office.chartcolorstyle+xml"/>
  <Override PartName="/ppt/charts/chart271.xml" ContentType="application/vnd.openxmlformats-officedocument.drawingml.chart+xml"/>
  <Override PartName="/ppt/charts/style271.xml" ContentType="application/vnd.ms-office.chartstyle+xml"/>
  <Override PartName="/ppt/charts/colors271.xml" ContentType="application/vnd.ms-office.chartcolorstyle+xml"/>
  <Override PartName="/ppt/charts/chart272.xml" ContentType="application/vnd.openxmlformats-officedocument.drawingml.chart+xml"/>
  <Override PartName="/ppt/charts/style272.xml" ContentType="application/vnd.ms-office.chartstyle+xml"/>
  <Override PartName="/ppt/charts/colors272.xml" ContentType="application/vnd.ms-office.chartcolorstyle+xml"/>
  <Override PartName="/ppt/charts/chart273.xml" ContentType="application/vnd.openxmlformats-officedocument.drawingml.chart+xml"/>
  <Override PartName="/ppt/charts/style273.xml" ContentType="application/vnd.ms-office.chartstyle+xml"/>
  <Override PartName="/ppt/charts/colors273.xml" ContentType="application/vnd.ms-office.chartcolorstyle+xml"/>
  <Override PartName="/ppt/charts/chart274.xml" ContentType="application/vnd.openxmlformats-officedocument.drawingml.chart+xml"/>
  <Override PartName="/ppt/charts/style274.xml" ContentType="application/vnd.ms-office.chartstyle+xml"/>
  <Override PartName="/ppt/charts/colors274.xml" ContentType="application/vnd.ms-office.chartcolorstyle+xml"/>
  <Override PartName="/ppt/charts/chart275.xml" ContentType="application/vnd.openxmlformats-officedocument.drawingml.chart+xml"/>
  <Override PartName="/ppt/charts/style275.xml" ContentType="application/vnd.ms-office.chartstyle+xml"/>
  <Override PartName="/ppt/charts/colors275.xml" ContentType="application/vnd.ms-office.chartcolorstyle+xml"/>
  <Override PartName="/ppt/charts/chart276.xml" ContentType="application/vnd.openxmlformats-officedocument.drawingml.chart+xml"/>
  <Override PartName="/ppt/charts/style276.xml" ContentType="application/vnd.ms-office.chartstyle+xml"/>
  <Override PartName="/ppt/charts/colors276.xml" ContentType="application/vnd.ms-office.chartcolorstyle+xml"/>
  <Override PartName="/ppt/charts/chart277.xml" ContentType="application/vnd.openxmlformats-officedocument.drawingml.chart+xml"/>
  <Override PartName="/ppt/charts/style277.xml" ContentType="application/vnd.ms-office.chartstyle+xml"/>
  <Override PartName="/ppt/charts/colors277.xml" ContentType="application/vnd.ms-office.chartcolorstyle+xml"/>
  <Override PartName="/ppt/charts/chart278.xml" ContentType="application/vnd.openxmlformats-officedocument.drawingml.chart+xml"/>
  <Override PartName="/ppt/charts/style278.xml" ContentType="application/vnd.ms-office.chartstyle+xml"/>
  <Override PartName="/ppt/charts/colors278.xml" ContentType="application/vnd.ms-office.chartcolorstyle+xml"/>
  <Override PartName="/ppt/charts/chart279.xml" ContentType="application/vnd.openxmlformats-officedocument.drawingml.chart+xml"/>
  <Override PartName="/ppt/charts/style279.xml" ContentType="application/vnd.ms-office.chartstyle+xml"/>
  <Override PartName="/ppt/charts/colors279.xml" ContentType="application/vnd.ms-office.chartcolorstyle+xml"/>
  <Override PartName="/ppt/charts/chart280.xml" ContentType="application/vnd.openxmlformats-officedocument.drawingml.chart+xml"/>
  <Override PartName="/ppt/charts/style280.xml" ContentType="application/vnd.ms-office.chartstyle+xml"/>
  <Override PartName="/ppt/charts/colors280.xml" ContentType="application/vnd.ms-office.chartcolorstyle+xml"/>
  <Override PartName="/ppt/charts/chart281.xml" ContentType="application/vnd.openxmlformats-officedocument.drawingml.chart+xml"/>
  <Override PartName="/ppt/charts/style281.xml" ContentType="application/vnd.ms-office.chartstyle+xml"/>
  <Override PartName="/ppt/charts/colors281.xml" ContentType="application/vnd.ms-office.chartcolorstyle+xml"/>
  <Override PartName="/ppt/charts/chart282.xml" ContentType="application/vnd.openxmlformats-officedocument.drawingml.chart+xml"/>
  <Override PartName="/ppt/charts/style282.xml" ContentType="application/vnd.ms-office.chartstyle+xml"/>
  <Override PartName="/ppt/charts/colors282.xml" ContentType="application/vnd.ms-office.chartcolorstyle+xml"/>
  <Override PartName="/ppt/charts/chart283.xml" ContentType="application/vnd.openxmlformats-officedocument.drawingml.chart+xml"/>
  <Override PartName="/ppt/charts/style283.xml" ContentType="application/vnd.ms-office.chartstyle+xml"/>
  <Override PartName="/ppt/charts/colors283.xml" ContentType="application/vnd.ms-office.chartcolorstyle+xml"/>
  <Override PartName="/ppt/charts/chart284.xml" ContentType="application/vnd.openxmlformats-officedocument.drawingml.chart+xml"/>
  <Override PartName="/ppt/charts/style284.xml" ContentType="application/vnd.ms-office.chartstyle+xml"/>
  <Override PartName="/ppt/charts/colors284.xml" ContentType="application/vnd.ms-office.chartcolorstyle+xml"/>
  <Override PartName="/ppt/charts/chart285.xml" ContentType="application/vnd.openxmlformats-officedocument.drawingml.chart+xml"/>
  <Override PartName="/ppt/charts/style285.xml" ContentType="application/vnd.ms-office.chartstyle+xml"/>
  <Override PartName="/ppt/charts/colors285.xml" ContentType="application/vnd.ms-office.chartcolorstyle+xml"/>
  <Override PartName="/ppt/charts/chart286.xml" ContentType="application/vnd.openxmlformats-officedocument.drawingml.chart+xml"/>
  <Override PartName="/ppt/charts/style286.xml" ContentType="application/vnd.ms-office.chartstyle+xml"/>
  <Override PartName="/ppt/charts/colors286.xml" ContentType="application/vnd.ms-office.chartcolorstyle+xml"/>
  <Override PartName="/ppt/charts/chart287.xml" ContentType="application/vnd.openxmlformats-officedocument.drawingml.chart+xml"/>
  <Override PartName="/ppt/charts/style287.xml" ContentType="application/vnd.ms-office.chartstyle+xml"/>
  <Override PartName="/ppt/charts/colors287.xml" ContentType="application/vnd.ms-office.chartcolorstyle+xml"/>
  <Override PartName="/ppt/charts/chart288.xml" ContentType="application/vnd.openxmlformats-officedocument.drawingml.chart+xml"/>
  <Override PartName="/ppt/charts/style288.xml" ContentType="application/vnd.ms-office.chartstyle+xml"/>
  <Override PartName="/ppt/charts/colors288.xml" ContentType="application/vnd.ms-office.chartcolorstyle+xml"/>
  <Override PartName="/ppt/charts/chart289.xml" ContentType="application/vnd.openxmlformats-officedocument.drawingml.chart+xml"/>
  <Override PartName="/ppt/charts/style289.xml" ContentType="application/vnd.ms-office.chartstyle+xml"/>
  <Override PartName="/ppt/charts/colors289.xml" ContentType="application/vnd.ms-office.chartcolorstyle+xml"/>
  <Override PartName="/ppt/charts/chart290.xml" ContentType="application/vnd.openxmlformats-officedocument.drawingml.chart+xml"/>
  <Override PartName="/ppt/charts/style290.xml" ContentType="application/vnd.ms-office.chartstyle+xml"/>
  <Override PartName="/ppt/charts/colors290.xml" ContentType="application/vnd.ms-office.chartcolorstyle+xml"/>
  <Override PartName="/ppt/charts/chart291.xml" ContentType="application/vnd.openxmlformats-officedocument.drawingml.chart+xml"/>
  <Override PartName="/ppt/charts/style291.xml" ContentType="application/vnd.ms-office.chartstyle+xml"/>
  <Override PartName="/ppt/charts/colors291.xml" ContentType="application/vnd.ms-office.chartcolorstyle+xml"/>
  <Override PartName="/ppt/charts/chart292.xml" ContentType="application/vnd.openxmlformats-officedocument.drawingml.chart+xml"/>
  <Override PartName="/ppt/charts/style292.xml" ContentType="application/vnd.ms-office.chartstyle+xml"/>
  <Override PartName="/ppt/charts/colors292.xml" ContentType="application/vnd.ms-office.chartcolorstyle+xml"/>
  <Override PartName="/ppt/charts/chart293.xml" ContentType="application/vnd.openxmlformats-officedocument.drawingml.chart+xml"/>
  <Override PartName="/ppt/charts/style293.xml" ContentType="application/vnd.ms-office.chartstyle+xml"/>
  <Override PartName="/ppt/charts/colors293.xml" ContentType="application/vnd.ms-office.chartcolorstyle+xml"/>
  <Override PartName="/ppt/charts/chart294.xml" ContentType="application/vnd.openxmlformats-officedocument.drawingml.chart+xml"/>
  <Override PartName="/ppt/charts/style294.xml" ContentType="application/vnd.ms-office.chartstyle+xml"/>
  <Override PartName="/ppt/charts/colors294.xml" ContentType="application/vnd.ms-office.chartcolorstyle+xml"/>
  <Override PartName="/ppt/charts/chart295.xml" ContentType="application/vnd.openxmlformats-officedocument.drawingml.chart+xml"/>
  <Override PartName="/ppt/charts/style295.xml" ContentType="application/vnd.ms-office.chartstyle+xml"/>
  <Override PartName="/ppt/charts/colors295.xml" ContentType="application/vnd.ms-office.chartcolorstyle+xml"/>
  <Override PartName="/ppt/charts/chart296.xml" ContentType="application/vnd.openxmlformats-officedocument.drawingml.chart+xml"/>
  <Override PartName="/ppt/charts/style296.xml" ContentType="application/vnd.ms-office.chartstyle+xml"/>
  <Override PartName="/ppt/charts/colors296.xml" ContentType="application/vnd.ms-office.chartcolorstyle+xml"/>
  <Override PartName="/ppt/charts/chart297.xml" ContentType="application/vnd.openxmlformats-officedocument.drawingml.chart+xml"/>
  <Override PartName="/ppt/charts/style297.xml" ContentType="application/vnd.ms-office.chartstyle+xml"/>
  <Override PartName="/ppt/charts/colors297.xml" ContentType="application/vnd.ms-office.chartcolorstyle+xml"/>
  <Override PartName="/ppt/charts/chart298.xml" ContentType="application/vnd.openxmlformats-officedocument.drawingml.chart+xml"/>
  <Override PartName="/ppt/charts/style298.xml" ContentType="application/vnd.ms-office.chartstyle+xml"/>
  <Override PartName="/ppt/charts/colors298.xml" ContentType="application/vnd.ms-office.chartcolorstyle+xml"/>
  <Override PartName="/ppt/charts/chart299.xml" ContentType="application/vnd.openxmlformats-officedocument.drawingml.chart+xml"/>
  <Override PartName="/ppt/charts/style299.xml" ContentType="application/vnd.ms-office.chartstyle+xml"/>
  <Override PartName="/ppt/charts/colors299.xml" ContentType="application/vnd.ms-office.chartcolorstyle+xml"/>
  <Override PartName="/ppt/charts/chart300.xml" ContentType="application/vnd.openxmlformats-officedocument.drawingml.chart+xml"/>
  <Override PartName="/ppt/charts/style300.xml" ContentType="application/vnd.ms-office.chartstyle+xml"/>
  <Override PartName="/ppt/charts/colors300.xml" ContentType="application/vnd.ms-office.chartcolorstyle+xml"/>
  <Override PartName="/ppt/charts/chart301.xml" ContentType="application/vnd.openxmlformats-officedocument.drawingml.chart+xml"/>
  <Override PartName="/ppt/charts/style301.xml" ContentType="application/vnd.ms-office.chartstyle+xml"/>
  <Override PartName="/ppt/charts/colors301.xml" ContentType="application/vnd.ms-office.chartcolorstyle+xml"/>
  <Override PartName="/ppt/charts/chart302.xml" ContentType="application/vnd.openxmlformats-officedocument.drawingml.chart+xml"/>
  <Override PartName="/ppt/charts/style302.xml" ContentType="application/vnd.ms-office.chartstyle+xml"/>
  <Override PartName="/ppt/charts/colors302.xml" ContentType="application/vnd.ms-office.chartcolorstyle+xml"/>
  <Override PartName="/ppt/charts/chart303.xml" ContentType="application/vnd.openxmlformats-officedocument.drawingml.chart+xml"/>
  <Override PartName="/ppt/charts/style303.xml" ContentType="application/vnd.ms-office.chartstyle+xml"/>
  <Override PartName="/ppt/charts/colors303.xml" ContentType="application/vnd.ms-office.chartcolorstyle+xml"/>
  <Override PartName="/ppt/charts/chart304.xml" ContentType="application/vnd.openxmlformats-officedocument.drawingml.chart+xml"/>
  <Override PartName="/ppt/charts/style304.xml" ContentType="application/vnd.ms-office.chartstyle+xml"/>
  <Override PartName="/ppt/charts/colors304.xml" ContentType="application/vnd.ms-office.chartcolorstyle+xml"/>
  <Override PartName="/ppt/charts/chart305.xml" ContentType="application/vnd.openxmlformats-officedocument.drawingml.chart+xml"/>
  <Override PartName="/ppt/charts/style305.xml" ContentType="application/vnd.ms-office.chartstyle+xml"/>
  <Override PartName="/ppt/charts/colors305.xml" ContentType="application/vnd.ms-office.chartcolorstyle+xml"/>
  <Override PartName="/ppt/charts/chart306.xml" ContentType="application/vnd.openxmlformats-officedocument.drawingml.chart+xml"/>
  <Override PartName="/ppt/charts/style306.xml" ContentType="application/vnd.ms-office.chartstyle+xml"/>
  <Override PartName="/ppt/charts/colors306.xml" ContentType="application/vnd.ms-office.chartcolorstyle+xml"/>
  <Override PartName="/ppt/charts/chart307.xml" ContentType="application/vnd.openxmlformats-officedocument.drawingml.chart+xml"/>
  <Override PartName="/ppt/charts/style307.xml" ContentType="application/vnd.ms-office.chartstyle+xml"/>
  <Override PartName="/ppt/charts/colors307.xml" ContentType="application/vnd.ms-office.chartcolorstyle+xml"/>
  <Override PartName="/ppt/charts/chart308.xml" ContentType="application/vnd.openxmlformats-officedocument.drawingml.chart+xml"/>
  <Override PartName="/ppt/charts/style308.xml" ContentType="application/vnd.ms-office.chartstyle+xml"/>
  <Override PartName="/ppt/charts/colors308.xml" ContentType="application/vnd.ms-office.chartcolorstyle+xml"/>
  <Override PartName="/ppt/charts/chart309.xml" ContentType="application/vnd.openxmlformats-officedocument.drawingml.chart+xml"/>
  <Override PartName="/ppt/charts/style309.xml" ContentType="application/vnd.ms-office.chartstyle+xml"/>
  <Override PartName="/ppt/charts/colors309.xml" ContentType="application/vnd.ms-office.chartcolorstyle+xml"/>
  <Override PartName="/ppt/charts/chart310.xml" ContentType="application/vnd.openxmlformats-officedocument.drawingml.chart+xml"/>
  <Override PartName="/ppt/charts/style310.xml" ContentType="application/vnd.ms-office.chartstyle+xml"/>
  <Override PartName="/ppt/charts/colors3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57" r:id="rId1"/>
  </p:sldMasterIdLst>
  <p:notesMasterIdLst>
    <p:notesMasterId r:id="rId205"/>
  </p:notesMasterIdLst>
  <p:handoutMasterIdLst>
    <p:handoutMasterId r:id="rId206"/>
  </p:handoutMasterIdLst>
  <p:sldIdLst>
    <p:sldId id="458" r:id="rId2"/>
    <p:sldId id="1410" r:id="rId3"/>
    <p:sldId id="1423" r:id="rId4"/>
    <p:sldId id="1425" r:id="rId5"/>
    <p:sldId id="1421" r:id="rId6"/>
    <p:sldId id="1422" r:id="rId7"/>
    <p:sldId id="1414" r:id="rId8"/>
    <p:sldId id="1426" r:id="rId9"/>
    <p:sldId id="1436" r:id="rId10"/>
    <p:sldId id="1437" r:id="rId11"/>
    <p:sldId id="1467" r:id="rId12"/>
    <p:sldId id="1428" r:id="rId13"/>
    <p:sldId id="1429" r:id="rId14"/>
    <p:sldId id="1548" r:id="rId15"/>
    <p:sldId id="1415" r:id="rId16"/>
    <p:sldId id="1430" r:id="rId17"/>
    <p:sldId id="1431" r:id="rId18"/>
    <p:sldId id="1432" r:id="rId19"/>
    <p:sldId id="1435" r:id="rId20"/>
    <p:sldId id="1433" r:id="rId21"/>
    <p:sldId id="1416" r:id="rId22"/>
    <p:sldId id="1438" r:id="rId23"/>
    <p:sldId id="1439" r:id="rId24"/>
    <p:sldId id="1441" r:id="rId25"/>
    <p:sldId id="1442" r:id="rId26"/>
    <p:sldId id="1434" r:id="rId27"/>
    <p:sldId id="1447" r:id="rId28"/>
    <p:sldId id="1443" r:id="rId29"/>
    <p:sldId id="1444" r:id="rId30"/>
    <p:sldId id="1446" r:id="rId31"/>
    <p:sldId id="1455" r:id="rId32"/>
    <p:sldId id="1454" r:id="rId33"/>
    <p:sldId id="1452" r:id="rId34"/>
    <p:sldId id="1448" r:id="rId35"/>
    <p:sldId id="1453" r:id="rId36"/>
    <p:sldId id="1549" r:id="rId37"/>
    <p:sldId id="1418" r:id="rId38"/>
    <p:sldId id="1451" r:id="rId39"/>
    <p:sldId id="1459" r:id="rId40"/>
    <p:sldId id="1457" r:id="rId41"/>
    <p:sldId id="1550" r:id="rId42"/>
    <p:sldId id="1456" r:id="rId43"/>
    <p:sldId id="1419" r:id="rId44"/>
    <p:sldId id="1460" r:id="rId45"/>
    <p:sldId id="1466" r:id="rId46"/>
    <p:sldId id="1465" r:id="rId47"/>
    <p:sldId id="1545" r:id="rId48"/>
    <p:sldId id="407" r:id="rId49"/>
    <p:sldId id="1546" r:id="rId50"/>
    <p:sldId id="1547" r:id="rId51"/>
    <p:sldId id="1471" r:id="rId52"/>
    <p:sldId id="1472" r:id="rId53"/>
    <p:sldId id="1473" r:id="rId54"/>
    <p:sldId id="1474" r:id="rId55"/>
    <p:sldId id="1475" r:id="rId56"/>
    <p:sldId id="1476" r:id="rId57"/>
    <p:sldId id="1477" r:id="rId58"/>
    <p:sldId id="1478" r:id="rId59"/>
    <p:sldId id="1479" r:id="rId60"/>
    <p:sldId id="1480" r:id="rId61"/>
    <p:sldId id="1481" r:id="rId62"/>
    <p:sldId id="1482" r:id="rId63"/>
    <p:sldId id="1483" r:id="rId64"/>
    <p:sldId id="1484" r:id="rId65"/>
    <p:sldId id="1485" r:id="rId66"/>
    <p:sldId id="1486" r:id="rId67"/>
    <p:sldId id="1487" r:id="rId68"/>
    <p:sldId id="1488" r:id="rId69"/>
    <p:sldId id="1489" r:id="rId70"/>
    <p:sldId id="1490" r:id="rId71"/>
    <p:sldId id="1491" r:id="rId72"/>
    <p:sldId id="1492" r:id="rId73"/>
    <p:sldId id="1493" r:id="rId74"/>
    <p:sldId id="1494" r:id="rId75"/>
    <p:sldId id="1495" r:id="rId76"/>
    <p:sldId id="1496" r:id="rId77"/>
    <p:sldId id="1497" r:id="rId78"/>
    <p:sldId id="1498" r:id="rId79"/>
    <p:sldId id="1499" r:id="rId80"/>
    <p:sldId id="1500" r:id="rId81"/>
    <p:sldId id="1501" r:id="rId82"/>
    <p:sldId id="1502" r:id="rId83"/>
    <p:sldId id="1503" r:id="rId84"/>
    <p:sldId id="1504" r:id="rId85"/>
    <p:sldId id="1505" r:id="rId86"/>
    <p:sldId id="1506" r:id="rId87"/>
    <p:sldId id="1507" r:id="rId88"/>
    <p:sldId id="1508" r:id="rId89"/>
    <p:sldId id="1509" r:id="rId90"/>
    <p:sldId id="1510" r:id="rId91"/>
    <p:sldId id="1511" r:id="rId92"/>
    <p:sldId id="1512" r:id="rId93"/>
    <p:sldId id="1513" r:id="rId94"/>
    <p:sldId id="1514" r:id="rId95"/>
    <p:sldId id="1515" r:id="rId96"/>
    <p:sldId id="1516" r:id="rId97"/>
    <p:sldId id="1517" r:id="rId98"/>
    <p:sldId id="1518" r:id="rId99"/>
    <p:sldId id="1519" r:id="rId100"/>
    <p:sldId id="1520" r:id="rId101"/>
    <p:sldId id="1521" r:id="rId102"/>
    <p:sldId id="1522" r:id="rId103"/>
    <p:sldId id="1523" r:id="rId104"/>
    <p:sldId id="1524" r:id="rId105"/>
    <p:sldId id="1525" r:id="rId106"/>
    <p:sldId id="1526" r:id="rId107"/>
    <p:sldId id="1527" r:id="rId108"/>
    <p:sldId id="1528" r:id="rId109"/>
    <p:sldId id="1529" r:id="rId110"/>
    <p:sldId id="1530" r:id="rId111"/>
    <p:sldId id="1531" r:id="rId112"/>
    <p:sldId id="1532" r:id="rId113"/>
    <p:sldId id="1533" r:id="rId114"/>
    <p:sldId id="1534" r:id="rId115"/>
    <p:sldId id="1535" r:id="rId116"/>
    <p:sldId id="1536" r:id="rId117"/>
    <p:sldId id="1537" r:id="rId118"/>
    <p:sldId id="1538" r:id="rId119"/>
    <p:sldId id="1539" r:id="rId120"/>
    <p:sldId id="1540" r:id="rId121"/>
    <p:sldId id="1541" r:id="rId122"/>
    <p:sldId id="1542" r:id="rId123"/>
    <p:sldId id="1412" r:id="rId124"/>
    <p:sldId id="1543" r:id="rId125"/>
    <p:sldId id="1544" r:id="rId126"/>
    <p:sldId id="1411" r:id="rId127"/>
    <p:sldId id="1381" r:id="rId128"/>
    <p:sldId id="1382" r:id="rId129"/>
    <p:sldId id="1093" r:id="rId130"/>
    <p:sldId id="1302" r:id="rId131"/>
    <p:sldId id="1303" r:id="rId132"/>
    <p:sldId id="1398" r:id="rId133"/>
    <p:sldId id="1387" r:id="rId134"/>
    <p:sldId id="1370" r:id="rId135"/>
    <p:sldId id="1397" r:id="rId136"/>
    <p:sldId id="1304" r:id="rId137"/>
    <p:sldId id="1399" r:id="rId138"/>
    <p:sldId id="1321" r:id="rId139"/>
    <p:sldId id="1336" r:id="rId140"/>
    <p:sldId id="1322" r:id="rId141"/>
    <p:sldId id="1337" r:id="rId142"/>
    <p:sldId id="1338" r:id="rId143"/>
    <p:sldId id="1371" r:id="rId144"/>
    <p:sldId id="1339" r:id="rId145"/>
    <p:sldId id="1323" r:id="rId146"/>
    <p:sldId id="1340" r:id="rId147"/>
    <p:sldId id="1400" r:id="rId148"/>
    <p:sldId id="1384" r:id="rId149"/>
    <p:sldId id="1341" r:id="rId150"/>
    <p:sldId id="1305" r:id="rId151"/>
    <p:sldId id="1401" r:id="rId152"/>
    <p:sldId id="1342" r:id="rId153"/>
    <p:sldId id="1402" r:id="rId154"/>
    <p:sldId id="1372" r:id="rId155"/>
    <p:sldId id="1385" r:id="rId156"/>
    <p:sldId id="1403" r:id="rId157"/>
    <p:sldId id="1346" r:id="rId158"/>
    <p:sldId id="1373" r:id="rId159"/>
    <p:sldId id="1386" r:id="rId160"/>
    <p:sldId id="1347" r:id="rId161"/>
    <p:sldId id="1404" r:id="rId162"/>
    <p:sldId id="1374" r:id="rId163"/>
    <p:sldId id="1389" r:id="rId164"/>
    <p:sldId id="1348" r:id="rId165"/>
    <p:sldId id="1349" r:id="rId166"/>
    <p:sldId id="1375" r:id="rId167"/>
    <p:sldId id="1350" r:id="rId168"/>
    <p:sldId id="1408" r:id="rId169"/>
    <p:sldId id="1351" r:id="rId170"/>
    <p:sldId id="1405" r:id="rId171"/>
    <p:sldId id="1376" r:id="rId172"/>
    <p:sldId id="1390" r:id="rId173"/>
    <p:sldId id="1352" r:id="rId174"/>
    <p:sldId id="1377" r:id="rId175"/>
    <p:sldId id="1391" r:id="rId176"/>
    <p:sldId id="1163" r:id="rId177"/>
    <p:sldId id="1344" r:id="rId178"/>
    <p:sldId id="1353" r:id="rId179"/>
    <p:sldId id="1354" r:id="rId180"/>
    <p:sldId id="1407" r:id="rId181"/>
    <p:sldId id="1355" r:id="rId182"/>
    <p:sldId id="1378" r:id="rId183"/>
    <p:sldId id="1356" r:id="rId184"/>
    <p:sldId id="1357" r:id="rId185"/>
    <p:sldId id="1409" r:id="rId186"/>
    <p:sldId id="1229" r:id="rId187"/>
    <p:sldId id="1345" r:id="rId188"/>
    <p:sldId id="1392" r:id="rId189"/>
    <p:sldId id="1358" r:id="rId190"/>
    <p:sldId id="1361" r:id="rId191"/>
    <p:sldId id="1362" r:id="rId192"/>
    <p:sldId id="1383" r:id="rId193"/>
    <p:sldId id="1393" r:id="rId194"/>
    <p:sldId id="1363" r:id="rId195"/>
    <p:sldId id="1364" r:id="rId196"/>
    <p:sldId id="1365" r:id="rId197"/>
    <p:sldId id="1366" r:id="rId198"/>
    <p:sldId id="1367" r:id="rId199"/>
    <p:sldId id="1394" r:id="rId200"/>
    <p:sldId id="1368" r:id="rId201"/>
    <p:sldId id="1395" r:id="rId202"/>
    <p:sldId id="1388" r:id="rId203"/>
    <p:sldId id="1396" r:id="rId204"/>
  </p:sldIdLst>
  <p:sldSz cx="12192000" cy="6858000"/>
  <p:notesSz cx="9872663" cy="6797675"/>
  <p:defaultTextStyle>
    <a:defPPr>
      <a:defRPr lang="fr-FR"/>
    </a:defPPr>
    <a:lvl1pPr algn="l" rtl="0" eaLnBrk="0" fontAlgn="base" hangingPunct="0">
      <a:spcBef>
        <a:spcPct val="0"/>
      </a:spcBef>
      <a:spcAft>
        <a:spcPct val="0"/>
      </a:spcAft>
      <a:defRPr sz="22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gn="l" rtl="0" eaLnBrk="0" fontAlgn="base" hangingPunct="0">
      <a:spcBef>
        <a:spcPct val="0"/>
      </a:spcBef>
      <a:spcAft>
        <a:spcPct val="0"/>
      </a:spcAft>
      <a:defRPr sz="22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gn="l" rtl="0" eaLnBrk="0" fontAlgn="base" hangingPunct="0">
      <a:spcBef>
        <a:spcPct val="0"/>
      </a:spcBef>
      <a:spcAft>
        <a:spcPct val="0"/>
      </a:spcAft>
      <a:defRPr sz="22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gn="l" rtl="0" eaLnBrk="0" fontAlgn="base" hangingPunct="0">
      <a:spcBef>
        <a:spcPct val="0"/>
      </a:spcBef>
      <a:spcAft>
        <a:spcPct val="0"/>
      </a:spcAft>
      <a:defRPr sz="22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gn="l" rtl="0" eaLnBrk="0" fontAlgn="base" hangingPunct="0">
      <a:spcBef>
        <a:spcPct val="0"/>
      </a:spcBef>
      <a:spcAft>
        <a:spcPct val="0"/>
      </a:spcAft>
      <a:defRPr sz="22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sz="22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sz="22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sz="22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sz="22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defaultTextStyle>
  <p:extLst>
    <p:ext uri="{EFAFB233-063F-42B5-8137-9DF3F51BA10A}">
      <p15:sldGuideLst xmlns:p15="http://schemas.microsoft.com/office/powerpoint/2012/main">
        <p15:guide id="2" pos="6038"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142" userDrawn="1">
          <p15:clr>
            <a:srgbClr val="A4A3A4"/>
          </p15:clr>
        </p15:guide>
        <p15:guide id="2" pos="311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65"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49100"/>
    <a:srgbClr val="FFFFFF"/>
    <a:srgbClr val="FDDBCD"/>
    <a:srgbClr val="0BD0D9"/>
    <a:srgbClr val="009DD9"/>
    <a:srgbClr val="CDCDCD"/>
    <a:srgbClr val="007AAA"/>
    <a:srgbClr val="17406D"/>
    <a:srgbClr val="AB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2" autoAdjust="0"/>
    <p:restoredTop sz="95687" autoAdjust="0"/>
  </p:normalViewPr>
  <p:slideViewPr>
    <p:cSldViewPr showGuides="1">
      <p:cViewPr varScale="1">
        <p:scale>
          <a:sx n="99" d="100"/>
          <a:sy n="99" d="100"/>
        </p:scale>
        <p:origin x="1248" y="168"/>
      </p:cViewPr>
      <p:guideLst>
        <p:guide pos="6038"/>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88" d="100"/>
          <a:sy n="88" d="100"/>
        </p:scale>
        <p:origin x="1838" y="77"/>
      </p:cViewPr>
      <p:guideLst>
        <p:guide orient="horz" pos="2142"/>
        <p:guide pos="3110"/>
      </p:guideLst>
    </p:cSldViewPr>
  </p:notesViewPr>
  <p:gridSpacing cx="45005" cy="45005"/>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handoutMaster" Target="handoutMasters/handout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commentAuthors" Target="commentAuthor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viewProps" Target="view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Feuille_de_calcul_Microsoft_Excel9.xlsx"/><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package" Target="../embeddings/Feuille_de_calcul_Microsoft_Excel99.xlsx"/><Relationship Id="rId2" Type="http://schemas.microsoft.com/office/2011/relationships/chartColorStyle" Target="colors100.xml"/><Relationship Id="rId1" Type="http://schemas.microsoft.com/office/2011/relationships/chartStyle" Target="style10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Feuille_de_calcul_Microsoft_Excel100.xlsx"/><Relationship Id="rId2" Type="http://schemas.microsoft.com/office/2011/relationships/chartColorStyle" Target="colors101.xml"/><Relationship Id="rId1"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Feuille_de_calcul_Microsoft_Excel101.xlsx"/><Relationship Id="rId2" Type="http://schemas.microsoft.com/office/2011/relationships/chartColorStyle" Target="colors102.xml"/><Relationship Id="rId1"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Feuille_de_calcul_Microsoft_Excel102.xlsx"/><Relationship Id="rId2" Type="http://schemas.microsoft.com/office/2011/relationships/chartColorStyle" Target="colors103.xml"/><Relationship Id="rId1" Type="http://schemas.microsoft.com/office/2011/relationships/chartStyle" Target="style10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Feuille_de_calcul_Microsoft_Excel103.xlsx"/><Relationship Id="rId2" Type="http://schemas.microsoft.com/office/2011/relationships/chartColorStyle" Target="colors104.xml"/><Relationship Id="rId1" Type="http://schemas.microsoft.com/office/2011/relationships/chartStyle" Target="style10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Feuille_de_calcul_Microsoft_Excel104.xlsx"/><Relationship Id="rId2" Type="http://schemas.microsoft.com/office/2011/relationships/chartColorStyle" Target="colors105.xml"/><Relationship Id="rId1" Type="http://schemas.microsoft.com/office/2011/relationships/chartStyle" Target="style10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Feuille_de_calcul_Microsoft_Excel105.xlsx"/><Relationship Id="rId2" Type="http://schemas.microsoft.com/office/2011/relationships/chartColorStyle" Target="colors106.xml"/><Relationship Id="rId1" Type="http://schemas.microsoft.com/office/2011/relationships/chartStyle" Target="style10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Feuille_de_calcul_Microsoft_Excel106.xlsx"/><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Feuille_de_calcul_Microsoft_Excel107.xlsx"/><Relationship Id="rId2" Type="http://schemas.microsoft.com/office/2011/relationships/chartColorStyle" Target="colors108.xml"/><Relationship Id="rId1" Type="http://schemas.microsoft.com/office/2011/relationships/chartStyle" Target="style10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Feuille_de_calcul_Microsoft_Excel108.xlsx"/><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3" Type="http://schemas.openxmlformats.org/officeDocument/2006/relationships/package" Target="../embeddings/Feuille_de_calcul_Microsoft_Excel10.xlsx"/><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package" Target="../embeddings/Feuille_de_calcul_Microsoft_Excel109.xlsx"/><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package" Target="../embeddings/Feuille_de_calcul_Microsoft_Excel110.xlsx"/><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package" Target="../embeddings/Feuille_de_calcul_Microsoft_Excel111.xlsx"/><Relationship Id="rId2" Type="http://schemas.microsoft.com/office/2011/relationships/chartColorStyle" Target="colors112.xml"/><Relationship Id="rId1" Type="http://schemas.microsoft.com/office/2011/relationships/chartStyle" Target="style112.xml"/></Relationships>
</file>

<file path=ppt/charts/_rels/chart113.xml.rels><?xml version="1.0" encoding="UTF-8" standalone="yes"?>
<Relationships xmlns="http://schemas.openxmlformats.org/package/2006/relationships"><Relationship Id="rId3" Type="http://schemas.openxmlformats.org/officeDocument/2006/relationships/package" Target="../embeddings/Feuille_de_calcul_Microsoft_Excel112.xlsx"/><Relationship Id="rId2" Type="http://schemas.microsoft.com/office/2011/relationships/chartColorStyle" Target="colors113.xml"/><Relationship Id="rId1" Type="http://schemas.microsoft.com/office/2011/relationships/chartStyle" Target="style113.xml"/></Relationships>
</file>

<file path=ppt/charts/_rels/chart114.xml.rels><?xml version="1.0" encoding="UTF-8" standalone="yes"?>
<Relationships xmlns="http://schemas.openxmlformats.org/package/2006/relationships"><Relationship Id="rId3" Type="http://schemas.openxmlformats.org/officeDocument/2006/relationships/package" Target="../embeddings/Feuille_de_calcul_Microsoft_Excel113.xlsx"/><Relationship Id="rId2" Type="http://schemas.microsoft.com/office/2011/relationships/chartColorStyle" Target="colors114.xml"/><Relationship Id="rId1" Type="http://schemas.microsoft.com/office/2011/relationships/chartStyle" Target="style114.xml"/></Relationships>
</file>

<file path=ppt/charts/_rels/chart115.xml.rels><?xml version="1.0" encoding="UTF-8" standalone="yes"?>
<Relationships xmlns="http://schemas.openxmlformats.org/package/2006/relationships"><Relationship Id="rId3" Type="http://schemas.openxmlformats.org/officeDocument/2006/relationships/package" Target="../embeddings/Feuille_de_calcul_Microsoft_Excel114.xlsx"/><Relationship Id="rId2" Type="http://schemas.microsoft.com/office/2011/relationships/chartColorStyle" Target="colors115.xml"/><Relationship Id="rId1" Type="http://schemas.microsoft.com/office/2011/relationships/chartStyle" Target="style115.xml"/></Relationships>
</file>

<file path=ppt/charts/_rels/chart116.xml.rels><?xml version="1.0" encoding="UTF-8" standalone="yes"?>
<Relationships xmlns="http://schemas.openxmlformats.org/package/2006/relationships"><Relationship Id="rId3" Type="http://schemas.openxmlformats.org/officeDocument/2006/relationships/package" Target="../embeddings/Feuille_de_calcul_Microsoft_Excel115.xlsx"/><Relationship Id="rId2" Type="http://schemas.microsoft.com/office/2011/relationships/chartColorStyle" Target="colors116.xml"/><Relationship Id="rId1" Type="http://schemas.microsoft.com/office/2011/relationships/chartStyle" Target="style116.xml"/></Relationships>
</file>

<file path=ppt/charts/_rels/chart117.xml.rels><?xml version="1.0" encoding="UTF-8" standalone="yes"?>
<Relationships xmlns="http://schemas.openxmlformats.org/package/2006/relationships"><Relationship Id="rId3" Type="http://schemas.openxmlformats.org/officeDocument/2006/relationships/package" Target="../embeddings/Feuille_de_calcul_Microsoft_Excel116.xlsx"/><Relationship Id="rId2" Type="http://schemas.microsoft.com/office/2011/relationships/chartColorStyle" Target="colors117.xml"/><Relationship Id="rId1" Type="http://schemas.microsoft.com/office/2011/relationships/chartStyle" Target="style117.xml"/></Relationships>
</file>

<file path=ppt/charts/_rels/chart118.xml.rels><?xml version="1.0" encoding="UTF-8" standalone="yes"?>
<Relationships xmlns="http://schemas.openxmlformats.org/package/2006/relationships"><Relationship Id="rId3" Type="http://schemas.openxmlformats.org/officeDocument/2006/relationships/package" Target="../embeddings/Feuille_de_calcul_Microsoft_Excel117.xlsx"/><Relationship Id="rId2" Type="http://schemas.microsoft.com/office/2011/relationships/chartColorStyle" Target="colors118.xml"/><Relationship Id="rId1" Type="http://schemas.microsoft.com/office/2011/relationships/chartStyle" Target="style118.xml"/></Relationships>
</file>

<file path=ppt/charts/_rels/chart119.xml.rels><?xml version="1.0" encoding="UTF-8" standalone="yes"?>
<Relationships xmlns="http://schemas.openxmlformats.org/package/2006/relationships"><Relationship Id="rId3" Type="http://schemas.openxmlformats.org/officeDocument/2006/relationships/package" Target="../embeddings/Feuille_de_calcul_Microsoft_Excel118.xlsx"/><Relationship Id="rId2" Type="http://schemas.microsoft.com/office/2011/relationships/chartColorStyle" Target="colors119.xml"/><Relationship Id="rId1" Type="http://schemas.microsoft.com/office/2011/relationships/chartStyle" Target="style119.xml"/></Relationships>
</file>

<file path=ppt/charts/_rels/chart12.xml.rels><?xml version="1.0" encoding="UTF-8" standalone="yes"?>
<Relationships xmlns="http://schemas.openxmlformats.org/package/2006/relationships"><Relationship Id="rId3" Type="http://schemas.openxmlformats.org/officeDocument/2006/relationships/package" Target="../embeddings/Feuille_de_calcul_Microsoft_Excel11.xlsx"/><Relationship Id="rId2" Type="http://schemas.microsoft.com/office/2011/relationships/chartColorStyle" Target="colors12.xml"/><Relationship Id="rId1" Type="http://schemas.microsoft.com/office/2011/relationships/chartStyle" Target="style12.xml"/></Relationships>
</file>

<file path=ppt/charts/_rels/chart120.xml.rels><?xml version="1.0" encoding="UTF-8" standalone="yes"?>
<Relationships xmlns="http://schemas.openxmlformats.org/package/2006/relationships"><Relationship Id="rId3" Type="http://schemas.openxmlformats.org/officeDocument/2006/relationships/package" Target="../embeddings/Feuille_de_calcul_Microsoft_Excel119.xlsx"/><Relationship Id="rId2" Type="http://schemas.microsoft.com/office/2011/relationships/chartColorStyle" Target="colors120.xml"/><Relationship Id="rId1" Type="http://schemas.microsoft.com/office/2011/relationships/chartStyle" Target="style120.xml"/></Relationships>
</file>

<file path=ppt/charts/_rels/chart121.xml.rels><?xml version="1.0" encoding="UTF-8" standalone="yes"?>
<Relationships xmlns="http://schemas.openxmlformats.org/package/2006/relationships"><Relationship Id="rId3" Type="http://schemas.openxmlformats.org/officeDocument/2006/relationships/package" Target="../embeddings/Feuille_de_calcul_Microsoft_Excel120.xlsx"/><Relationship Id="rId2" Type="http://schemas.microsoft.com/office/2011/relationships/chartColorStyle" Target="colors121.xml"/><Relationship Id="rId1" Type="http://schemas.microsoft.com/office/2011/relationships/chartStyle" Target="style121.xml"/></Relationships>
</file>

<file path=ppt/charts/_rels/chart122.xml.rels><?xml version="1.0" encoding="UTF-8" standalone="yes"?>
<Relationships xmlns="http://schemas.openxmlformats.org/package/2006/relationships"><Relationship Id="rId3" Type="http://schemas.openxmlformats.org/officeDocument/2006/relationships/package" Target="../embeddings/Feuille_de_calcul_Microsoft_Excel121.xlsx"/><Relationship Id="rId2" Type="http://schemas.microsoft.com/office/2011/relationships/chartColorStyle" Target="colors122.xml"/><Relationship Id="rId1" Type="http://schemas.microsoft.com/office/2011/relationships/chartStyle" Target="style12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Feuille_de_calcul_Microsoft_Excel122.xlsx"/><Relationship Id="rId2" Type="http://schemas.microsoft.com/office/2011/relationships/chartColorStyle" Target="colors123.xml"/><Relationship Id="rId1" Type="http://schemas.microsoft.com/office/2011/relationships/chartStyle" Target="style12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Feuille_de_calcul_Microsoft_Excel123.xlsx"/><Relationship Id="rId2" Type="http://schemas.microsoft.com/office/2011/relationships/chartColorStyle" Target="colors124.xml"/><Relationship Id="rId1" Type="http://schemas.microsoft.com/office/2011/relationships/chartStyle" Target="style124.xml"/></Relationships>
</file>

<file path=ppt/charts/_rels/chart125.xml.rels><?xml version="1.0" encoding="UTF-8" standalone="yes"?>
<Relationships xmlns="http://schemas.openxmlformats.org/package/2006/relationships"><Relationship Id="rId3" Type="http://schemas.openxmlformats.org/officeDocument/2006/relationships/package" Target="../embeddings/Feuille_de_calcul_Microsoft_Excel124.xlsx"/><Relationship Id="rId2" Type="http://schemas.microsoft.com/office/2011/relationships/chartColorStyle" Target="colors125.xml"/><Relationship Id="rId1" Type="http://schemas.microsoft.com/office/2011/relationships/chartStyle" Target="style125.xml"/></Relationships>
</file>

<file path=ppt/charts/_rels/chart126.xml.rels><?xml version="1.0" encoding="UTF-8" standalone="yes"?>
<Relationships xmlns="http://schemas.openxmlformats.org/package/2006/relationships"><Relationship Id="rId3" Type="http://schemas.openxmlformats.org/officeDocument/2006/relationships/package" Target="../embeddings/Feuille_de_calcul_Microsoft_Excel125.xlsx"/><Relationship Id="rId2" Type="http://schemas.microsoft.com/office/2011/relationships/chartColorStyle" Target="colors126.xml"/><Relationship Id="rId1" Type="http://schemas.microsoft.com/office/2011/relationships/chartStyle" Target="style126.xml"/></Relationships>
</file>

<file path=ppt/charts/_rels/chart127.xml.rels><?xml version="1.0" encoding="UTF-8" standalone="yes"?>
<Relationships xmlns="http://schemas.openxmlformats.org/package/2006/relationships"><Relationship Id="rId3" Type="http://schemas.openxmlformats.org/officeDocument/2006/relationships/package" Target="../embeddings/Feuille_de_calcul_Microsoft_Excel126.xlsx"/><Relationship Id="rId2" Type="http://schemas.microsoft.com/office/2011/relationships/chartColorStyle" Target="colors127.xml"/><Relationship Id="rId1" Type="http://schemas.microsoft.com/office/2011/relationships/chartStyle" Target="style127.xml"/></Relationships>
</file>

<file path=ppt/charts/_rels/chart128.xml.rels><?xml version="1.0" encoding="UTF-8" standalone="yes"?>
<Relationships xmlns="http://schemas.openxmlformats.org/package/2006/relationships"><Relationship Id="rId3" Type="http://schemas.openxmlformats.org/officeDocument/2006/relationships/package" Target="../embeddings/Feuille_de_calcul_Microsoft_Excel127.xlsx"/><Relationship Id="rId2" Type="http://schemas.microsoft.com/office/2011/relationships/chartColorStyle" Target="colors128.xml"/><Relationship Id="rId1" Type="http://schemas.microsoft.com/office/2011/relationships/chartStyle" Target="style128.xml"/></Relationships>
</file>

<file path=ppt/charts/_rels/chart129.xml.rels><?xml version="1.0" encoding="UTF-8" standalone="yes"?>
<Relationships xmlns="http://schemas.openxmlformats.org/package/2006/relationships"><Relationship Id="rId3" Type="http://schemas.openxmlformats.org/officeDocument/2006/relationships/package" Target="../embeddings/Feuille_de_calcul_Microsoft_Excel128.xlsx"/><Relationship Id="rId2" Type="http://schemas.microsoft.com/office/2011/relationships/chartColorStyle" Target="colors129.xml"/><Relationship Id="rId1" Type="http://schemas.microsoft.com/office/2011/relationships/chartStyle" Target="style129.xml"/></Relationships>
</file>

<file path=ppt/charts/_rels/chart13.xml.rels><?xml version="1.0" encoding="UTF-8" standalone="yes"?>
<Relationships xmlns="http://schemas.openxmlformats.org/package/2006/relationships"><Relationship Id="rId3" Type="http://schemas.openxmlformats.org/officeDocument/2006/relationships/package" Target="../embeddings/Feuille_de_calcul_Microsoft_Excel12.xlsx"/><Relationship Id="rId2" Type="http://schemas.microsoft.com/office/2011/relationships/chartColorStyle" Target="colors13.xml"/><Relationship Id="rId1" Type="http://schemas.microsoft.com/office/2011/relationships/chartStyle" Target="style13.xml"/></Relationships>
</file>

<file path=ppt/charts/_rels/chart130.xml.rels><?xml version="1.0" encoding="UTF-8" standalone="yes"?>
<Relationships xmlns="http://schemas.openxmlformats.org/package/2006/relationships"><Relationship Id="rId3" Type="http://schemas.openxmlformats.org/officeDocument/2006/relationships/package" Target="../embeddings/Feuille_de_calcul_Microsoft_Excel129.xlsx"/><Relationship Id="rId2" Type="http://schemas.microsoft.com/office/2011/relationships/chartColorStyle" Target="colors130.xml"/><Relationship Id="rId1" Type="http://schemas.microsoft.com/office/2011/relationships/chartStyle" Target="style130.xml"/></Relationships>
</file>

<file path=ppt/charts/_rels/chart131.xml.rels><?xml version="1.0" encoding="UTF-8" standalone="yes"?>
<Relationships xmlns="http://schemas.openxmlformats.org/package/2006/relationships"><Relationship Id="rId3" Type="http://schemas.openxmlformats.org/officeDocument/2006/relationships/package" Target="../embeddings/Feuille_de_calcul_Microsoft_Excel130.xlsx"/><Relationship Id="rId2" Type="http://schemas.microsoft.com/office/2011/relationships/chartColorStyle" Target="colors131.xml"/><Relationship Id="rId1" Type="http://schemas.microsoft.com/office/2011/relationships/chartStyle" Target="style131.xml"/></Relationships>
</file>

<file path=ppt/charts/_rels/chart132.xml.rels><?xml version="1.0" encoding="UTF-8" standalone="yes"?>
<Relationships xmlns="http://schemas.openxmlformats.org/package/2006/relationships"><Relationship Id="rId3" Type="http://schemas.openxmlformats.org/officeDocument/2006/relationships/package" Target="../embeddings/Feuille_de_calcul_Microsoft_Excel131.xlsx"/><Relationship Id="rId2" Type="http://schemas.microsoft.com/office/2011/relationships/chartColorStyle" Target="colors132.xml"/><Relationship Id="rId1" Type="http://schemas.microsoft.com/office/2011/relationships/chartStyle" Target="style132.xml"/></Relationships>
</file>

<file path=ppt/charts/_rels/chart133.xml.rels><?xml version="1.0" encoding="UTF-8" standalone="yes"?>
<Relationships xmlns="http://schemas.openxmlformats.org/package/2006/relationships"><Relationship Id="rId3" Type="http://schemas.openxmlformats.org/officeDocument/2006/relationships/package" Target="../embeddings/Feuille_de_calcul_Microsoft_Excel132.xlsx"/><Relationship Id="rId2" Type="http://schemas.microsoft.com/office/2011/relationships/chartColorStyle" Target="colors133.xml"/><Relationship Id="rId1" Type="http://schemas.microsoft.com/office/2011/relationships/chartStyle" Target="style133.xml"/></Relationships>
</file>

<file path=ppt/charts/_rels/chart134.xml.rels><?xml version="1.0" encoding="UTF-8" standalone="yes"?>
<Relationships xmlns="http://schemas.openxmlformats.org/package/2006/relationships"><Relationship Id="rId3" Type="http://schemas.openxmlformats.org/officeDocument/2006/relationships/package" Target="../embeddings/Feuille_de_calcul_Microsoft_Excel133.xlsx"/><Relationship Id="rId2" Type="http://schemas.microsoft.com/office/2011/relationships/chartColorStyle" Target="colors134.xml"/><Relationship Id="rId1" Type="http://schemas.microsoft.com/office/2011/relationships/chartStyle" Target="style134.xml"/></Relationships>
</file>

<file path=ppt/charts/_rels/chart135.xml.rels><?xml version="1.0" encoding="UTF-8" standalone="yes"?>
<Relationships xmlns="http://schemas.openxmlformats.org/package/2006/relationships"><Relationship Id="rId3" Type="http://schemas.openxmlformats.org/officeDocument/2006/relationships/package" Target="../embeddings/Feuille_de_calcul_Microsoft_Excel134.xlsx"/><Relationship Id="rId2" Type="http://schemas.microsoft.com/office/2011/relationships/chartColorStyle" Target="colors135.xml"/><Relationship Id="rId1" Type="http://schemas.microsoft.com/office/2011/relationships/chartStyle" Target="style135.xml"/></Relationships>
</file>

<file path=ppt/charts/_rels/chart136.xml.rels><?xml version="1.0" encoding="UTF-8" standalone="yes"?>
<Relationships xmlns="http://schemas.openxmlformats.org/package/2006/relationships"><Relationship Id="rId3" Type="http://schemas.openxmlformats.org/officeDocument/2006/relationships/package" Target="../embeddings/Feuille_de_calcul_Microsoft_Excel135.xlsx"/><Relationship Id="rId2" Type="http://schemas.microsoft.com/office/2011/relationships/chartColorStyle" Target="colors136.xml"/><Relationship Id="rId1" Type="http://schemas.microsoft.com/office/2011/relationships/chartStyle" Target="style136.xml"/></Relationships>
</file>

<file path=ppt/charts/_rels/chart137.xml.rels><?xml version="1.0" encoding="UTF-8" standalone="yes"?>
<Relationships xmlns="http://schemas.openxmlformats.org/package/2006/relationships"><Relationship Id="rId3" Type="http://schemas.openxmlformats.org/officeDocument/2006/relationships/package" Target="../embeddings/Feuille_de_calcul_Microsoft_Excel136.xlsx"/><Relationship Id="rId2" Type="http://schemas.microsoft.com/office/2011/relationships/chartColorStyle" Target="colors137.xml"/><Relationship Id="rId1" Type="http://schemas.microsoft.com/office/2011/relationships/chartStyle" Target="style137.xml"/></Relationships>
</file>

<file path=ppt/charts/_rels/chart138.xml.rels><?xml version="1.0" encoding="UTF-8" standalone="yes"?>
<Relationships xmlns="http://schemas.openxmlformats.org/package/2006/relationships"><Relationship Id="rId3" Type="http://schemas.openxmlformats.org/officeDocument/2006/relationships/package" Target="../embeddings/Feuille_de_calcul_Microsoft_Excel137.xlsx"/><Relationship Id="rId2" Type="http://schemas.microsoft.com/office/2011/relationships/chartColorStyle" Target="colors138.xml"/><Relationship Id="rId1" Type="http://schemas.microsoft.com/office/2011/relationships/chartStyle" Target="style138.xml"/></Relationships>
</file>

<file path=ppt/charts/_rels/chart139.xml.rels><?xml version="1.0" encoding="UTF-8" standalone="yes"?>
<Relationships xmlns="http://schemas.openxmlformats.org/package/2006/relationships"><Relationship Id="rId3" Type="http://schemas.openxmlformats.org/officeDocument/2006/relationships/package" Target="../embeddings/Feuille_de_calcul_Microsoft_Excel138.xlsx"/><Relationship Id="rId2" Type="http://schemas.microsoft.com/office/2011/relationships/chartColorStyle" Target="colors139.xml"/><Relationship Id="rId1" Type="http://schemas.microsoft.com/office/2011/relationships/chartStyle" Target="style139.xml"/></Relationships>
</file>

<file path=ppt/charts/_rels/chart14.xml.rels><?xml version="1.0" encoding="UTF-8" standalone="yes"?>
<Relationships xmlns="http://schemas.openxmlformats.org/package/2006/relationships"><Relationship Id="rId3" Type="http://schemas.openxmlformats.org/officeDocument/2006/relationships/package" Target="../embeddings/Feuille_de_calcul_Microsoft_Excel13.xlsx"/><Relationship Id="rId2" Type="http://schemas.microsoft.com/office/2011/relationships/chartColorStyle" Target="colors14.xml"/><Relationship Id="rId1" Type="http://schemas.microsoft.com/office/2011/relationships/chartStyle" Target="style14.xml"/></Relationships>
</file>

<file path=ppt/charts/_rels/chart140.xml.rels><?xml version="1.0" encoding="UTF-8" standalone="yes"?>
<Relationships xmlns="http://schemas.openxmlformats.org/package/2006/relationships"><Relationship Id="rId3" Type="http://schemas.openxmlformats.org/officeDocument/2006/relationships/package" Target="../embeddings/Feuille_de_calcul_Microsoft_Excel139.xlsx"/><Relationship Id="rId2" Type="http://schemas.microsoft.com/office/2011/relationships/chartColorStyle" Target="colors140.xml"/><Relationship Id="rId1" Type="http://schemas.microsoft.com/office/2011/relationships/chartStyle" Target="style140.xml"/></Relationships>
</file>

<file path=ppt/charts/_rels/chart141.xml.rels><?xml version="1.0" encoding="UTF-8" standalone="yes"?>
<Relationships xmlns="http://schemas.openxmlformats.org/package/2006/relationships"><Relationship Id="rId3" Type="http://schemas.openxmlformats.org/officeDocument/2006/relationships/package" Target="../embeddings/Feuille_de_calcul_Microsoft_Excel140.xlsx"/><Relationship Id="rId2" Type="http://schemas.microsoft.com/office/2011/relationships/chartColorStyle" Target="colors141.xml"/><Relationship Id="rId1" Type="http://schemas.microsoft.com/office/2011/relationships/chartStyle" Target="style141.xml"/></Relationships>
</file>

<file path=ppt/charts/_rels/chart142.xml.rels><?xml version="1.0" encoding="UTF-8" standalone="yes"?>
<Relationships xmlns="http://schemas.openxmlformats.org/package/2006/relationships"><Relationship Id="rId3" Type="http://schemas.openxmlformats.org/officeDocument/2006/relationships/package" Target="../embeddings/Feuille_de_calcul_Microsoft_Excel141.xlsx"/><Relationship Id="rId2" Type="http://schemas.microsoft.com/office/2011/relationships/chartColorStyle" Target="colors142.xml"/><Relationship Id="rId1" Type="http://schemas.microsoft.com/office/2011/relationships/chartStyle" Target="style142.xml"/></Relationships>
</file>

<file path=ppt/charts/_rels/chart143.xml.rels><?xml version="1.0" encoding="UTF-8" standalone="yes"?>
<Relationships xmlns="http://schemas.openxmlformats.org/package/2006/relationships"><Relationship Id="rId3" Type="http://schemas.openxmlformats.org/officeDocument/2006/relationships/package" Target="../embeddings/Feuille_de_calcul_Microsoft_Excel142.xlsx"/><Relationship Id="rId2" Type="http://schemas.microsoft.com/office/2011/relationships/chartColorStyle" Target="colors143.xml"/><Relationship Id="rId1" Type="http://schemas.microsoft.com/office/2011/relationships/chartStyle" Target="style143.xml"/></Relationships>
</file>

<file path=ppt/charts/_rels/chart144.xml.rels><?xml version="1.0" encoding="UTF-8" standalone="yes"?>
<Relationships xmlns="http://schemas.openxmlformats.org/package/2006/relationships"><Relationship Id="rId3" Type="http://schemas.openxmlformats.org/officeDocument/2006/relationships/package" Target="../embeddings/Feuille_de_calcul_Microsoft_Excel143.xlsx"/><Relationship Id="rId2" Type="http://schemas.microsoft.com/office/2011/relationships/chartColorStyle" Target="colors144.xml"/><Relationship Id="rId1" Type="http://schemas.microsoft.com/office/2011/relationships/chartStyle" Target="style144.xml"/></Relationships>
</file>

<file path=ppt/charts/_rels/chart145.xml.rels><?xml version="1.0" encoding="UTF-8" standalone="yes"?>
<Relationships xmlns="http://schemas.openxmlformats.org/package/2006/relationships"><Relationship Id="rId3" Type="http://schemas.openxmlformats.org/officeDocument/2006/relationships/package" Target="../embeddings/Feuille_de_calcul_Microsoft_Excel144.xlsx"/><Relationship Id="rId2" Type="http://schemas.microsoft.com/office/2011/relationships/chartColorStyle" Target="colors145.xml"/><Relationship Id="rId1" Type="http://schemas.microsoft.com/office/2011/relationships/chartStyle" Target="style145.xml"/></Relationships>
</file>

<file path=ppt/charts/_rels/chart146.xml.rels><?xml version="1.0" encoding="UTF-8" standalone="yes"?>
<Relationships xmlns="http://schemas.openxmlformats.org/package/2006/relationships"><Relationship Id="rId3" Type="http://schemas.openxmlformats.org/officeDocument/2006/relationships/package" Target="../embeddings/Feuille_de_calcul_Microsoft_Excel145.xlsx"/><Relationship Id="rId2" Type="http://schemas.microsoft.com/office/2011/relationships/chartColorStyle" Target="colors146.xml"/><Relationship Id="rId1" Type="http://schemas.microsoft.com/office/2011/relationships/chartStyle" Target="style146.xml"/></Relationships>
</file>

<file path=ppt/charts/_rels/chart147.xml.rels><?xml version="1.0" encoding="UTF-8" standalone="yes"?>
<Relationships xmlns="http://schemas.openxmlformats.org/package/2006/relationships"><Relationship Id="rId3" Type="http://schemas.openxmlformats.org/officeDocument/2006/relationships/package" Target="../embeddings/Feuille_de_calcul_Microsoft_Excel146.xlsx"/><Relationship Id="rId2" Type="http://schemas.microsoft.com/office/2011/relationships/chartColorStyle" Target="colors147.xml"/><Relationship Id="rId1" Type="http://schemas.microsoft.com/office/2011/relationships/chartStyle" Target="style147.xml"/></Relationships>
</file>

<file path=ppt/charts/_rels/chart148.xml.rels><?xml version="1.0" encoding="UTF-8" standalone="yes"?>
<Relationships xmlns="http://schemas.openxmlformats.org/package/2006/relationships"><Relationship Id="rId3" Type="http://schemas.openxmlformats.org/officeDocument/2006/relationships/package" Target="../embeddings/Feuille_de_calcul_Microsoft_Excel147.xlsx"/><Relationship Id="rId2" Type="http://schemas.microsoft.com/office/2011/relationships/chartColorStyle" Target="colors148.xml"/><Relationship Id="rId1" Type="http://schemas.microsoft.com/office/2011/relationships/chartStyle" Target="style148.xml"/></Relationships>
</file>

<file path=ppt/charts/_rels/chart149.xml.rels><?xml version="1.0" encoding="UTF-8" standalone="yes"?>
<Relationships xmlns="http://schemas.openxmlformats.org/package/2006/relationships"><Relationship Id="rId3" Type="http://schemas.openxmlformats.org/officeDocument/2006/relationships/package" Target="../embeddings/Feuille_de_calcul_Microsoft_Excel148.xlsx"/><Relationship Id="rId2" Type="http://schemas.microsoft.com/office/2011/relationships/chartColorStyle" Target="colors149.xml"/><Relationship Id="rId1" Type="http://schemas.microsoft.com/office/2011/relationships/chartStyle" Target="style149.xml"/></Relationships>
</file>

<file path=ppt/charts/_rels/chart15.xml.rels><?xml version="1.0" encoding="UTF-8" standalone="yes"?>
<Relationships xmlns="http://schemas.openxmlformats.org/package/2006/relationships"><Relationship Id="rId3" Type="http://schemas.openxmlformats.org/officeDocument/2006/relationships/package" Target="../embeddings/Feuille_de_calcul_Microsoft_Excel14.xlsx"/><Relationship Id="rId2" Type="http://schemas.microsoft.com/office/2011/relationships/chartColorStyle" Target="colors15.xml"/><Relationship Id="rId1" Type="http://schemas.microsoft.com/office/2011/relationships/chartStyle" Target="style15.xml"/></Relationships>
</file>

<file path=ppt/charts/_rels/chart150.xml.rels><?xml version="1.0" encoding="UTF-8" standalone="yes"?>
<Relationships xmlns="http://schemas.openxmlformats.org/package/2006/relationships"><Relationship Id="rId3" Type="http://schemas.openxmlformats.org/officeDocument/2006/relationships/package" Target="../embeddings/Feuille_de_calcul_Microsoft_Excel149.xlsx"/><Relationship Id="rId2" Type="http://schemas.microsoft.com/office/2011/relationships/chartColorStyle" Target="colors150.xml"/><Relationship Id="rId1" Type="http://schemas.microsoft.com/office/2011/relationships/chartStyle" Target="style150.xml"/></Relationships>
</file>

<file path=ppt/charts/_rels/chart151.xml.rels><?xml version="1.0" encoding="UTF-8" standalone="yes"?>
<Relationships xmlns="http://schemas.openxmlformats.org/package/2006/relationships"><Relationship Id="rId3" Type="http://schemas.openxmlformats.org/officeDocument/2006/relationships/package" Target="../embeddings/Feuille_de_calcul_Microsoft_Excel150.xlsx"/><Relationship Id="rId2" Type="http://schemas.microsoft.com/office/2011/relationships/chartColorStyle" Target="colors151.xml"/><Relationship Id="rId1" Type="http://schemas.microsoft.com/office/2011/relationships/chartStyle" Target="style151.xml"/></Relationships>
</file>

<file path=ppt/charts/_rels/chart152.xml.rels><?xml version="1.0" encoding="UTF-8" standalone="yes"?>
<Relationships xmlns="http://schemas.openxmlformats.org/package/2006/relationships"><Relationship Id="rId3" Type="http://schemas.openxmlformats.org/officeDocument/2006/relationships/package" Target="../embeddings/Feuille_de_calcul_Microsoft_Excel151.xlsx"/><Relationship Id="rId2" Type="http://schemas.microsoft.com/office/2011/relationships/chartColorStyle" Target="colors152.xml"/><Relationship Id="rId1" Type="http://schemas.microsoft.com/office/2011/relationships/chartStyle" Target="style152.xml"/></Relationships>
</file>

<file path=ppt/charts/_rels/chart153.xml.rels><?xml version="1.0" encoding="UTF-8" standalone="yes"?>
<Relationships xmlns="http://schemas.openxmlformats.org/package/2006/relationships"><Relationship Id="rId3" Type="http://schemas.openxmlformats.org/officeDocument/2006/relationships/package" Target="../embeddings/Feuille_de_calcul_Microsoft_Excel152.xlsx"/><Relationship Id="rId2" Type="http://schemas.microsoft.com/office/2011/relationships/chartColorStyle" Target="colors153.xml"/><Relationship Id="rId1" Type="http://schemas.microsoft.com/office/2011/relationships/chartStyle" Target="style153.xml"/></Relationships>
</file>

<file path=ppt/charts/_rels/chart154.xml.rels><?xml version="1.0" encoding="UTF-8" standalone="yes"?>
<Relationships xmlns="http://schemas.openxmlformats.org/package/2006/relationships"><Relationship Id="rId3" Type="http://schemas.openxmlformats.org/officeDocument/2006/relationships/package" Target="../embeddings/Feuille_de_calcul_Microsoft_Excel153.xlsx"/><Relationship Id="rId2" Type="http://schemas.microsoft.com/office/2011/relationships/chartColorStyle" Target="colors154.xml"/><Relationship Id="rId1" Type="http://schemas.microsoft.com/office/2011/relationships/chartStyle" Target="style154.xml"/></Relationships>
</file>

<file path=ppt/charts/_rels/chart155.xml.rels><?xml version="1.0" encoding="UTF-8" standalone="yes"?>
<Relationships xmlns="http://schemas.openxmlformats.org/package/2006/relationships"><Relationship Id="rId3" Type="http://schemas.openxmlformats.org/officeDocument/2006/relationships/package" Target="../embeddings/Feuille_de_calcul_Microsoft_Excel154.xlsx"/><Relationship Id="rId2" Type="http://schemas.microsoft.com/office/2011/relationships/chartColorStyle" Target="colors155.xml"/><Relationship Id="rId1" Type="http://schemas.microsoft.com/office/2011/relationships/chartStyle" Target="style155.xml"/></Relationships>
</file>

<file path=ppt/charts/_rels/chart156.xml.rels><?xml version="1.0" encoding="UTF-8" standalone="yes"?>
<Relationships xmlns="http://schemas.openxmlformats.org/package/2006/relationships"><Relationship Id="rId3" Type="http://schemas.openxmlformats.org/officeDocument/2006/relationships/package" Target="../embeddings/Feuille_de_calcul_Microsoft_Excel155.xlsx"/><Relationship Id="rId2" Type="http://schemas.microsoft.com/office/2011/relationships/chartColorStyle" Target="colors156.xml"/><Relationship Id="rId1" Type="http://schemas.microsoft.com/office/2011/relationships/chartStyle" Target="style156.xml"/></Relationships>
</file>

<file path=ppt/charts/_rels/chart157.xml.rels><?xml version="1.0" encoding="UTF-8" standalone="yes"?>
<Relationships xmlns="http://schemas.openxmlformats.org/package/2006/relationships"><Relationship Id="rId3" Type="http://schemas.openxmlformats.org/officeDocument/2006/relationships/package" Target="../embeddings/Feuille_de_calcul_Microsoft_Excel156.xlsx"/><Relationship Id="rId2" Type="http://schemas.microsoft.com/office/2011/relationships/chartColorStyle" Target="colors157.xml"/><Relationship Id="rId1" Type="http://schemas.microsoft.com/office/2011/relationships/chartStyle" Target="style157.xml"/></Relationships>
</file>

<file path=ppt/charts/_rels/chart158.xml.rels><?xml version="1.0" encoding="UTF-8" standalone="yes"?>
<Relationships xmlns="http://schemas.openxmlformats.org/package/2006/relationships"><Relationship Id="rId3" Type="http://schemas.openxmlformats.org/officeDocument/2006/relationships/package" Target="../embeddings/Feuille_de_calcul_Microsoft_Excel157.xlsx"/><Relationship Id="rId2" Type="http://schemas.microsoft.com/office/2011/relationships/chartColorStyle" Target="colors158.xml"/><Relationship Id="rId1" Type="http://schemas.microsoft.com/office/2011/relationships/chartStyle" Target="style158.xml"/></Relationships>
</file>

<file path=ppt/charts/_rels/chart159.xml.rels><?xml version="1.0" encoding="UTF-8" standalone="yes"?>
<Relationships xmlns="http://schemas.openxmlformats.org/package/2006/relationships"><Relationship Id="rId3" Type="http://schemas.openxmlformats.org/officeDocument/2006/relationships/package" Target="../embeddings/Feuille_de_calcul_Microsoft_Excel158.xlsx"/><Relationship Id="rId2" Type="http://schemas.microsoft.com/office/2011/relationships/chartColorStyle" Target="colors159.xml"/><Relationship Id="rId1" Type="http://schemas.microsoft.com/office/2011/relationships/chartStyle" Target="style159.xml"/></Relationships>
</file>

<file path=ppt/charts/_rels/chart16.xml.rels><?xml version="1.0" encoding="UTF-8" standalone="yes"?>
<Relationships xmlns="http://schemas.openxmlformats.org/package/2006/relationships"><Relationship Id="rId3" Type="http://schemas.openxmlformats.org/officeDocument/2006/relationships/package" Target="../embeddings/Feuille_de_calcul_Microsoft_Excel15.xlsx"/><Relationship Id="rId2" Type="http://schemas.microsoft.com/office/2011/relationships/chartColorStyle" Target="colors16.xml"/><Relationship Id="rId1" Type="http://schemas.microsoft.com/office/2011/relationships/chartStyle" Target="style16.xml"/></Relationships>
</file>

<file path=ppt/charts/_rels/chart160.xml.rels><?xml version="1.0" encoding="UTF-8" standalone="yes"?>
<Relationships xmlns="http://schemas.openxmlformats.org/package/2006/relationships"><Relationship Id="rId3" Type="http://schemas.openxmlformats.org/officeDocument/2006/relationships/package" Target="../embeddings/Feuille_de_calcul_Microsoft_Excel159.xlsx"/><Relationship Id="rId2" Type="http://schemas.microsoft.com/office/2011/relationships/chartColorStyle" Target="colors160.xml"/><Relationship Id="rId1" Type="http://schemas.microsoft.com/office/2011/relationships/chartStyle" Target="style160.xml"/></Relationships>
</file>

<file path=ppt/charts/_rels/chart161.xml.rels><?xml version="1.0" encoding="UTF-8" standalone="yes"?>
<Relationships xmlns="http://schemas.openxmlformats.org/package/2006/relationships"><Relationship Id="rId3" Type="http://schemas.openxmlformats.org/officeDocument/2006/relationships/package" Target="../embeddings/Feuille_de_calcul_Microsoft_Excel160.xlsx"/><Relationship Id="rId2" Type="http://schemas.microsoft.com/office/2011/relationships/chartColorStyle" Target="colors161.xml"/><Relationship Id="rId1" Type="http://schemas.microsoft.com/office/2011/relationships/chartStyle" Target="style161.xml"/></Relationships>
</file>

<file path=ppt/charts/_rels/chart162.xml.rels><?xml version="1.0" encoding="UTF-8" standalone="yes"?>
<Relationships xmlns="http://schemas.openxmlformats.org/package/2006/relationships"><Relationship Id="rId3" Type="http://schemas.openxmlformats.org/officeDocument/2006/relationships/package" Target="../embeddings/Feuille_de_calcul_Microsoft_Excel161.xlsx"/><Relationship Id="rId2" Type="http://schemas.microsoft.com/office/2011/relationships/chartColorStyle" Target="colors162.xml"/><Relationship Id="rId1" Type="http://schemas.microsoft.com/office/2011/relationships/chartStyle" Target="style162.xml"/></Relationships>
</file>

<file path=ppt/charts/_rels/chart163.xml.rels><?xml version="1.0" encoding="UTF-8" standalone="yes"?>
<Relationships xmlns="http://schemas.openxmlformats.org/package/2006/relationships"><Relationship Id="rId3" Type="http://schemas.openxmlformats.org/officeDocument/2006/relationships/package" Target="../embeddings/Feuille_de_calcul_Microsoft_Excel162.xlsx"/><Relationship Id="rId2" Type="http://schemas.microsoft.com/office/2011/relationships/chartColorStyle" Target="colors163.xml"/><Relationship Id="rId1" Type="http://schemas.microsoft.com/office/2011/relationships/chartStyle" Target="style163.xml"/></Relationships>
</file>

<file path=ppt/charts/_rels/chart164.xml.rels><?xml version="1.0" encoding="UTF-8" standalone="yes"?>
<Relationships xmlns="http://schemas.openxmlformats.org/package/2006/relationships"><Relationship Id="rId3" Type="http://schemas.openxmlformats.org/officeDocument/2006/relationships/package" Target="../embeddings/Feuille_de_calcul_Microsoft_Excel163.xlsx"/><Relationship Id="rId2" Type="http://schemas.microsoft.com/office/2011/relationships/chartColorStyle" Target="colors164.xml"/><Relationship Id="rId1" Type="http://schemas.microsoft.com/office/2011/relationships/chartStyle" Target="style164.xml"/></Relationships>
</file>

<file path=ppt/charts/_rels/chart165.xml.rels><?xml version="1.0" encoding="UTF-8" standalone="yes"?>
<Relationships xmlns="http://schemas.openxmlformats.org/package/2006/relationships"><Relationship Id="rId3" Type="http://schemas.openxmlformats.org/officeDocument/2006/relationships/package" Target="../embeddings/Feuille_de_calcul_Microsoft_Excel164.xlsx"/><Relationship Id="rId2" Type="http://schemas.microsoft.com/office/2011/relationships/chartColorStyle" Target="colors165.xml"/><Relationship Id="rId1" Type="http://schemas.microsoft.com/office/2011/relationships/chartStyle" Target="style165.xml"/></Relationships>
</file>

<file path=ppt/charts/_rels/chart166.xml.rels><?xml version="1.0" encoding="UTF-8" standalone="yes"?>
<Relationships xmlns="http://schemas.openxmlformats.org/package/2006/relationships"><Relationship Id="rId3" Type="http://schemas.openxmlformats.org/officeDocument/2006/relationships/package" Target="../embeddings/Feuille_de_calcul_Microsoft_Excel165.xlsx"/><Relationship Id="rId2" Type="http://schemas.microsoft.com/office/2011/relationships/chartColorStyle" Target="colors166.xml"/><Relationship Id="rId1" Type="http://schemas.microsoft.com/office/2011/relationships/chartStyle" Target="style166.xml"/></Relationships>
</file>

<file path=ppt/charts/_rels/chart167.xml.rels><?xml version="1.0" encoding="UTF-8" standalone="yes"?>
<Relationships xmlns="http://schemas.openxmlformats.org/package/2006/relationships"><Relationship Id="rId3" Type="http://schemas.openxmlformats.org/officeDocument/2006/relationships/package" Target="../embeddings/Feuille_de_calcul_Microsoft_Excel166.xlsx"/><Relationship Id="rId2" Type="http://schemas.microsoft.com/office/2011/relationships/chartColorStyle" Target="colors167.xml"/><Relationship Id="rId1" Type="http://schemas.microsoft.com/office/2011/relationships/chartStyle" Target="style167.xml"/></Relationships>
</file>

<file path=ppt/charts/_rels/chart168.xml.rels><?xml version="1.0" encoding="UTF-8" standalone="yes"?>
<Relationships xmlns="http://schemas.openxmlformats.org/package/2006/relationships"><Relationship Id="rId3" Type="http://schemas.openxmlformats.org/officeDocument/2006/relationships/package" Target="../embeddings/Feuille_de_calcul_Microsoft_Excel167.xlsx"/><Relationship Id="rId2" Type="http://schemas.microsoft.com/office/2011/relationships/chartColorStyle" Target="colors168.xml"/><Relationship Id="rId1" Type="http://schemas.microsoft.com/office/2011/relationships/chartStyle" Target="style168.xml"/></Relationships>
</file>

<file path=ppt/charts/_rels/chart169.xml.rels><?xml version="1.0" encoding="UTF-8" standalone="yes"?>
<Relationships xmlns="http://schemas.openxmlformats.org/package/2006/relationships"><Relationship Id="rId3" Type="http://schemas.openxmlformats.org/officeDocument/2006/relationships/package" Target="../embeddings/Feuille_de_calcul_Microsoft_Excel168.xlsx"/><Relationship Id="rId2" Type="http://schemas.microsoft.com/office/2011/relationships/chartColorStyle" Target="colors169.xml"/><Relationship Id="rId1" Type="http://schemas.microsoft.com/office/2011/relationships/chartStyle" Target="style169.xml"/></Relationships>
</file>

<file path=ppt/charts/_rels/chart17.xml.rels><?xml version="1.0" encoding="UTF-8" standalone="yes"?>
<Relationships xmlns="http://schemas.openxmlformats.org/package/2006/relationships"><Relationship Id="rId3" Type="http://schemas.openxmlformats.org/officeDocument/2006/relationships/package" Target="../embeddings/Feuille_de_calcul_Microsoft_Excel16.xlsx"/><Relationship Id="rId2" Type="http://schemas.microsoft.com/office/2011/relationships/chartColorStyle" Target="colors17.xml"/><Relationship Id="rId1" Type="http://schemas.microsoft.com/office/2011/relationships/chartStyle" Target="style17.xml"/></Relationships>
</file>

<file path=ppt/charts/_rels/chart170.xml.rels><?xml version="1.0" encoding="UTF-8" standalone="yes"?>
<Relationships xmlns="http://schemas.openxmlformats.org/package/2006/relationships"><Relationship Id="rId3" Type="http://schemas.openxmlformats.org/officeDocument/2006/relationships/package" Target="../embeddings/Feuille_de_calcul_Microsoft_Excel169.xlsx"/><Relationship Id="rId2" Type="http://schemas.microsoft.com/office/2011/relationships/chartColorStyle" Target="colors170.xml"/><Relationship Id="rId1" Type="http://schemas.microsoft.com/office/2011/relationships/chartStyle" Target="style170.xml"/></Relationships>
</file>

<file path=ppt/charts/_rels/chart171.xml.rels><?xml version="1.0" encoding="UTF-8" standalone="yes"?>
<Relationships xmlns="http://schemas.openxmlformats.org/package/2006/relationships"><Relationship Id="rId3" Type="http://schemas.openxmlformats.org/officeDocument/2006/relationships/package" Target="../embeddings/Feuille_de_calcul_Microsoft_Excel170.xlsx"/><Relationship Id="rId2" Type="http://schemas.microsoft.com/office/2011/relationships/chartColorStyle" Target="colors171.xml"/><Relationship Id="rId1" Type="http://schemas.microsoft.com/office/2011/relationships/chartStyle" Target="style171.xml"/></Relationships>
</file>

<file path=ppt/charts/_rels/chart172.xml.rels><?xml version="1.0" encoding="UTF-8" standalone="yes"?>
<Relationships xmlns="http://schemas.openxmlformats.org/package/2006/relationships"><Relationship Id="rId3" Type="http://schemas.openxmlformats.org/officeDocument/2006/relationships/package" Target="../embeddings/Feuille_de_calcul_Microsoft_Excel171.xlsx"/><Relationship Id="rId2" Type="http://schemas.microsoft.com/office/2011/relationships/chartColorStyle" Target="colors172.xml"/><Relationship Id="rId1" Type="http://schemas.microsoft.com/office/2011/relationships/chartStyle" Target="style172.xml"/></Relationships>
</file>

<file path=ppt/charts/_rels/chart173.xml.rels><?xml version="1.0" encoding="UTF-8" standalone="yes"?>
<Relationships xmlns="http://schemas.openxmlformats.org/package/2006/relationships"><Relationship Id="rId3" Type="http://schemas.openxmlformats.org/officeDocument/2006/relationships/package" Target="../embeddings/Feuille_de_calcul_Microsoft_Excel172.xlsx"/><Relationship Id="rId2" Type="http://schemas.microsoft.com/office/2011/relationships/chartColorStyle" Target="colors173.xml"/><Relationship Id="rId1" Type="http://schemas.microsoft.com/office/2011/relationships/chartStyle" Target="style173.xml"/></Relationships>
</file>

<file path=ppt/charts/_rels/chart174.xml.rels><?xml version="1.0" encoding="UTF-8" standalone="yes"?>
<Relationships xmlns="http://schemas.openxmlformats.org/package/2006/relationships"><Relationship Id="rId3" Type="http://schemas.openxmlformats.org/officeDocument/2006/relationships/package" Target="../embeddings/Feuille_de_calcul_Microsoft_Excel173.xlsx"/><Relationship Id="rId2" Type="http://schemas.microsoft.com/office/2011/relationships/chartColorStyle" Target="colors174.xml"/><Relationship Id="rId1" Type="http://schemas.microsoft.com/office/2011/relationships/chartStyle" Target="style174.xml"/></Relationships>
</file>

<file path=ppt/charts/_rels/chart175.xml.rels><?xml version="1.0" encoding="UTF-8" standalone="yes"?>
<Relationships xmlns="http://schemas.openxmlformats.org/package/2006/relationships"><Relationship Id="rId3" Type="http://schemas.openxmlformats.org/officeDocument/2006/relationships/package" Target="../embeddings/Feuille_de_calcul_Microsoft_Excel174.xlsx"/><Relationship Id="rId2" Type="http://schemas.microsoft.com/office/2011/relationships/chartColorStyle" Target="colors175.xml"/><Relationship Id="rId1" Type="http://schemas.microsoft.com/office/2011/relationships/chartStyle" Target="style175.xml"/></Relationships>
</file>

<file path=ppt/charts/_rels/chart176.xml.rels><?xml version="1.0" encoding="UTF-8" standalone="yes"?>
<Relationships xmlns="http://schemas.openxmlformats.org/package/2006/relationships"><Relationship Id="rId3" Type="http://schemas.openxmlformats.org/officeDocument/2006/relationships/package" Target="../embeddings/Feuille_de_calcul_Microsoft_Excel175.xlsx"/><Relationship Id="rId2" Type="http://schemas.microsoft.com/office/2011/relationships/chartColorStyle" Target="colors176.xml"/><Relationship Id="rId1" Type="http://schemas.microsoft.com/office/2011/relationships/chartStyle" Target="style176.xml"/></Relationships>
</file>

<file path=ppt/charts/_rels/chart177.xml.rels><?xml version="1.0" encoding="UTF-8" standalone="yes"?>
<Relationships xmlns="http://schemas.openxmlformats.org/package/2006/relationships"><Relationship Id="rId3" Type="http://schemas.openxmlformats.org/officeDocument/2006/relationships/package" Target="../embeddings/Feuille_de_calcul_Microsoft_Excel176.xlsx"/><Relationship Id="rId2" Type="http://schemas.microsoft.com/office/2011/relationships/chartColorStyle" Target="colors177.xml"/><Relationship Id="rId1" Type="http://schemas.microsoft.com/office/2011/relationships/chartStyle" Target="style177.xml"/></Relationships>
</file>

<file path=ppt/charts/_rels/chart178.xml.rels><?xml version="1.0" encoding="UTF-8" standalone="yes"?>
<Relationships xmlns="http://schemas.openxmlformats.org/package/2006/relationships"><Relationship Id="rId3" Type="http://schemas.openxmlformats.org/officeDocument/2006/relationships/package" Target="../embeddings/Feuille_de_calcul_Microsoft_Excel177.xlsx"/><Relationship Id="rId2" Type="http://schemas.microsoft.com/office/2011/relationships/chartColorStyle" Target="colors178.xml"/><Relationship Id="rId1" Type="http://schemas.microsoft.com/office/2011/relationships/chartStyle" Target="style178.xml"/></Relationships>
</file>

<file path=ppt/charts/_rels/chart179.xml.rels><?xml version="1.0" encoding="UTF-8" standalone="yes"?>
<Relationships xmlns="http://schemas.openxmlformats.org/package/2006/relationships"><Relationship Id="rId3" Type="http://schemas.openxmlformats.org/officeDocument/2006/relationships/package" Target="../embeddings/Feuille_de_calcul_Microsoft_Excel178.xlsx"/><Relationship Id="rId2" Type="http://schemas.microsoft.com/office/2011/relationships/chartColorStyle" Target="colors179.xml"/><Relationship Id="rId1" Type="http://schemas.microsoft.com/office/2011/relationships/chartStyle" Target="style179.xml"/></Relationships>
</file>

<file path=ppt/charts/_rels/chart18.xml.rels><?xml version="1.0" encoding="UTF-8" standalone="yes"?>
<Relationships xmlns="http://schemas.openxmlformats.org/package/2006/relationships"><Relationship Id="rId3" Type="http://schemas.openxmlformats.org/officeDocument/2006/relationships/package" Target="../embeddings/Feuille_de_calcul_Microsoft_Excel17.xlsx"/><Relationship Id="rId2" Type="http://schemas.microsoft.com/office/2011/relationships/chartColorStyle" Target="colors18.xml"/><Relationship Id="rId1" Type="http://schemas.microsoft.com/office/2011/relationships/chartStyle" Target="style18.xml"/></Relationships>
</file>

<file path=ppt/charts/_rels/chart180.xml.rels><?xml version="1.0" encoding="UTF-8" standalone="yes"?>
<Relationships xmlns="http://schemas.openxmlformats.org/package/2006/relationships"><Relationship Id="rId3" Type="http://schemas.openxmlformats.org/officeDocument/2006/relationships/package" Target="../embeddings/Feuille_de_calcul_Microsoft_Excel179.xlsx"/><Relationship Id="rId2" Type="http://schemas.microsoft.com/office/2011/relationships/chartColorStyle" Target="colors180.xml"/><Relationship Id="rId1" Type="http://schemas.microsoft.com/office/2011/relationships/chartStyle" Target="style180.xml"/></Relationships>
</file>

<file path=ppt/charts/_rels/chart181.xml.rels><?xml version="1.0" encoding="UTF-8" standalone="yes"?>
<Relationships xmlns="http://schemas.openxmlformats.org/package/2006/relationships"><Relationship Id="rId3" Type="http://schemas.openxmlformats.org/officeDocument/2006/relationships/package" Target="../embeddings/Feuille_de_calcul_Microsoft_Excel180.xlsx"/><Relationship Id="rId2" Type="http://schemas.microsoft.com/office/2011/relationships/chartColorStyle" Target="colors181.xml"/><Relationship Id="rId1" Type="http://schemas.microsoft.com/office/2011/relationships/chartStyle" Target="style181.xml"/></Relationships>
</file>

<file path=ppt/charts/_rels/chart182.xml.rels><?xml version="1.0" encoding="UTF-8" standalone="yes"?>
<Relationships xmlns="http://schemas.openxmlformats.org/package/2006/relationships"><Relationship Id="rId3" Type="http://schemas.openxmlformats.org/officeDocument/2006/relationships/package" Target="../embeddings/Feuille_de_calcul_Microsoft_Excel181.xlsx"/><Relationship Id="rId2" Type="http://schemas.microsoft.com/office/2011/relationships/chartColorStyle" Target="colors182.xml"/><Relationship Id="rId1" Type="http://schemas.microsoft.com/office/2011/relationships/chartStyle" Target="style182.xml"/></Relationships>
</file>

<file path=ppt/charts/_rels/chart183.xml.rels><?xml version="1.0" encoding="UTF-8" standalone="yes"?>
<Relationships xmlns="http://schemas.openxmlformats.org/package/2006/relationships"><Relationship Id="rId3" Type="http://schemas.openxmlformats.org/officeDocument/2006/relationships/package" Target="../embeddings/Feuille_de_calcul_Microsoft_Excel182.xlsx"/><Relationship Id="rId2" Type="http://schemas.microsoft.com/office/2011/relationships/chartColorStyle" Target="colors183.xml"/><Relationship Id="rId1" Type="http://schemas.microsoft.com/office/2011/relationships/chartStyle" Target="style183.xml"/></Relationships>
</file>

<file path=ppt/charts/_rels/chart184.xml.rels><?xml version="1.0" encoding="UTF-8" standalone="yes"?>
<Relationships xmlns="http://schemas.openxmlformats.org/package/2006/relationships"><Relationship Id="rId3" Type="http://schemas.openxmlformats.org/officeDocument/2006/relationships/package" Target="../embeddings/Feuille_de_calcul_Microsoft_Excel183.xlsx"/><Relationship Id="rId2" Type="http://schemas.microsoft.com/office/2011/relationships/chartColorStyle" Target="colors184.xml"/><Relationship Id="rId1" Type="http://schemas.microsoft.com/office/2011/relationships/chartStyle" Target="style184.xml"/></Relationships>
</file>

<file path=ppt/charts/_rels/chart185.xml.rels><?xml version="1.0" encoding="UTF-8" standalone="yes"?>
<Relationships xmlns="http://schemas.openxmlformats.org/package/2006/relationships"><Relationship Id="rId3" Type="http://schemas.openxmlformats.org/officeDocument/2006/relationships/package" Target="../embeddings/Feuille_de_calcul_Microsoft_Excel184.xlsx"/><Relationship Id="rId2" Type="http://schemas.microsoft.com/office/2011/relationships/chartColorStyle" Target="colors185.xml"/><Relationship Id="rId1" Type="http://schemas.microsoft.com/office/2011/relationships/chartStyle" Target="style185.xml"/></Relationships>
</file>

<file path=ppt/charts/_rels/chart186.xml.rels><?xml version="1.0" encoding="UTF-8" standalone="yes"?>
<Relationships xmlns="http://schemas.openxmlformats.org/package/2006/relationships"><Relationship Id="rId3" Type="http://schemas.openxmlformats.org/officeDocument/2006/relationships/package" Target="../embeddings/Feuille_de_calcul_Microsoft_Excel185.xlsx"/><Relationship Id="rId2" Type="http://schemas.microsoft.com/office/2011/relationships/chartColorStyle" Target="colors186.xml"/><Relationship Id="rId1" Type="http://schemas.microsoft.com/office/2011/relationships/chartStyle" Target="style186.xml"/></Relationships>
</file>

<file path=ppt/charts/_rels/chart187.xml.rels><?xml version="1.0" encoding="UTF-8" standalone="yes"?>
<Relationships xmlns="http://schemas.openxmlformats.org/package/2006/relationships"><Relationship Id="rId3" Type="http://schemas.openxmlformats.org/officeDocument/2006/relationships/package" Target="../embeddings/Feuille_de_calcul_Microsoft_Excel186.xlsx"/><Relationship Id="rId2" Type="http://schemas.microsoft.com/office/2011/relationships/chartColorStyle" Target="colors187.xml"/><Relationship Id="rId1" Type="http://schemas.microsoft.com/office/2011/relationships/chartStyle" Target="style187.xml"/></Relationships>
</file>

<file path=ppt/charts/_rels/chart188.xml.rels><?xml version="1.0" encoding="UTF-8" standalone="yes"?>
<Relationships xmlns="http://schemas.openxmlformats.org/package/2006/relationships"><Relationship Id="rId3" Type="http://schemas.openxmlformats.org/officeDocument/2006/relationships/package" Target="../embeddings/Feuille_de_calcul_Microsoft_Excel187.xlsx"/><Relationship Id="rId2" Type="http://schemas.microsoft.com/office/2011/relationships/chartColorStyle" Target="colors188.xml"/><Relationship Id="rId1" Type="http://schemas.microsoft.com/office/2011/relationships/chartStyle" Target="style188.xml"/></Relationships>
</file>

<file path=ppt/charts/_rels/chart189.xml.rels><?xml version="1.0" encoding="UTF-8" standalone="yes"?>
<Relationships xmlns="http://schemas.openxmlformats.org/package/2006/relationships"><Relationship Id="rId3" Type="http://schemas.openxmlformats.org/officeDocument/2006/relationships/package" Target="../embeddings/Feuille_de_calcul_Microsoft_Excel188.xlsx"/><Relationship Id="rId2" Type="http://schemas.microsoft.com/office/2011/relationships/chartColorStyle" Target="colors189.xml"/><Relationship Id="rId1" Type="http://schemas.microsoft.com/office/2011/relationships/chartStyle" Target="style189.xml"/></Relationships>
</file>

<file path=ppt/charts/_rels/chart19.xml.rels><?xml version="1.0" encoding="UTF-8" standalone="yes"?>
<Relationships xmlns="http://schemas.openxmlformats.org/package/2006/relationships"><Relationship Id="rId3" Type="http://schemas.openxmlformats.org/officeDocument/2006/relationships/package" Target="../embeddings/Feuille_de_calcul_Microsoft_Excel18.xlsx"/><Relationship Id="rId2" Type="http://schemas.microsoft.com/office/2011/relationships/chartColorStyle" Target="colors19.xml"/><Relationship Id="rId1" Type="http://schemas.microsoft.com/office/2011/relationships/chartStyle" Target="style19.xml"/></Relationships>
</file>

<file path=ppt/charts/_rels/chart190.xml.rels><?xml version="1.0" encoding="UTF-8" standalone="yes"?>
<Relationships xmlns="http://schemas.openxmlformats.org/package/2006/relationships"><Relationship Id="rId3" Type="http://schemas.openxmlformats.org/officeDocument/2006/relationships/package" Target="../embeddings/Feuille_de_calcul_Microsoft_Excel189.xlsx"/><Relationship Id="rId2" Type="http://schemas.microsoft.com/office/2011/relationships/chartColorStyle" Target="colors190.xml"/><Relationship Id="rId1" Type="http://schemas.microsoft.com/office/2011/relationships/chartStyle" Target="style190.xml"/></Relationships>
</file>

<file path=ppt/charts/_rels/chart191.xml.rels><?xml version="1.0" encoding="UTF-8" standalone="yes"?>
<Relationships xmlns="http://schemas.openxmlformats.org/package/2006/relationships"><Relationship Id="rId3" Type="http://schemas.openxmlformats.org/officeDocument/2006/relationships/package" Target="../embeddings/Feuille_de_calcul_Microsoft_Excel190.xlsx"/><Relationship Id="rId2" Type="http://schemas.microsoft.com/office/2011/relationships/chartColorStyle" Target="colors191.xml"/><Relationship Id="rId1" Type="http://schemas.microsoft.com/office/2011/relationships/chartStyle" Target="style191.xml"/></Relationships>
</file>

<file path=ppt/charts/_rels/chart192.xml.rels><?xml version="1.0" encoding="UTF-8" standalone="yes"?>
<Relationships xmlns="http://schemas.openxmlformats.org/package/2006/relationships"><Relationship Id="rId3" Type="http://schemas.openxmlformats.org/officeDocument/2006/relationships/package" Target="../embeddings/Feuille_de_calcul_Microsoft_Excel191.xlsx"/><Relationship Id="rId2" Type="http://schemas.microsoft.com/office/2011/relationships/chartColorStyle" Target="colors192.xml"/><Relationship Id="rId1" Type="http://schemas.microsoft.com/office/2011/relationships/chartStyle" Target="style192.xml"/></Relationships>
</file>

<file path=ppt/charts/_rels/chart193.xml.rels><?xml version="1.0" encoding="UTF-8" standalone="yes"?>
<Relationships xmlns="http://schemas.openxmlformats.org/package/2006/relationships"><Relationship Id="rId3" Type="http://schemas.openxmlformats.org/officeDocument/2006/relationships/package" Target="../embeddings/Feuille_de_calcul_Microsoft_Excel192.xlsx"/><Relationship Id="rId2" Type="http://schemas.microsoft.com/office/2011/relationships/chartColorStyle" Target="colors193.xml"/><Relationship Id="rId1" Type="http://schemas.microsoft.com/office/2011/relationships/chartStyle" Target="style193.xml"/></Relationships>
</file>

<file path=ppt/charts/_rels/chart194.xml.rels><?xml version="1.0" encoding="UTF-8" standalone="yes"?>
<Relationships xmlns="http://schemas.openxmlformats.org/package/2006/relationships"><Relationship Id="rId3" Type="http://schemas.openxmlformats.org/officeDocument/2006/relationships/package" Target="../embeddings/Feuille_de_calcul_Microsoft_Excel193.xlsx"/><Relationship Id="rId2" Type="http://schemas.microsoft.com/office/2011/relationships/chartColorStyle" Target="colors194.xml"/><Relationship Id="rId1" Type="http://schemas.microsoft.com/office/2011/relationships/chartStyle" Target="style194.xml"/></Relationships>
</file>

<file path=ppt/charts/_rels/chart195.xml.rels><?xml version="1.0" encoding="UTF-8" standalone="yes"?>
<Relationships xmlns="http://schemas.openxmlformats.org/package/2006/relationships"><Relationship Id="rId3" Type="http://schemas.openxmlformats.org/officeDocument/2006/relationships/package" Target="../embeddings/Feuille_de_calcul_Microsoft_Excel194.xlsx"/><Relationship Id="rId2" Type="http://schemas.microsoft.com/office/2011/relationships/chartColorStyle" Target="colors195.xml"/><Relationship Id="rId1" Type="http://schemas.microsoft.com/office/2011/relationships/chartStyle" Target="style195.xml"/></Relationships>
</file>

<file path=ppt/charts/_rels/chart196.xml.rels><?xml version="1.0" encoding="UTF-8" standalone="yes"?>
<Relationships xmlns="http://schemas.openxmlformats.org/package/2006/relationships"><Relationship Id="rId3" Type="http://schemas.openxmlformats.org/officeDocument/2006/relationships/package" Target="../embeddings/Feuille_de_calcul_Microsoft_Excel195.xlsx"/><Relationship Id="rId2" Type="http://schemas.microsoft.com/office/2011/relationships/chartColorStyle" Target="colors196.xml"/><Relationship Id="rId1" Type="http://schemas.microsoft.com/office/2011/relationships/chartStyle" Target="style196.xml"/></Relationships>
</file>

<file path=ppt/charts/_rels/chart197.xml.rels><?xml version="1.0" encoding="UTF-8" standalone="yes"?>
<Relationships xmlns="http://schemas.openxmlformats.org/package/2006/relationships"><Relationship Id="rId3" Type="http://schemas.openxmlformats.org/officeDocument/2006/relationships/package" Target="../embeddings/Feuille_de_calcul_Microsoft_Excel196.xlsx"/><Relationship Id="rId2" Type="http://schemas.microsoft.com/office/2011/relationships/chartColorStyle" Target="colors197.xml"/><Relationship Id="rId1" Type="http://schemas.microsoft.com/office/2011/relationships/chartStyle" Target="style197.xml"/></Relationships>
</file>

<file path=ppt/charts/_rels/chart198.xml.rels><?xml version="1.0" encoding="UTF-8" standalone="yes"?>
<Relationships xmlns="http://schemas.openxmlformats.org/package/2006/relationships"><Relationship Id="rId3" Type="http://schemas.openxmlformats.org/officeDocument/2006/relationships/package" Target="../embeddings/Feuille_de_calcul_Microsoft_Excel197.xlsx"/><Relationship Id="rId2" Type="http://schemas.microsoft.com/office/2011/relationships/chartColorStyle" Target="colors198.xml"/><Relationship Id="rId1" Type="http://schemas.microsoft.com/office/2011/relationships/chartStyle" Target="style198.xml"/></Relationships>
</file>

<file path=ppt/charts/_rels/chart199.xml.rels><?xml version="1.0" encoding="UTF-8" standalone="yes"?>
<Relationships xmlns="http://schemas.openxmlformats.org/package/2006/relationships"><Relationship Id="rId3" Type="http://schemas.openxmlformats.org/officeDocument/2006/relationships/package" Target="../embeddings/Feuille_de_calcul_Microsoft_Excel198.xlsx"/><Relationship Id="rId2" Type="http://schemas.microsoft.com/office/2011/relationships/chartColorStyle" Target="colors199.xml"/><Relationship Id="rId1" Type="http://schemas.microsoft.com/office/2011/relationships/chartStyle" Target="style199.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Feuille_de_calcul_Microsoft_Excel19.xlsx"/><Relationship Id="rId2" Type="http://schemas.microsoft.com/office/2011/relationships/chartColorStyle" Target="colors20.xml"/><Relationship Id="rId1" Type="http://schemas.microsoft.com/office/2011/relationships/chartStyle" Target="style20.xml"/></Relationships>
</file>

<file path=ppt/charts/_rels/chart200.xml.rels><?xml version="1.0" encoding="UTF-8" standalone="yes"?>
<Relationships xmlns="http://schemas.openxmlformats.org/package/2006/relationships"><Relationship Id="rId3" Type="http://schemas.openxmlformats.org/officeDocument/2006/relationships/package" Target="../embeddings/Feuille_de_calcul_Microsoft_Excel199.xlsx"/><Relationship Id="rId2" Type="http://schemas.microsoft.com/office/2011/relationships/chartColorStyle" Target="colors200.xml"/><Relationship Id="rId1" Type="http://schemas.microsoft.com/office/2011/relationships/chartStyle" Target="style200.xml"/></Relationships>
</file>

<file path=ppt/charts/_rels/chart201.xml.rels><?xml version="1.0" encoding="UTF-8" standalone="yes"?>
<Relationships xmlns="http://schemas.openxmlformats.org/package/2006/relationships"><Relationship Id="rId3" Type="http://schemas.openxmlformats.org/officeDocument/2006/relationships/package" Target="../embeddings/Feuille_de_calcul_Microsoft_Excel200.xlsx"/><Relationship Id="rId2" Type="http://schemas.microsoft.com/office/2011/relationships/chartColorStyle" Target="colors201.xml"/><Relationship Id="rId1" Type="http://schemas.microsoft.com/office/2011/relationships/chartStyle" Target="style201.xml"/></Relationships>
</file>

<file path=ppt/charts/_rels/chart202.xml.rels><?xml version="1.0" encoding="UTF-8" standalone="yes"?>
<Relationships xmlns="http://schemas.openxmlformats.org/package/2006/relationships"><Relationship Id="rId3" Type="http://schemas.openxmlformats.org/officeDocument/2006/relationships/package" Target="../embeddings/Feuille_de_calcul_Microsoft_Excel201.xlsx"/><Relationship Id="rId2" Type="http://schemas.microsoft.com/office/2011/relationships/chartColorStyle" Target="colors202.xml"/><Relationship Id="rId1" Type="http://schemas.microsoft.com/office/2011/relationships/chartStyle" Target="style202.xml"/></Relationships>
</file>

<file path=ppt/charts/_rels/chart203.xml.rels><?xml version="1.0" encoding="UTF-8" standalone="yes"?>
<Relationships xmlns="http://schemas.openxmlformats.org/package/2006/relationships"><Relationship Id="rId3" Type="http://schemas.openxmlformats.org/officeDocument/2006/relationships/package" Target="../embeddings/Feuille_de_calcul_Microsoft_Excel202.xlsx"/><Relationship Id="rId2" Type="http://schemas.microsoft.com/office/2011/relationships/chartColorStyle" Target="colors203.xml"/><Relationship Id="rId1" Type="http://schemas.microsoft.com/office/2011/relationships/chartStyle" Target="style203.xml"/></Relationships>
</file>

<file path=ppt/charts/_rels/chart204.xml.rels><?xml version="1.0" encoding="UTF-8" standalone="yes"?>
<Relationships xmlns="http://schemas.openxmlformats.org/package/2006/relationships"><Relationship Id="rId3" Type="http://schemas.openxmlformats.org/officeDocument/2006/relationships/package" Target="../embeddings/Feuille_de_calcul_Microsoft_Excel203.xlsx"/><Relationship Id="rId2" Type="http://schemas.microsoft.com/office/2011/relationships/chartColorStyle" Target="colors204.xml"/><Relationship Id="rId1" Type="http://schemas.microsoft.com/office/2011/relationships/chartStyle" Target="style204.xml"/></Relationships>
</file>

<file path=ppt/charts/_rels/chart205.xml.rels><?xml version="1.0" encoding="UTF-8" standalone="yes"?>
<Relationships xmlns="http://schemas.openxmlformats.org/package/2006/relationships"><Relationship Id="rId3" Type="http://schemas.openxmlformats.org/officeDocument/2006/relationships/package" Target="../embeddings/Feuille_de_calcul_Microsoft_Excel204.xlsx"/><Relationship Id="rId2" Type="http://schemas.microsoft.com/office/2011/relationships/chartColorStyle" Target="colors205.xml"/><Relationship Id="rId1" Type="http://schemas.microsoft.com/office/2011/relationships/chartStyle" Target="style205.xml"/></Relationships>
</file>

<file path=ppt/charts/_rels/chart206.xml.rels><?xml version="1.0" encoding="UTF-8" standalone="yes"?>
<Relationships xmlns="http://schemas.openxmlformats.org/package/2006/relationships"><Relationship Id="rId3" Type="http://schemas.openxmlformats.org/officeDocument/2006/relationships/package" Target="../embeddings/Feuille_de_calcul_Microsoft_Excel205.xlsx"/><Relationship Id="rId2" Type="http://schemas.microsoft.com/office/2011/relationships/chartColorStyle" Target="colors206.xml"/><Relationship Id="rId1" Type="http://schemas.microsoft.com/office/2011/relationships/chartStyle" Target="style206.xml"/></Relationships>
</file>

<file path=ppt/charts/_rels/chart207.xml.rels><?xml version="1.0" encoding="UTF-8" standalone="yes"?>
<Relationships xmlns="http://schemas.openxmlformats.org/package/2006/relationships"><Relationship Id="rId3" Type="http://schemas.openxmlformats.org/officeDocument/2006/relationships/package" Target="../embeddings/Feuille_de_calcul_Microsoft_Excel206.xlsx"/><Relationship Id="rId2" Type="http://schemas.microsoft.com/office/2011/relationships/chartColorStyle" Target="colors207.xml"/><Relationship Id="rId1" Type="http://schemas.microsoft.com/office/2011/relationships/chartStyle" Target="style207.xml"/></Relationships>
</file>

<file path=ppt/charts/_rels/chart208.xml.rels><?xml version="1.0" encoding="UTF-8" standalone="yes"?>
<Relationships xmlns="http://schemas.openxmlformats.org/package/2006/relationships"><Relationship Id="rId3" Type="http://schemas.openxmlformats.org/officeDocument/2006/relationships/package" Target="../embeddings/Feuille_de_calcul_Microsoft_Excel207.xlsx"/><Relationship Id="rId2" Type="http://schemas.microsoft.com/office/2011/relationships/chartColorStyle" Target="colors208.xml"/><Relationship Id="rId1" Type="http://schemas.microsoft.com/office/2011/relationships/chartStyle" Target="style208.xml"/></Relationships>
</file>

<file path=ppt/charts/_rels/chart209.xml.rels><?xml version="1.0" encoding="UTF-8" standalone="yes"?>
<Relationships xmlns="http://schemas.openxmlformats.org/package/2006/relationships"><Relationship Id="rId3" Type="http://schemas.openxmlformats.org/officeDocument/2006/relationships/package" Target="../embeddings/Feuille_de_calcul_Microsoft_Excel208.xlsx"/><Relationship Id="rId2" Type="http://schemas.microsoft.com/office/2011/relationships/chartColorStyle" Target="colors209.xml"/><Relationship Id="rId1" Type="http://schemas.microsoft.com/office/2011/relationships/chartStyle" Target="style209.xml"/></Relationships>
</file>

<file path=ppt/charts/_rels/chart21.xml.rels><?xml version="1.0" encoding="UTF-8" standalone="yes"?>
<Relationships xmlns="http://schemas.openxmlformats.org/package/2006/relationships"><Relationship Id="rId3" Type="http://schemas.openxmlformats.org/officeDocument/2006/relationships/package" Target="../embeddings/Feuille_de_calcul_Microsoft_Excel20.xlsx"/><Relationship Id="rId2" Type="http://schemas.microsoft.com/office/2011/relationships/chartColorStyle" Target="colors21.xml"/><Relationship Id="rId1" Type="http://schemas.microsoft.com/office/2011/relationships/chartStyle" Target="style21.xml"/></Relationships>
</file>

<file path=ppt/charts/_rels/chart210.xml.rels><?xml version="1.0" encoding="UTF-8" standalone="yes"?>
<Relationships xmlns="http://schemas.openxmlformats.org/package/2006/relationships"><Relationship Id="rId3" Type="http://schemas.openxmlformats.org/officeDocument/2006/relationships/package" Target="../embeddings/Feuille_de_calcul_Microsoft_Excel209.xlsx"/><Relationship Id="rId2" Type="http://schemas.microsoft.com/office/2011/relationships/chartColorStyle" Target="colors210.xml"/><Relationship Id="rId1" Type="http://schemas.microsoft.com/office/2011/relationships/chartStyle" Target="style210.xml"/></Relationships>
</file>

<file path=ppt/charts/_rels/chart211.xml.rels><?xml version="1.0" encoding="UTF-8" standalone="yes"?>
<Relationships xmlns="http://schemas.openxmlformats.org/package/2006/relationships"><Relationship Id="rId3" Type="http://schemas.openxmlformats.org/officeDocument/2006/relationships/package" Target="../embeddings/Feuille_de_calcul_Microsoft_Excel210.xlsx"/><Relationship Id="rId2" Type="http://schemas.microsoft.com/office/2011/relationships/chartColorStyle" Target="colors211.xml"/><Relationship Id="rId1" Type="http://schemas.microsoft.com/office/2011/relationships/chartStyle" Target="style211.xml"/></Relationships>
</file>

<file path=ppt/charts/_rels/chart212.xml.rels><?xml version="1.0" encoding="UTF-8" standalone="yes"?>
<Relationships xmlns="http://schemas.openxmlformats.org/package/2006/relationships"><Relationship Id="rId3" Type="http://schemas.openxmlformats.org/officeDocument/2006/relationships/package" Target="../embeddings/Feuille_de_calcul_Microsoft_Excel211.xlsx"/><Relationship Id="rId2" Type="http://schemas.microsoft.com/office/2011/relationships/chartColorStyle" Target="colors212.xml"/><Relationship Id="rId1" Type="http://schemas.microsoft.com/office/2011/relationships/chartStyle" Target="style212.xml"/></Relationships>
</file>

<file path=ppt/charts/_rels/chart213.xml.rels><?xml version="1.0" encoding="UTF-8" standalone="yes"?>
<Relationships xmlns="http://schemas.openxmlformats.org/package/2006/relationships"><Relationship Id="rId3" Type="http://schemas.openxmlformats.org/officeDocument/2006/relationships/package" Target="../embeddings/Feuille_de_calcul_Microsoft_Excel212.xlsx"/><Relationship Id="rId2" Type="http://schemas.microsoft.com/office/2011/relationships/chartColorStyle" Target="colors213.xml"/><Relationship Id="rId1" Type="http://schemas.microsoft.com/office/2011/relationships/chartStyle" Target="style213.xml"/></Relationships>
</file>

<file path=ppt/charts/_rels/chart214.xml.rels><?xml version="1.0" encoding="UTF-8" standalone="yes"?>
<Relationships xmlns="http://schemas.openxmlformats.org/package/2006/relationships"><Relationship Id="rId3" Type="http://schemas.openxmlformats.org/officeDocument/2006/relationships/package" Target="../embeddings/Feuille_de_calcul_Microsoft_Excel213.xlsx"/><Relationship Id="rId2" Type="http://schemas.microsoft.com/office/2011/relationships/chartColorStyle" Target="colors214.xml"/><Relationship Id="rId1" Type="http://schemas.microsoft.com/office/2011/relationships/chartStyle" Target="style214.xml"/></Relationships>
</file>

<file path=ppt/charts/_rels/chart215.xml.rels><?xml version="1.0" encoding="UTF-8" standalone="yes"?>
<Relationships xmlns="http://schemas.openxmlformats.org/package/2006/relationships"><Relationship Id="rId3" Type="http://schemas.openxmlformats.org/officeDocument/2006/relationships/package" Target="../embeddings/Feuille_de_calcul_Microsoft_Excel214.xlsx"/><Relationship Id="rId2" Type="http://schemas.microsoft.com/office/2011/relationships/chartColorStyle" Target="colors215.xml"/><Relationship Id="rId1" Type="http://schemas.microsoft.com/office/2011/relationships/chartStyle" Target="style215.xml"/></Relationships>
</file>

<file path=ppt/charts/_rels/chart216.xml.rels><?xml version="1.0" encoding="UTF-8" standalone="yes"?>
<Relationships xmlns="http://schemas.openxmlformats.org/package/2006/relationships"><Relationship Id="rId3" Type="http://schemas.openxmlformats.org/officeDocument/2006/relationships/package" Target="../embeddings/Feuille_de_calcul_Microsoft_Excel215.xlsx"/><Relationship Id="rId2" Type="http://schemas.microsoft.com/office/2011/relationships/chartColorStyle" Target="colors216.xml"/><Relationship Id="rId1" Type="http://schemas.microsoft.com/office/2011/relationships/chartStyle" Target="style216.xml"/></Relationships>
</file>

<file path=ppt/charts/_rels/chart217.xml.rels><?xml version="1.0" encoding="UTF-8" standalone="yes"?>
<Relationships xmlns="http://schemas.openxmlformats.org/package/2006/relationships"><Relationship Id="rId3" Type="http://schemas.openxmlformats.org/officeDocument/2006/relationships/package" Target="../embeddings/Feuille_de_calcul_Microsoft_Excel216.xlsx"/><Relationship Id="rId2" Type="http://schemas.microsoft.com/office/2011/relationships/chartColorStyle" Target="colors217.xml"/><Relationship Id="rId1" Type="http://schemas.microsoft.com/office/2011/relationships/chartStyle" Target="style217.xml"/></Relationships>
</file>

<file path=ppt/charts/_rels/chart218.xml.rels><?xml version="1.0" encoding="UTF-8" standalone="yes"?>
<Relationships xmlns="http://schemas.openxmlformats.org/package/2006/relationships"><Relationship Id="rId3" Type="http://schemas.openxmlformats.org/officeDocument/2006/relationships/package" Target="../embeddings/Feuille_de_calcul_Microsoft_Excel217.xlsx"/><Relationship Id="rId2" Type="http://schemas.microsoft.com/office/2011/relationships/chartColorStyle" Target="colors218.xml"/><Relationship Id="rId1" Type="http://schemas.microsoft.com/office/2011/relationships/chartStyle" Target="style218.xml"/></Relationships>
</file>

<file path=ppt/charts/_rels/chart219.xml.rels><?xml version="1.0" encoding="UTF-8" standalone="yes"?>
<Relationships xmlns="http://schemas.openxmlformats.org/package/2006/relationships"><Relationship Id="rId3" Type="http://schemas.openxmlformats.org/officeDocument/2006/relationships/package" Target="../embeddings/Feuille_de_calcul_Microsoft_Excel218.xlsx"/><Relationship Id="rId2" Type="http://schemas.microsoft.com/office/2011/relationships/chartColorStyle" Target="colors219.xml"/><Relationship Id="rId1" Type="http://schemas.microsoft.com/office/2011/relationships/chartStyle" Target="style2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Feuille_de_calcul_Microsoft_Excel21.xlsx"/><Relationship Id="rId2" Type="http://schemas.microsoft.com/office/2011/relationships/chartColorStyle" Target="colors22.xml"/><Relationship Id="rId1" Type="http://schemas.microsoft.com/office/2011/relationships/chartStyle" Target="style22.xml"/></Relationships>
</file>

<file path=ppt/charts/_rels/chart220.xml.rels><?xml version="1.0" encoding="UTF-8" standalone="yes"?>
<Relationships xmlns="http://schemas.openxmlformats.org/package/2006/relationships"><Relationship Id="rId3" Type="http://schemas.openxmlformats.org/officeDocument/2006/relationships/package" Target="../embeddings/Feuille_de_calcul_Microsoft_Excel219.xlsx"/><Relationship Id="rId2" Type="http://schemas.microsoft.com/office/2011/relationships/chartColorStyle" Target="colors220.xml"/><Relationship Id="rId1" Type="http://schemas.microsoft.com/office/2011/relationships/chartStyle" Target="style220.xml"/></Relationships>
</file>

<file path=ppt/charts/_rels/chart221.xml.rels><?xml version="1.0" encoding="UTF-8" standalone="yes"?>
<Relationships xmlns="http://schemas.openxmlformats.org/package/2006/relationships"><Relationship Id="rId3" Type="http://schemas.openxmlformats.org/officeDocument/2006/relationships/package" Target="../embeddings/Feuille_de_calcul_Microsoft_Excel220.xlsx"/><Relationship Id="rId2" Type="http://schemas.microsoft.com/office/2011/relationships/chartColorStyle" Target="colors221.xml"/><Relationship Id="rId1" Type="http://schemas.microsoft.com/office/2011/relationships/chartStyle" Target="style221.xml"/></Relationships>
</file>

<file path=ppt/charts/_rels/chart222.xml.rels><?xml version="1.0" encoding="UTF-8" standalone="yes"?>
<Relationships xmlns="http://schemas.openxmlformats.org/package/2006/relationships"><Relationship Id="rId3" Type="http://schemas.openxmlformats.org/officeDocument/2006/relationships/package" Target="../embeddings/Feuille_de_calcul_Microsoft_Excel221.xlsx"/><Relationship Id="rId2" Type="http://schemas.microsoft.com/office/2011/relationships/chartColorStyle" Target="colors222.xml"/><Relationship Id="rId1" Type="http://schemas.microsoft.com/office/2011/relationships/chartStyle" Target="style222.xml"/></Relationships>
</file>

<file path=ppt/charts/_rels/chart223.xml.rels><?xml version="1.0" encoding="UTF-8" standalone="yes"?>
<Relationships xmlns="http://schemas.openxmlformats.org/package/2006/relationships"><Relationship Id="rId3" Type="http://schemas.openxmlformats.org/officeDocument/2006/relationships/package" Target="../embeddings/Feuille_de_calcul_Microsoft_Excel222.xlsx"/><Relationship Id="rId2" Type="http://schemas.microsoft.com/office/2011/relationships/chartColorStyle" Target="colors223.xml"/><Relationship Id="rId1" Type="http://schemas.microsoft.com/office/2011/relationships/chartStyle" Target="style223.xml"/></Relationships>
</file>

<file path=ppt/charts/_rels/chart224.xml.rels><?xml version="1.0" encoding="UTF-8" standalone="yes"?>
<Relationships xmlns="http://schemas.openxmlformats.org/package/2006/relationships"><Relationship Id="rId3" Type="http://schemas.openxmlformats.org/officeDocument/2006/relationships/package" Target="../embeddings/Feuille_de_calcul_Microsoft_Excel223.xlsx"/><Relationship Id="rId2" Type="http://schemas.microsoft.com/office/2011/relationships/chartColorStyle" Target="colors224.xml"/><Relationship Id="rId1" Type="http://schemas.microsoft.com/office/2011/relationships/chartStyle" Target="style224.xml"/></Relationships>
</file>

<file path=ppt/charts/_rels/chart225.xml.rels><?xml version="1.0" encoding="UTF-8" standalone="yes"?>
<Relationships xmlns="http://schemas.openxmlformats.org/package/2006/relationships"><Relationship Id="rId3" Type="http://schemas.openxmlformats.org/officeDocument/2006/relationships/package" Target="../embeddings/Feuille_de_calcul_Microsoft_Excel224.xlsx"/><Relationship Id="rId2" Type="http://schemas.microsoft.com/office/2011/relationships/chartColorStyle" Target="colors225.xml"/><Relationship Id="rId1" Type="http://schemas.microsoft.com/office/2011/relationships/chartStyle" Target="style225.xml"/></Relationships>
</file>

<file path=ppt/charts/_rels/chart226.xml.rels><?xml version="1.0" encoding="UTF-8" standalone="yes"?>
<Relationships xmlns="http://schemas.openxmlformats.org/package/2006/relationships"><Relationship Id="rId3" Type="http://schemas.openxmlformats.org/officeDocument/2006/relationships/package" Target="../embeddings/Feuille_de_calcul_Microsoft_Excel225.xlsx"/><Relationship Id="rId2" Type="http://schemas.microsoft.com/office/2011/relationships/chartColorStyle" Target="colors226.xml"/><Relationship Id="rId1" Type="http://schemas.microsoft.com/office/2011/relationships/chartStyle" Target="style226.xml"/></Relationships>
</file>

<file path=ppt/charts/_rels/chart227.xml.rels><?xml version="1.0" encoding="UTF-8" standalone="yes"?>
<Relationships xmlns="http://schemas.openxmlformats.org/package/2006/relationships"><Relationship Id="rId3" Type="http://schemas.openxmlformats.org/officeDocument/2006/relationships/package" Target="../embeddings/Feuille_de_calcul_Microsoft_Excel226.xlsx"/><Relationship Id="rId2" Type="http://schemas.microsoft.com/office/2011/relationships/chartColorStyle" Target="colors227.xml"/><Relationship Id="rId1" Type="http://schemas.microsoft.com/office/2011/relationships/chartStyle" Target="style227.xml"/></Relationships>
</file>

<file path=ppt/charts/_rels/chart228.xml.rels><?xml version="1.0" encoding="UTF-8" standalone="yes"?>
<Relationships xmlns="http://schemas.openxmlformats.org/package/2006/relationships"><Relationship Id="rId3" Type="http://schemas.openxmlformats.org/officeDocument/2006/relationships/package" Target="../embeddings/Feuille_de_calcul_Microsoft_Excel227.xlsx"/><Relationship Id="rId2" Type="http://schemas.microsoft.com/office/2011/relationships/chartColorStyle" Target="colors228.xml"/><Relationship Id="rId1" Type="http://schemas.microsoft.com/office/2011/relationships/chartStyle" Target="style228.xml"/></Relationships>
</file>

<file path=ppt/charts/_rels/chart229.xml.rels><?xml version="1.0" encoding="UTF-8" standalone="yes"?>
<Relationships xmlns="http://schemas.openxmlformats.org/package/2006/relationships"><Relationship Id="rId3" Type="http://schemas.openxmlformats.org/officeDocument/2006/relationships/package" Target="../embeddings/Feuille_de_calcul_Microsoft_Excel228.xlsx"/><Relationship Id="rId2" Type="http://schemas.microsoft.com/office/2011/relationships/chartColorStyle" Target="colors229.xml"/><Relationship Id="rId1" Type="http://schemas.microsoft.com/office/2011/relationships/chartStyle" Target="style229.xml"/></Relationships>
</file>

<file path=ppt/charts/_rels/chart23.xml.rels><?xml version="1.0" encoding="UTF-8" standalone="yes"?>
<Relationships xmlns="http://schemas.openxmlformats.org/package/2006/relationships"><Relationship Id="rId3" Type="http://schemas.openxmlformats.org/officeDocument/2006/relationships/package" Target="../embeddings/Feuille_de_calcul_Microsoft_Excel22.xlsx"/><Relationship Id="rId2" Type="http://schemas.microsoft.com/office/2011/relationships/chartColorStyle" Target="colors23.xml"/><Relationship Id="rId1" Type="http://schemas.microsoft.com/office/2011/relationships/chartStyle" Target="style23.xml"/></Relationships>
</file>

<file path=ppt/charts/_rels/chart230.xml.rels><?xml version="1.0" encoding="UTF-8" standalone="yes"?>
<Relationships xmlns="http://schemas.openxmlformats.org/package/2006/relationships"><Relationship Id="rId3" Type="http://schemas.openxmlformats.org/officeDocument/2006/relationships/package" Target="../embeddings/Feuille_de_calcul_Microsoft_Excel229.xlsx"/><Relationship Id="rId2" Type="http://schemas.microsoft.com/office/2011/relationships/chartColorStyle" Target="colors230.xml"/><Relationship Id="rId1" Type="http://schemas.microsoft.com/office/2011/relationships/chartStyle" Target="style230.xml"/></Relationships>
</file>

<file path=ppt/charts/_rels/chart231.xml.rels><?xml version="1.0" encoding="UTF-8" standalone="yes"?>
<Relationships xmlns="http://schemas.openxmlformats.org/package/2006/relationships"><Relationship Id="rId3" Type="http://schemas.openxmlformats.org/officeDocument/2006/relationships/package" Target="../embeddings/Feuille_de_calcul_Microsoft_Excel230.xlsx"/><Relationship Id="rId2" Type="http://schemas.microsoft.com/office/2011/relationships/chartColorStyle" Target="colors231.xml"/><Relationship Id="rId1" Type="http://schemas.microsoft.com/office/2011/relationships/chartStyle" Target="style231.xml"/></Relationships>
</file>

<file path=ppt/charts/_rels/chart232.xml.rels><?xml version="1.0" encoding="UTF-8" standalone="yes"?>
<Relationships xmlns="http://schemas.openxmlformats.org/package/2006/relationships"><Relationship Id="rId3" Type="http://schemas.openxmlformats.org/officeDocument/2006/relationships/package" Target="../embeddings/Feuille_de_calcul_Microsoft_Excel231.xlsx"/><Relationship Id="rId2" Type="http://schemas.microsoft.com/office/2011/relationships/chartColorStyle" Target="colors232.xml"/><Relationship Id="rId1" Type="http://schemas.microsoft.com/office/2011/relationships/chartStyle" Target="style232.xml"/></Relationships>
</file>

<file path=ppt/charts/_rels/chart233.xml.rels><?xml version="1.0" encoding="UTF-8" standalone="yes"?>
<Relationships xmlns="http://schemas.openxmlformats.org/package/2006/relationships"><Relationship Id="rId3" Type="http://schemas.openxmlformats.org/officeDocument/2006/relationships/package" Target="../embeddings/Feuille_de_calcul_Microsoft_Excel232.xlsx"/><Relationship Id="rId2" Type="http://schemas.microsoft.com/office/2011/relationships/chartColorStyle" Target="colors233.xml"/><Relationship Id="rId1" Type="http://schemas.microsoft.com/office/2011/relationships/chartStyle" Target="style233.xml"/></Relationships>
</file>

<file path=ppt/charts/_rels/chart234.xml.rels><?xml version="1.0" encoding="UTF-8" standalone="yes"?>
<Relationships xmlns="http://schemas.openxmlformats.org/package/2006/relationships"><Relationship Id="rId3" Type="http://schemas.openxmlformats.org/officeDocument/2006/relationships/package" Target="../embeddings/Feuille_de_calcul_Microsoft_Excel233.xlsx"/><Relationship Id="rId2" Type="http://schemas.microsoft.com/office/2011/relationships/chartColorStyle" Target="colors234.xml"/><Relationship Id="rId1" Type="http://schemas.microsoft.com/office/2011/relationships/chartStyle" Target="style234.xml"/></Relationships>
</file>

<file path=ppt/charts/_rels/chart235.xml.rels><?xml version="1.0" encoding="UTF-8" standalone="yes"?>
<Relationships xmlns="http://schemas.openxmlformats.org/package/2006/relationships"><Relationship Id="rId3" Type="http://schemas.openxmlformats.org/officeDocument/2006/relationships/package" Target="../embeddings/Feuille_de_calcul_Microsoft_Excel234.xlsx"/><Relationship Id="rId2" Type="http://schemas.microsoft.com/office/2011/relationships/chartColorStyle" Target="colors235.xml"/><Relationship Id="rId1" Type="http://schemas.microsoft.com/office/2011/relationships/chartStyle" Target="style235.xml"/></Relationships>
</file>

<file path=ppt/charts/_rels/chart236.xml.rels><?xml version="1.0" encoding="UTF-8" standalone="yes"?>
<Relationships xmlns="http://schemas.openxmlformats.org/package/2006/relationships"><Relationship Id="rId3" Type="http://schemas.openxmlformats.org/officeDocument/2006/relationships/package" Target="../embeddings/Feuille_de_calcul_Microsoft_Excel235.xlsx"/><Relationship Id="rId2" Type="http://schemas.microsoft.com/office/2011/relationships/chartColorStyle" Target="colors236.xml"/><Relationship Id="rId1" Type="http://schemas.microsoft.com/office/2011/relationships/chartStyle" Target="style236.xml"/></Relationships>
</file>

<file path=ppt/charts/_rels/chart237.xml.rels><?xml version="1.0" encoding="UTF-8" standalone="yes"?>
<Relationships xmlns="http://schemas.openxmlformats.org/package/2006/relationships"><Relationship Id="rId3" Type="http://schemas.openxmlformats.org/officeDocument/2006/relationships/package" Target="../embeddings/Feuille_de_calcul_Microsoft_Excel236.xlsx"/><Relationship Id="rId2" Type="http://schemas.microsoft.com/office/2011/relationships/chartColorStyle" Target="colors237.xml"/><Relationship Id="rId1" Type="http://schemas.microsoft.com/office/2011/relationships/chartStyle" Target="style237.xml"/></Relationships>
</file>

<file path=ppt/charts/_rels/chart238.xml.rels><?xml version="1.0" encoding="UTF-8" standalone="yes"?>
<Relationships xmlns="http://schemas.openxmlformats.org/package/2006/relationships"><Relationship Id="rId3" Type="http://schemas.openxmlformats.org/officeDocument/2006/relationships/package" Target="../embeddings/Feuille_de_calcul_Microsoft_Excel237.xlsx"/><Relationship Id="rId2" Type="http://schemas.microsoft.com/office/2011/relationships/chartColorStyle" Target="colors238.xml"/><Relationship Id="rId1" Type="http://schemas.microsoft.com/office/2011/relationships/chartStyle" Target="style238.xml"/></Relationships>
</file>

<file path=ppt/charts/_rels/chart239.xml.rels><?xml version="1.0" encoding="UTF-8" standalone="yes"?>
<Relationships xmlns="http://schemas.openxmlformats.org/package/2006/relationships"><Relationship Id="rId3" Type="http://schemas.openxmlformats.org/officeDocument/2006/relationships/package" Target="../embeddings/Feuille_de_calcul_Microsoft_Excel238.xlsx"/><Relationship Id="rId2" Type="http://schemas.microsoft.com/office/2011/relationships/chartColorStyle" Target="colors239.xml"/><Relationship Id="rId1" Type="http://schemas.microsoft.com/office/2011/relationships/chartStyle" Target="style239.xml"/></Relationships>
</file>

<file path=ppt/charts/_rels/chart24.xml.rels><?xml version="1.0" encoding="UTF-8" standalone="yes"?>
<Relationships xmlns="http://schemas.openxmlformats.org/package/2006/relationships"><Relationship Id="rId3" Type="http://schemas.openxmlformats.org/officeDocument/2006/relationships/package" Target="../embeddings/Feuille_de_calcul_Microsoft_Excel23.xlsx"/><Relationship Id="rId2" Type="http://schemas.microsoft.com/office/2011/relationships/chartColorStyle" Target="colors24.xml"/><Relationship Id="rId1" Type="http://schemas.microsoft.com/office/2011/relationships/chartStyle" Target="style24.xml"/></Relationships>
</file>

<file path=ppt/charts/_rels/chart240.xml.rels><?xml version="1.0" encoding="UTF-8" standalone="yes"?>
<Relationships xmlns="http://schemas.openxmlformats.org/package/2006/relationships"><Relationship Id="rId3" Type="http://schemas.openxmlformats.org/officeDocument/2006/relationships/package" Target="../embeddings/Feuille_de_calcul_Microsoft_Excel239.xlsx"/><Relationship Id="rId2" Type="http://schemas.microsoft.com/office/2011/relationships/chartColorStyle" Target="colors240.xml"/><Relationship Id="rId1" Type="http://schemas.microsoft.com/office/2011/relationships/chartStyle" Target="style240.xml"/></Relationships>
</file>

<file path=ppt/charts/_rels/chart241.xml.rels><?xml version="1.0" encoding="UTF-8" standalone="yes"?>
<Relationships xmlns="http://schemas.openxmlformats.org/package/2006/relationships"><Relationship Id="rId3" Type="http://schemas.openxmlformats.org/officeDocument/2006/relationships/package" Target="../embeddings/Feuille_de_calcul_Microsoft_Excel240.xlsx"/><Relationship Id="rId2" Type="http://schemas.microsoft.com/office/2011/relationships/chartColorStyle" Target="colors241.xml"/><Relationship Id="rId1" Type="http://schemas.microsoft.com/office/2011/relationships/chartStyle" Target="style241.xml"/></Relationships>
</file>

<file path=ppt/charts/_rels/chart242.xml.rels><?xml version="1.0" encoding="UTF-8" standalone="yes"?>
<Relationships xmlns="http://schemas.openxmlformats.org/package/2006/relationships"><Relationship Id="rId3" Type="http://schemas.openxmlformats.org/officeDocument/2006/relationships/package" Target="../embeddings/Feuille_de_calcul_Microsoft_Excel241.xlsx"/><Relationship Id="rId2" Type="http://schemas.microsoft.com/office/2011/relationships/chartColorStyle" Target="colors242.xml"/><Relationship Id="rId1" Type="http://schemas.microsoft.com/office/2011/relationships/chartStyle" Target="style242.xml"/></Relationships>
</file>

<file path=ppt/charts/_rels/chart243.xml.rels><?xml version="1.0" encoding="UTF-8" standalone="yes"?>
<Relationships xmlns="http://schemas.openxmlformats.org/package/2006/relationships"><Relationship Id="rId3" Type="http://schemas.openxmlformats.org/officeDocument/2006/relationships/package" Target="../embeddings/Feuille_de_calcul_Microsoft_Excel242.xlsx"/><Relationship Id="rId2" Type="http://schemas.microsoft.com/office/2011/relationships/chartColorStyle" Target="colors243.xml"/><Relationship Id="rId1" Type="http://schemas.microsoft.com/office/2011/relationships/chartStyle" Target="style243.xml"/></Relationships>
</file>

<file path=ppt/charts/_rels/chart244.xml.rels><?xml version="1.0" encoding="UTF-8" standalone="yes"?>
<Relationships xmlns="http://schemas.openxmlformats.org/package/2006/relationships"><Relationship Id="rId3" Type="http://schemas.openxmlformats.org/officeDocument/2006/relationships/package" Target="../embeddings/Feuille_de_calcul_Microsoft_Excel243.xlsx"/><Relationship Id="rId2" Type="http://schemas.microsoft.com/office/2011/relationships/chartColorStyle" Target="colors244.xml"/><Relationship Id="rId1" Type="http://schemas.microsoft.com/office/2011/relationships/chartStyle" Target="style244.xml"/></Relationships>
</file>

<file path=ppt/charts/_rels/chart245.xml.rels><?xml version="1.0" encoding="UTF-8" standalone="yes"?>
<Relationships xmlns="http://schemas.openxmlformats.org/package/2006/relationships"><Relationship Id="rId3" Type="http://schemas.openxmlformats.org/officeDocument/2006/relationships/package" Target="../embeddings/Feuille_de_calcul_Microsoft_Excel244.xlsx"/><Relationship Id="rId2" Type="http://schemas.microsoft.com/office/2011/relationships/chartColorStyle" Target="colors245.xml"/><Relationship Id="rId1" Type="http://schemas.microsoft.com/office/2011/relationships/chartStyle" Target="style245.xml"/></Relationships>
</file>

<file path=ppt/charts/_rels/chart246.xml.rels><?xml version="1.0" encoding="UTF-8" standalone="yes"?>
<Relationships xmlns="http://schemas.openxmlformats.org/package/2006/relationships"><Relationship Id="rId3" Type="http://schemas.openxmlformats.org/officeDocument/2006/relationships/package" Target="../embeddings/Feuille_de_calcul_Microsoft_Excel245.xlsx"/><Relationship Id="rId2" Type="http://schemas.microsoft.com/office/2011/relationships/chartColorStyle" Target="colors246.xml"/><Relationship Id="rId1" Type="http://schemas.microsoft.com/office/2011/relationships/chartStyle" Target="style246.xml"/></Relationships>
</file>

<file path=ppt/charts/_rels/chart247.xml.rels><?xml version="1.0" encoding="UTF-8" standalone="yes"?>
<Relationships xmlns="http://schemas.openxmlformats.org/package/2006/relationships"><Relationship Id="rId3" Type="http://schemas.openxmlformats.org/officeDocument/2006/relationships/package" Target="../embeddings/Feuille_de_calcul_Microsoft_Excel246.xlsx"/><Relationship Id="rId2" Type="http://schemas.microsoft.com/office/2011/relationships/chartColorStyle" Target="colors247.xml"/><Relationship Id="rId1" Type="http://schemas.microsoft.com/office/2011/relationships/chartStyle" Target="style247.xml"/></Relationships>
</file>

<file path=ppt/charts/_rels/chart248.xml.rels><?xml version="1.0" encoding="UTF-8" standalone="yes"?>
<Relationships xmlns="http://schemas.openxmlformats.org/package/2006/relationships"><Relationship Id="rId3" Type="http://schemas.openxmlformats.org/officeDocument/2006/relationships/package" Target="../embeddings/Feuille_de_calcul_Microsoft_Excel247.xlsx"/><Relationship Id="rId2" Type="http://schemas.microsoft.com/office/2011/relationships/chartColorStyle" Target="colors248.xml"/><Relationship Id="rId1" Type="http://schemas.microsoft.com/office/2011/relationships/chartStyle" Target="style248.xml"/></Relationships>
</file>

<file path=ppt/charts/_rels/chart249.xml.rels><?xml version="1.0" encoding="UTF-8" standalone="yes"?>
<Relationships xmlns="http://schemas.openxmlformats.org/package/2006/relationships"><Relationship Id="rId3" Type="http://schemas.openxmlformats.org/officeDocument/2006/relationships/package" Target="../embeddings/Feuille_de_calcul_Microsoft_Excel248.xlsx"/><Relationship Id="rId2" Type="http://schemas.microsoft.com/office/2011/relationships/chartColorStyle" Target="colors249.xml"/><Relationship Id="rId1" Type="http://schemas.microsoft.com/office/2011/relationships/chartStyle" Target="style249.xml"/></Relationships>
</file>

<file path=ppt/charts/_rels/chart25.xml.rels><?xml version="1.0" encoding="UTF-8" standalone="yes"?>
<Relationships xmlns="http://schemas.openxmlformats.org/package/2006/relationships"><Relationship Id="rId3" Type="http://schemas.openxmlformats.org/officeDocument/2006/relationships/package" Target="../embeddings/Feuille_de_calcul_Microsoft_Excel24.xlsx"/><Relationship Id="rId2" Type="http://schemas.microsoft.com/office/2011/relationships/chartColorStyle" Target="colors25.xml"/><Relationship Id="rId1" Type="http://schemas.microsoft.com/office/2011/relationships/chartStyle" Target="style25.xml"/></Relationships>
</file>

<file path=ppt/charts/_rels/chart250.xml.rels><?xml version="1.0" encoding="UTF-8" standalone="yes"?>
<Relationships xmlns="http://schemas.openxmlformats.org/package/2006/relationships"><Relationship Id="rId3" Type="http://schemas.openxmlformats.org/officeDocument/2006/relationships/package" Target="../embeddings/Feuille_de_calcul_Microsoft_Excel249.xlsx"/><Relationship Id="rId2" Type="http://schemas.microsoft.com/office/2011/relationships/chartColorStyle" Target="colors250.xml"/><Relationship Id="rId1" Type="http://schemas.microsoft.com/office/2011/relationships/chartStyle" Target="style250.xml"/></Relationships>
</file>

<file path=ppt/charts/_rels/chart251.xml.rels><?xml version="1.0" encoding="UTF-8" standalone="yes"?>
<Relationships xmlns="http://schemas.openxmlformats.org/package/2006/relationships"><Relationship Id="rId3" Type="http://schemas.openxmlformats.org/officeDocument/2006/relationships/package" Target="../embeddings/Feuille_de_calcul_Microsoft_Excel250.xlsx"/><Relationship Id="rId2" Type="http://schemas.microsoft.com/office/2011/relationships/chartColorStyle" Target="colors251.xml"/><Relationship Id="rId1" Type="http://schemas.microsoft.com/office/2011/relationships/chartStyle" Target="style251.xml"/></Relationships>
</file>

<file path=ppt/charts/_rels/chart252.xml.rels><?xml version="1.0" encoding="UTF-8" standalone="yes"?>
<Relationships xmlns="http://schemas.openxmlformats.org/package/2006/relationships"><Relationship Id="rId3" Type="http://schemas.openxmlformats.org/officeDocument/2006/relationships/package" Target="../embeddings/Feuille_de_calcul_Microsoft_Excel251.xlsx"/><Relationship Id="rId2" Type="http://schemas.microsoft.com/office/2011/relationships/chartColorStyle" Target="colors252.xml"/><Relationship Id="rId1" Type="http://schemas.microsoft.com/office/2011/relationships/chartStyle" Target="style252.xml"/></Relationships>
</file>

<file path=ppt/charts/_rels/chart253.xml.rels><?xml version="1.0" encoding="UTF-8" standalone="yes"?>
<Relationships xmlns="http://schemas.openxmlformats.org/package/2006/relationships"><Relationship Id="rId3" Type="http://schemas.openxmlformats.org/officeDocument/2006/relationships/package" Target="../embeddings/Feuille_de_calcul_Microsoft_Excel252.xlsx"/><Relationship Id="rId2" Type="http://schemas.microsoft.com/office/2011/relationships/chartColorStyle" Target="colors253.xml"/><Relationship Id="rId1" Type="http://schemas.microsoft.com/office/2011/relationships/chartStyle" Target="style253.xml"/></Relationships>
</file>

<file path=ppt/charts/_rels/chart254.xml.rels><?xml version="1.0" encoding="UTF-8" standalone="yes"?>
<Relationships xmlns="http://schemas.openxmlformats.org/package/2006/relationships"><Relationship Id="rId3" Type="http://schemas.openxmlformats.org/officeDocument/2006/relationships/package" Target="../embeddings/Feuille_de_calcul_Microsoft_Excel253.xlsx"/><Relationship Id="rId2" Type="http://schemas.microsoft.com/office/2011/relationships/chartColorStyle" Target="colors254.xml"/><Relationship Id="rId1" Type="http://schemas.microsoft.com/office/2011/relationships/chartStyle" Target="style254.xml"/></Relationships>
</file>

<file path=ppt/charts/_rels/chart255.xml.rels><?xml version="1.0" encoding="UTF-8" standalone="yes"?>
<Relationships xmlns="http://schemas.openxmlformats.org/package/2006/relationships"><Relationship Id="rId3" Type="http://schemas.openxmlformats.org/officeDocument/2006/relationships/package" Target="../embeddings/Feuille_de_calcul_Microsoft_Excel254.xlsx"/><Relationship Id="rId2" Type="http://schemas.microsoft.com/office/2011/relationships/chartColorStyle" Target="colors255.xml"/><Relationship Id="rId1" Type="http://schemas.microsoft.com/office/2011/relationships/chartStyle" Target="style255.xml"/></Relationships>
</file>

<file path=ppt/charts/_rels/chart256.xml.rels><?xml version="1.0" encoding="UTF-8" standalone="yes"?>
<Relationships xmlns="http://schemas.openxmlformats.org/package/2006/relationships"><Relationship Id="rId3" Type="http://schemas.openxmlformats.org/officeDocument/2006/relationships/package" Target="../embeddings/Feuille_de_calcul_Microsoft_Excel255.xlsx"/><Relationship Id="rId2" Type="http://schemas.microsoft.com/office/2011/relationships/chartColorStyle" Target="colors256.xml"/><Relationship Id="rId1" Type="http://schemas.microsoft.com/office/2011/relationships/chartStyle" Target="style256.xml"/></Relationships>
</file>

<file path=ppt/charts/_rels/chart257.xml.rels><?xml version="1.0" encoding="UTF-8" standalone="yes"?>
<Relationships xmlns="http://schemas.openxmlformats.org/package/2006/relationships"><Relationship Id="rId3" Type="http://schemas.openxmlformats.org/officeDocument/2006/relationships/package" Target="../embeddings/Feuille_de_calcul_Microsoft_Excel256.xlsx"/><Relationship Id="rId2" Type="http://schemas.microsoft.com/office/2011/relationships/chartColorStyle" Target="colors257.xml"/><Relationship Id="rId1" Type="http://schemas.microsoft.com/office/2011/relationships/chartStyle" Target="style257.xml"/></Relationships>
</file>

<file path=ppt/charts/_rels/chart258.xml.rels><?xml version="1.0" encoding="UTF-8" standalone="yes"?>
<Relationships xmlns="http://schemas.openxmlformats.org/package/2006/relationships"><Relationship Id="rId3" Type="http://schemas.openxmlformats.org/officeDocument/2006/relationships/package" Target="../embeddings/Feuille_de_calcul_Microsoft_Excel257.xlsx"/><Relationship Id="rId2" Type="http://schemas.microsoft.com/office/2011/relationships/chartColorStyle" Target="colors258.xml"/><Relationship Id="rId1" Type="http://schemas.microsoft.com/office/2011/relationships/chartStyle" Target="style258.xml"/></Relationships>
</file>

<file path=ppt/charts/_rels/chart259.xml.rels><?xml version="1.0" encoding="UTF-8" standalone="yes"?>
<Relationships xmlns="http://schemas.openxmlformats.org/package/2006/relationships"><Relationship Id="rId3" Type="http://schemas.openxmlformats.org/officeDocument/2006/relationships/package" Target="../embeddings/Feuille_de_calcul_Microsoft_Excel258.xlsx"/><Relationship Id="rId2" Type="http://schemas.microsoft.com/office/2011/relationships/chartColorStyle" Target="colors259.xml"/><Relationship Id="rId1" Type="http://schemas.microsoft.com/office/2011/relationships/chartStyle" Target="style259.xml"/></Relationships>
</file>

<file path=ppt/charts/_rels/chart26.xml.rels><?xml version="1.0" encoding="UTF-8" standalone="yes"?>
<Relationships xmlns="http://schemas.openxmlformats.org/package/2006/relationships"><Relationship Id="rId3" Type="http://schemas.openxmlformats.org/officeDocument/2006/relationships/package" Target="../embeddings/Feuille_de_calcul_Microsoft_Excel25.xlsx"/><Relationship Id="rId2" Type="http://schemas.microsoft.com/office/2011/relationships/chartColorStyle" Target="colors26.xml"/><Relationship Id="rId1" Type="http://schemas.microsoft.com/office/2011/relationships/chartStyle" Target="style26.xml"/></Relationships>
</file>

<file path=ppt/charts/_rels/chart260.xml.rels><?xml version="1.0" encoding="UTF-8" standalone="yes"?>
<Relationships xmlns="http://schemas.openxmlformats.org/package/2006/relationships"><Relationship Id="rId3" Type="http://schemas.openxmlformats.org/officeDocument/2006/relationships/package" Target="../embeddings/Feuille_de_calcul_Microsoft_Excel259.xlsx"/><Relationship Id="rId2" Type="http://schemas.microsoft.com/office/2011/relationships/chartColorStyle" Target="colors260.xml"/><Relationship Id="rId1" Type="http://schemas.microsoft.com/office/2011/relationships/chartStyle" Target="style260.xml"/></Relationships>
</file>

<file path=ppt/charts/_rels/chart261.xml.rels><?xml version="1.0" encoding="UTF-8" standalone="yes"?>
<Relationships xmlns="http://schemas.openxmlformats.org/package/2006/relationships"><Relationship Id="rId3" Type="http://schemas.openxmlformats.org/officeDocument/2006/relationships/package" Target="../embeddings/Feuille_de_calcul_Microsoft_Excel260.xlsx"/><Relationship Id="rId2" Type="http://schemas.microsoft.com/office/2011/relationships/chartColorStyle" Target="colors261.xml"/><Relationship Id="rId1" Type="http://schemas.microsoft.com/office/2011/relationships/chartStyle" Target="style261.xml"/></Relationships>
</file>

<file path=ppt/charts/_rels/chart262.xml.rels><?xml version="1.0" encoding="UTF-8" standalone="yes"?>
<Relationships xmlns="http://schemas.openxmlformats.org/package/2006/relationships"><Relationship Id="rId3" Type="http://schemas.openxmlformats.org/officeDocument/2006/relationships/package" Target="../embeddings/Feuille_de_calcul_Microsoft_Excel261.xlsx"/><Relationship Id="rId2" Type="http://schemas.microsoft.com/office/2011/relationships/chartColorStyle" Target="colors262.xml"/><Relationship Id="rId1" Type="http://schemas.microsoft.com/office/2011/relationships/chartStyle" Target="style262.xml"/></Relationships>
</file>

<file path=ppt/charts/_rels/chart263.xml.rels><?xml version="1.0" encoding="UTF-8" standalone="yes"?>
<Relationships xmlns="http://schemas.openxmlformats.org/package/2006/relationships"><Relationship Id="rId3" Type="http://schemas.openxmlformats.org/officeDocument/2006/relationships/package" Target="../embeddings/Feuille_de_calcul_Microsoft_Excel262.xlsx"/><Relationship Id="rId2" Type="http://schemas.microsoft.com/office/2011/relationships/chartColorStyle" Target="colors263.xml"/><Relationship Id="rId1" Type="http://schemas.microsoft.com/office/2011/relationships/chartStyle" Target="style263.xml"/></Relationships>
</file>

<file path=ppt/charts/_rels/chart264.xml.rels><?xml version="1.0" encoding="UTF-8" standalone="yes"?>
<Relationships xmlns="http://schemas.openxmlformats.org/package/2006/relationships"><Relationship Id="rId3" Type="http://schemas.openxmlformats.org/officeDocument/2006/relationships/package" Target="../embeddings/Feuille_de_calcul_Microsoft_Excel263.xlsx"/><Relationship Id="rId2" Type="http://schemas.microsoft.com/office/2011/relationships/chartColorStyle" Target="colors264.xml"/><Relationship Id="rId1" Type="http://schemas.microsoft.com/office/2011/relationships/chartStyle" Target="style264.xml"/></Relationships>
</file>

<file path=ppt/charts/_rels/chart265.xml.rels><?xml version="1.0" encoding="UTF-8" standalone="yes"?>
<Relationships xmlns="http://schemas.openxmlformats.org/package/2006/relationships"><Relationship Id="rId3" Type="http://schemas.openxmlformats.org/officeDocument/2006/relationships/package" Target="../embeddings/Feuille_de_calcul_Microsoft_Excel264.xlsx"/><Relationship Id="rId2" Type="http://schemas.microsoft.com/office/2011/relationships/chartColorStyle" Target="colors265.xml"/><Relationship Id="rId1" Type="http://schemas.microsoft.com/office/2011/relationships/chartStyle" Target="style265.xml"/></Relationships>
</file>

<file path=ppt/charts/_rels/chart266.xml.rels><?xml version="1.0" encoding="UTF-8" standalone="yes"?>
<Relationships xmlns="http://schemas.openxmlformats.org/package/2006/relationships"><Relationship Id="rId3" Type="http://schemas.openxmlformats.org/officeDocument/2006/relationships/package" Target="../embeddings/Feuille_de_calcul_Microsoft_Excel265.xlsx"/><Relationship Id="rId2" Type="http://schemas.microsoft.com/office/2011/relationships/chartColorStyle" Target="colors266.xml"/><Relationship Id="rId1" Type="http://schemas.microsoft.com/office/2011/relationships/chartStyle" Target="style266.xml"/></Relationships>
</file>

<file path=ppt/charts/_rels/chart267.xml.rels><?xml version="1.0" encoding="UTF-8" standalone="yes"?>
<Relationships xmlns="http://schemas.openxmlformats.org/package/2006/relationships"><Relationship Id="rId3" Type="http://schemas.openxmlformats.org/officeDocument/2006/relationships/package" Target="../embeddings/Feuille_de_calcul_Microsoft_Excel266.xlsx"/><Relationship Id="rId2" Type="http://schemas.microsoft.com/office/2011/relationships/chartColorStyle" Target="colors267.xml"/><Relationship Id="rId1" Type="http://schemas.microsoft.com/office/2011/relationships/chartStyle" Target="style267.xml"/></Relationships>
</file>

<file path=ppt/charts/_rels/chart268.xml.rels><?xml version="1.0" encoding="UTF-8" standalone="yes"?>
<Relationships xmlns="http://schemas.openxmlformats.org/package/2006/relationships"><Relationship Id="rId3" Type="http://schemas.openxmlformats.org/officeDocument/2006/relationships/package" Target="../embeddings/Feuille_de_calcul_Microsoft_Excel267.xlsx"/><Relationship Id="rId2" Type="http://schemas.microsoft.com/office/2011/relationships/chartColorStyle" Target="colors268.xml"/><Relationship Id="rId1" Type="http://schemas.microsoft.com/office/2011/relationships/chartStyle" Target="style268.xml"/></Relationships>
</file>

<file path=ppt/charts/_rels/chart269.xml.rels><?xml version="1.0" encoding="UTF-8" standalone="yes"?>
<Relationships xmlns="http://schemas.openxmlformats.org/package/2006/relationships"><Relationship Id="rId3" Type="http://schemas.openxmlformats.org/officeDocument/2006/relationships/package" Target="../embeddings/Feuille_de_calcul_Microsoft_Excel268.xlsx"/><Relationship Id="rId2" Type="http://schemas.microsoft.com/office/2011/relationships/chartColorStyle" Target="colors269.xml"/><Relationship Id="rId1" Type="http://schemas.microsoft.com/office/2011/relationships/chartStyle" Target="style269.xml"/></Relationships>
</file>

<file path=ppt/charts/_rels/chart27.xml.rels><?xml version="1.0" encoding="UTF-8" standalone="yes"?>
<Relationships xmlns="http://schemas.openxmlformats.org/package/2006/relationships"><Relationship Id="rId3" Type="http://schemas.openxmlformats.org/officeDocument/2006/relationships/package" Target="../embeddings/Feuille_de_calcul_Microsoft_Excel26.xlsx"/><Relationship Id="rId2" Type="http://schemas.microsoft.com/office/2011/relationships/chartColorStyle" Target="colors27.xml"/><Relationship Id="rId1" Type="http://schemas.microsoft.com/office/2011/relationships/chartStyle" Target="style27.xml"/></Relationships>
</file>

<file path=ppt/charts/_rels/chart270.xml.rels><?xml version="1.0" encoding="UTF-8" standalone="yes"?>
<Relationships xmlns="http://schemas.openxmlformats.org/package/2006/relationships"><Relationship Id="rId3" Type="http://schemas.openxmlformats.org/officeDocument/2006/relationships/package" Target="../embeddings/Feuille_de_calcul_Microsoft_Excel269.xlsx"/><Relationship Id="rId2" Type="http://schemas.microsoft.com/office/2011/relationships/chartColorStyle" Target="colors270.xml"/><Relationship Id="rId1" Type="http://schemas.microsoft.com/office/2011/relationships/chartStyle" Target="style270.xml"/></Relationships>
</file>

<file path=ppt/charts/_rels/chart271.xml.rels><?xml version="1.0" encoding="UTF-8" standalone="yes"?>
<Relationships xmlns="http://schemas.openxmlformats.org/package/2006/relationships"><Relationship Id="rId3" Type="http://schemas.openxmlformats.org/officeDocument/2006/relationships/package" Target="../embeddings/Feuille_de_calcul_Microsoft_Excel270.xlsx"/><Relationship Id="rId2" Type="http://schemas.microsoft.com/office/2011/relationships/chartColorStyle" Target="colors271.xml"/><Relationship Id="rId1" Type="http://schemas.microsoft.com/office/2011/relationships/chartStyle" Target="style271.xml"/></Relationships>
</file>

<file path=ppt/charts/_rels/chart272.xml.rels><?xml version="1.0" encoding="UTF-8" standalone="yes"?>
<Relationships xmlns="http://schemas.openxmlformats.org/package/2006/relationships"><Relationship Id="rId3" Type="http://schemas.openxmlformats.org/officeDocument/2006/relationships/package" Target="../embeddings/Feuille_de_calcul_Microsoft_Excel271.xlsx"/><Relationship Id="rId2" Type="http://schemas.microsoft.com/office/2011/relationships/chartColorStyle" Target="colors272.xml"/><Relationship Id="rId1" Type="http://schemas.microsoft.com/office/2011/relationships/chartStyle" Target="style272.xml"/></Relationships>
</file>

<file path=ppt/charts/_rels/chart273.xml.rels><?xml version="1.0" encoding="UTF-8" standalone="yes"?>
<Relationships xmlns="http://schemas.openxmlformats.org/package/2006/relationships"><Relationship Id="rId3" Type="http://schemas.openxmlformats.org/officeDocument/2006/relationships/package" Target="../embeddings/Feuille_de_calcul_Microsoft_Excel272.xlsx"/><Relationship Id="rId2" Type="http://schemas.microsoft.com/office/2011/relationships/chartColorStyle" Target="colors273.xml"/><Relationship Id="rId1" Type="http://schemas.microsoft.com/office/2011/relationships/chartStyle" Target="style273.xml"/></Relationships>
</file>

<file path=ppt/charts/_rels/chart274.xml.rels><?xml version="1.0" encoding="UTF-8" standalone="yes"?>
<Relationships xmlns="http://schemas.openxmlformats.org/package/2006/relationships"><Relationship Id="rId3" Type="http://schemas.openxmlformats.org/officeDocument/2006/relationships/package" Target="../embeddings/Feuille_de_calcul_Microsoft_Excel273.xlsx"/><Relationship Id="rId2" Type="http://schemas.microsoft.com/office/2011/relationships/chartColorStyle" Target="colors274.xml"/><Relationship Id="rId1" Type="http://schemas.microsoft.com/office/2011/relationships/chartStyle" Target="style274.xml"/></Relationships>
</file>

<file path=ppt/charts/_rels/chart275.xml.rels><?xml version="1.0" encoding="UTF-8" standalone="yes"?>
<Relationships xmlns="http://schemas.openxmlformats.org/package/2006/relationships"><Relationship Id="rId3" Type="http://schemas.openxmlformats.org/officeDocument/2006/relationships/package" Target="../embeddings/Feuille_de_calcul_Microsoft_Excel274.xlsx"/><Relationship Id="rId2" Type="http://schemas.microsoft.com/office/2011/relationships/chartColorStyle" Target="colors275.xml"/><Relationship Id="rId1" Type="http://schemas.microsoft.com/office/2011/relationships/chartStyle" Target="style275.xml"/></Relationships>
</file>

<file path=ppt/charts/_rels/chart276.xml.rels><?xml version="1.0" encoding="UTF-8" standalone="yes"?>
<Relationships xmlns="http://schemas.openxmlformats.org/package/2006/relationships"><Relationship Id="rId3" Type="http://schemas.openxmlformats.org/officeDocument/2006/relationships/package" Target="../embeddings/Feuille_de_calcul_Microsoft_Excel275.xlsx"/><Relationship Id="rId2" Type="http://schemas.microsoft.com/office/2011/relationships/chartColorStyle" Target="colors276.xml"/><Relationship Id="rId1" Type="http://schemas.microsoft.com/office/2011/relationships/chartStyle" Target="style276.xml"/></Relationships>
</file>

<file path=ppt/charts/_rels/chart277.xml.rels><?xml version="1.0" encoding="UTF-8" standalone="yes"?>
<Relationships xmlns="http://schemas.openxmlformats.org/package/2006/relationships"><Relationship Id="rId3" Type="http://schemas.openxmlformats.org/officeDocument/2006/relationships/package" Target="../embeddings/Feuille_de_calcul_Microsoft_Excel276.xlsx"/><Relationship Id="rId2" Type="http://schemas.microsoft.com/office/2011/relationships/chartColorStyle" Target="colors277.xml"/><Relationship Id="rId1" Type="http://schemas.microsoft.com/office/2011/relationships/chartStyle" Target="style277.xml"/></Relationships>
</file>

<file path=ppt/charts/_rels/chart278.xml.rels><?xml version="1.0" encoding="UTF-8" standalone="yes"?>
<Relationships xmlns="http://schemas.openxmlformats.org/package/2006/relationships"><Relationship Id="rId3" Type="http://schemas.openxmlformats.org/officeDocument/2006/relationships/package" Target="../embeddings/Feuille_de_calcul_Microsoft_Excel277.xlsx"/><Relationship Id="rId2" Type="http://schemas.microsoft.com/office/2011/relationships/chartColorStyle" Target="colors278.xml"/><Relationship Id="rId1" Type="http://schemas.microsoft.com/office/2011/relationships/chartStyle" Target="style278.xml"/></Relationships>
</file>

<file path=ppt/charts/_rels/chart279.xml.rels><?xml version="1.0" encoding="UTF-8" standalone="yes"?>
<Relationships xmlns="http://schemas.openxmlformats.org/package/2006/relationships"><Relationship Id="rId3" Type="http://schemas.openxmlformats.org/officeDocument/2006/relationships/package" Target="../embeddings/Feuille_de_calcul_Microsoft_Excel278.xlsx"/><Relationship Id="rId2" Type="http://schemas.microsoft.com/office/2011/relationships/chartColorStyle" Target="colors279.xml"/><Relationship Id="rId1" Type="http://schemas.microsoft.com/office/2011/relationships/chartStyle" Target="style279.xml"/></Relationships>
</file>

<file path=ppt/charts/_rels/chart28.xml.rels><?xml version="1.0" encoding="UTF-8" standalone="yes"?>
<Relationships xmlns="http://schemas.openxmlformats.org/package/2006/relationships"><Relationship Id="rId3" Type="http://schemas.openxmlformats.org/officeDocument/2006/relationships/package" Target="../embeddings/Feuille_de_calcul_Microsoft_Excel27.xlsx"/><Relationship Id="rId2" Type="http://schemas.microsoft.com/office/2011/relationships/chartColorStyle" Target="colors28.xml"/><Relationship Id="rId1" Type="http://schemas.microsoft.com/office/2011/relationships/chartStyle" Target="style28.xml"/></Relationships>
</file>

<file path=ppt/charts/_rels/chart280.xml.rels><?xml version="1.0" encoding="UTF-8" standalone="yes"?>
<Relationships xmlns="http://schemas.openxmlformats.org/package/2006/relationships"><Relationship Id="rId3" Type="http://schemas.openxmlformats.org/officeDocument/2006/relationships/package" Target="../embeddings/Feuille_de_calcul_Microsoft_Excel279.xlsx"/><Relationship Id="rId2" Type="http://schemas.microsoft.com/office/2011/relationships/chartColorStyle" Target="colors280.xml"/><Relationship Id="rId1" Type="http://schemas.microsoft.com/office/2011/relationships/chartStyle" Target="style280.xml"/></Relationships>
</file>

<file path=ppt/charts/_rels/chart281.xml.rels><?xml version="1.0" encoding="UTF-8" standalone="yes"?>
<Relationships xmlns="http://schemas.openxmlformats.org/package/2006/relationships"><Relationship Id="rId3" Type="http://schemas.openxmlformats.org/officeDocument/2006/relationships/package" Target="../embeddings/Feuille_de_calcul_Microsoft_Excel280.xlsx"/><Relationship Id="rId2" Type="http://schemas.microsoft.com/office/2011/relationships/chartColorStyle" Target="colors281.xml"/><Relationship Id="rId1" Type="http://schemas.microsoft.com/office/2011/relationships/chartStyle" Target="style281.xml"/></Relationships>
</file>

<file path=ppt/charts/_rels/chart282.xml.rels><?xml version="1.0" encoding="UTF-8" standalone="yes"?>
<Relationships xmlns="http://schemas.openxmlformats.org/package/2006/relationships"><Relationship Id="rId3" Type="http://schemas.openxmlformats.org/officeDocument/2006/relationships/package" Target="../embeddings/Feuille_de_calcul_Microsoft_Excel281.xlsx"/><Relationship Id="rId2" Type="http://schemas.microsoft.com/office/2011/relationships/chartColorStyle" Target="colors282.xml"/><Relationship Id="rId1" Type="http://schemas.microsoft.com/office/2011/relationships/chartStyle" Target="style282.xml"/></Relationships>
</file>

<file path=ppt/charts/_rels/chart283.xml.rels><?xml version="1.0" encoding="UTF-8" standalone="yes"?>
<Relationships xmlns="http://schemas.openxmlformats.org/package/2006/relationships"><Relationship Id="rId3" Type="http://schemas.openxmlformats.org/officeDocument/2006/relationships/package" Target="../embeddings/Feuille_de_calcul_Microsoft_Excel282.xlsx"/><Relationship Id="rId2" Type="http://schemas.microsoft.com/office/2011/relationships/chartColorStyle" Target="colors283.xml"/><Relationship Id="rId1" Type="http://schemas.microsoft.com/office/2011/relationships/chartStyle" Target="style283.xml"/></Relationships>
</file>

<file path=ppt/charts/_rels/chart284.xml.rels><?xml version="1.0" encoding="UTF-8" standalone="yes"?>
<Relationships xmlns="http://schemas.openxmlformats.org/package/2006/relationships"><Relationship Id="rId3" Type="http://schemas.openxmlformats.org/officeDocument/2006/relationships/package" Target="../embeddings/Feuille_de_calcul_Microsoft_Excel283.xlsx"/><Relationship Id="rId2" Type="http://schemas.microsoft.com/office/2011/relationships/chartColorStyle" Target="colors284.xml"/><Relationship Id="rId1" Type="http://schemas.microsoft.com/office/2011/relationships/chartStyle" Target="style284.xml"/></Relationships>
</file>

<file path=ppt/charts/_rels/chart285.xml.rels><?xml version="1.0" encoding="UTF-8" standalone="yes"?>
<Relationships xmlns="http://schemas.openxmlformats.org/package/2006/relationships"><Relationship Id="rId3" Type="http://schemas.openxmlformats.org/officeDocument/2006/relationships/package" Target="../embeddings/Feuille_de_calcul_Microsoft_Excel284.xlsx"/><Relationship Id="rId2" Type="http://schemas.microsoft.com/office/2011/relationships/chartColorStyle" Target="colors285.xml"/><Relationship Id="rId1" Type="http://schemas.microsoft.com/office/2011/relationships/chartStyle" Target="style285.xml"/></Relationships>
</file>

<file path=ppt/charts/_rels/chart286.xml.rels><?xml version="1.0" encoding="UTF-8" standalone="yes"?>
<Relationships xmlns="http://schemas.openxmlformats.org/package/2006/relationships"><Relationship Id="rId3" Type="http://schemas.openxmlformats.org/officeDocument/2006/relationships/package" Target="../embeddings/Feuille_de_calcul_Microsoft_Excel285.xlsx"/><Relationship Id="rId2" Type="http://schemas.microsoft.com/office/2011/relationships/chartColorStyle" Target="colors286.xml"/><Relationship Id="rId1" Type="http://schemas.microsoft.com/office/2011/relationships/chartStyle" Target="style286.xml"/></Relationships>
</file>

<file path=ppt/charts/_rels/chart287.xml.rels><?xml version="1.0" encoding="UTF-8" standalone="yes"?>
<Relationships xmlns="http://schemas.openxmlformats.org/package/2006/relationships"><Relationship Id="rId3" Type="http://schemas.openxmlformats.org/officeDocument/2006/relationships/package" Target="../embeddings/Feuille_de_calcul_Microsoft_Excel286.xlsx"/><Relationship Id="rId2" Type="http://schemas.microsoft.com/office/2011/relationships/chartColorStyle" Target="colors287.xml"/><Relationship Id="rId1" Type="http://schemas.microsoft.com/office/2011/relationships/chartStyle" Target="style287.xml"/></Relationships>
</file>

<file path=ppt/charts/_rels/chart288.xml.rels><?xml version="1.0" encoding="UTF-8" standalone="yes"?>
<Relationships xmlns="http://schemas.openxmlformats.org/package/2006/relationships"><Relationship Id="rId3" Type="http://schemas.openxmlformats.org/officeDocument/2006/relationships/package" Target="../embeddings/Feuille_de_calcul_Microsoft_Excel287.xlsx"/><Relationship Id="rId2" Type="http://schemas.microsoft.com/office/2011/relationships/chartColorStyle" Target="colors288.xml"/><Relationship Id="rId1" Type="http://schemas.microsoft.com/office/2011/relationships/chartStyle" Target="style288.xml"/></Relationships>
</file>

<file path=ppt/charts/_rels/chart289.xml.rels><?xml version="1.0" encoding="UTF-8" standalone="yes"?>
<Relationships xmlns="http://schemas.openxmlformats.org/package/2006/relationships"><Relationship Id="rId3" Type="http://schemas.openxmlformats.org/officeDocument/2006/relationships/package" Target="../embeddings/Feuille_de_calcul_Microsoft_Excel288.xlsx"/><Relationship Id="rId2" Type="http://schemas.microsoft.com/office/2011/relationships/chartColorStyle" Target="colors289.xml"/><Relationship Id="rId1" Type="http://schemas.microsoft.com/office/2011/relationships/chartStyle" Target="style289.xml"/></Relationships>
</file>

<file path=ppt/charts/_rels/chart29.xml.rels><?xml version="1.0" encoding="UTF-8" standalone="yes"?>
<Relationships xmlns="http://schemas.openxmlformats.org/package/2006/relationships"><Relationship Id="rId3" Type="http://schemas.openxmlformats.org/officeDocument/2006/relationships/package" Target="../embeddings/Feuille_de_calcul_Microsoft_Excel28.xlsx"/><Relationship Id="rId2" Type="http://schemas.microsoft.com/office/2011/relationships/chartColorStyle" Target="colors29.xml"/><Relationship Id="rId1" Type="http://schemas.microsoft.com/office/2011/relationships/chartStyle" Target="style29.xml"/></Relationships>
</file>

<file path=ppt/charts/_rels/chart290.xml.rels><?xml version="1.0" encoding="UTF-8" standalone="yes"?>
<Relationships xmlns="http://schemas.openxmlformats.org/package/2006/relationships"><Relationship Id="rId3" Type="http://schemas.openxmlformats.org/officeDocument/2006/relationships/package" Target="../embeddings/Feuille_de_calcul_Microsoft_Excel289.xlsx"/><Relationship Id="rId2" Type="http://schemas.microsoft.com/office/2011/relationships/chartColorStyle" Target="colors290.xml"/><Relationship Id="rId1" Type="http://schemas.microsoft.com/office/2011/relationships/chartStyle" Target="style290.xml"/></Relationships>
</file>

<file path=ppt/charts/_rels/chart291.xml.rels><?xml version="1.0" encoding="UTF-8" standalone="yes"?>
<Relationships xmlns="http://schemas.openxmlformats.org/package/2006/relationships"><Relationship Id="rId3" Type="http://schemas.openxmlformats.org/officeDocument/2006/relationships/package" Target="../embeddings/Feuille_de_calcul_Microsoft_Excel290.xlsx"/><Relationship Id="rId2" Type="http://schemas.microsoft.com/office/2011/relationships/chartColorStyle" Target="colors291.xml"/><Relationship Id="rId1" Type="http://schemas.microsoft.com/office/2011/relationships/chartStyle" Target="style291.xml"/></Relationships>
</file>

<file path=ppt/charts/_rels/chart292.xml.rels><?xml version="1.0" encoding="UTF-8" standalone="yes"?>
<Relationships xmlns="http://schemas.openxmlformats.org/package/2006/relationships"><Relationship Id="rId3" Type="http://schemas.openxmlformats.org/officeDocument/2006/relationships/package" Target="../embeddings/Feuille_de_calcul_Microsoft_Excel291.xlsx"/><Relationship Id="rId2" Type="http://schemas.microsoft.com/office/2011/relationships/chartColorStyle" Target="colors292.xml"/><Relationship Id="rId1" Type="http://schemas.microsoft.com/office/2011/relationships/chartStyle" Target="style292.xml"/></Relationships>
</file>

<file path=ppt/charts/_rels/chart293.xml.rels><?xml version="1.0" encoding="UTF-8" standalone="yes"?>
<Relationships xmlns="http://schemas.openxmlformats.org/package/2006/relationships"><Relationship Id="rId3" Type="http://schemas.openxmlformats.org/officeDocument/2006/relationships/package" Target="../embeddings/Feuille_de_calcul_Microsoft_Excel292.xlsx"/><Relationship Id="rId2" Type="http://schemas.microsoft.com/office/2011/relationships/chartColorStyle" Target="colors293.xml"/><Relationship Id="rId1" Type="http://schemas.microsoft.com/office/2011/relationships/chartStyle" Target="style293.xml"/></Relationships>
</file>

<file path=ppt/charts/_rels/chart294.xml.rels><?xml version="1.0" encoding="UTF-8" standalone="yes"?>
<Relationships xmlns="http://schemas.openxmlformats.org/package/2006/relationships"><Relationship Id="rId3" Type="http://schemas.openxmlformats.org/officeDocument/2006/relationships/package" Target="../embeddings/Feuille_de_calcul_Microsoft_Excel293.xlsx"/><Relationship Id="rId2" Type="http://schemas.microsoft.com/office/2011/relationships/chartColorStyle" Target="colors294.xml"/><Relationship Id="rId1" Type="http://schemas.microsoft.com/office/2011/relationships/chartStyle" Target="style294.xml"/></Relationships>
</file>

<file path=ppt/charts/_rels/chart295.xml.rels><?xml version="1.0" encoding="UTF-8" standalone="yes"?>
<Relationships xmlns="http://schemas.openxmlformats.org/package/2006/relationships"><Relationship Id="rId3" Type="http://schemas.openxmlformats.org/officeDocument/2006/relationships/package" Target="../embeddings/Feuille_de_calcul_Microsoft_Excel294.xlsx"/><Relationship Id="rId2" Type="http://schemas.microsoft.com/office/2011/relationships/chartColorStyle" Target="colors295.xml"/><Relationship Id="rId1" Type="http://schemas.microsoft.com/office/2011/relationships/chartStyle" Target="style295.xml"/></Relationships>
</file>

<file path=ppt/charts/_rels/chart296.xml.rels><?xml version="1.0" encoding="UTF-8" standalone="yes"?>
<Relationships xmlns="http://schemas.openxmlformats.org/package/2006/relationships"><Relationship Id="rId3" Type="http://schemas.openxmlformats.org/officeDocument/2006/relationships/package" Target="../embeddings/Feuille_de_calcul_Microsoft_Excel295.xlsx"/><Relationship Id="rId2" Type="http://schemas.microsoft.com/office/2011/relationships/chartColorStyle" Target="colors296.xml"/><Relationship Id="rId1" Type="http://schemas.microsoft.com/office/2011/relationships/chartStyle" Target="style296.xml"/></Relationships>
</file>

<file path=ppt/charts/_rels/chart297.xml.rels><?xml version="1.0" encoding="UTF-8" standalone="yes"?>
<Relationships xmlns="http://schemas.openxmlformats.org/package/2006/relationships"><Relationship Id="rId3" Type="http://schemas.openxmlformats.org/officeDocument/2006/relationships/package" Target="../embeddings/Feuille_de_calcul_Microsoft_Excel296.xlsx"/><Relationship Id="rId2" Type="http://schemas.microsoft.com/office/2011/relationships/chartColorStyle" Target="colors297.xml"/><Relationship Id="rId1" Type="http://schemas.microsoft.com/office/2011/relationships/chartStyle" Target="style297.xml"/></Relationships>
</file>

<file path=ppt/charts/_rels/chart298.xml.rels><?xml version="1.0" encoding="UTF-8" standalone="yes"?>
<Relationships xmlns="http://schemas.openxmlformats.org/package/2006/relationships"><Relationship Id="rId3" Type="http://schemas.openxmlformats.org/officeDocument/2006/relationships/package" Target="../embeddings/Feuille_de_calcul_Microsoft_Excel297.xlsx"/><Relationship Id="rId2" Type="http://schemas.microsoft.com/office/2011/relationships/chartColorStyle" Target="colors298.xml"/><Relationship Id="rId1" Type="http://schemas.microsoft.com/office/2011/relationships/chartStyle" Target="style298.xml"/></Relationships>
</file>

<file path=ppt/charts/_rels/chart299.xml.rels><?xml version="1.0" encoding="UTF-8" standalone="yes"?>
<Relationships xmlns="http://schemas.openxmlformats.org/package/2006/relationships"><Relationship Id="rId3" Type="http://schemas.openxmlformats.org/officeDocument/2006/relationships/package" Target="../embeddings/Feuille_de_calcul_Microsoft_Excel298.xlsx"/><Relationship Id="rId2" Type="http://schemas.microsoft.com/office/2011/relationships/chartColorStyle" Target="colors299.xml"/><Relationship Id="rId1" Type="http://schemas.microsoft.com/office/2011/relationships/chartStyle" Target="style299.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Feuille_de_calcul_Microsoft_Excel29.xlsx"/><Relationship Id="rId2" Type="http://schemas.microsoft.com/office/2011/relationships/chartColorStyle" Target="colors30.xml"/><Relationship Id="rId1" Type="http://schemas.microsoft.com/office/2011/relationships/chartStyle" Target="style30.xml"/></Relationships>
</file>

<file path=ppt/charts/_rels/chart300.xml.rels><?xml version="1.0" encoding="UTF-8" standalone="yes"?>
<Relationships xmlns="http://schemas.openxmlformats.org/package/2006/relationships"><Relationship Id="rId3" Type="http://schemas.openxmlformats.org/officeDocument/2006/relationships/package" Target="../embeddings/Feuille_de_calcul_Microsoft_Excel299.xlsx"/><Relationship Id="rId2" Type="http://schemas.microsoft.com/office/2011/relationships/chartColorStyle" Target="colors300.xml"/><Relationship Id="rId1" Type="http://schemas.microsoft.com/office/2011/relationships/chartStyle" Target="style300.xml"/></Relationships>
</file>

<file path=ppt/charts/_rels/chart301.xml.rels><?xml version="1.0" encoding="UTF-8" standalone="yes"?>
<Relationships xmlns="http://schemas.openxmlformats.org/package/2006/relationships"><Relationship Id="rId3" Type="http://schemas.openxmlformats.org/officeDocument/2006/relationships/package" Target="../embeddings/Feuille_de_calcul_Microsoft_Excel300.xlsx"/><Relationship Id="rId2" Type="http://schemas.microsoft.com/office/2011/relationships/chartColorStyle" Target="colors301.xml"/><Relationship Id="rId1" Type="http://schemas.microsoft.com/office/2011/relationships/chartStyle" Target="style301.xml"/></Relationships>
</file>

<file path=ppt/charts/_rels/chart302.xml.rels><?xml version="1.0" encoding="UTF-8" standalone="yes"?>
<Relationships xmlns="http://schemas.openxmlformats.org/package/2006/relationships"><Relationship Id="rId3" Type="http://schemas.openxmlformats.org/officeDocument/2006/relationships/package" Target="../embeddings/Feuille_de_calcul_Microsoft_Excel301.xlsx"/><Relationship Id="rId2" Type="http://schemas.microsoft.com/office/2011/relationships/chartColorStyle" Target="colors302.xml"/><Relationship Id="rId1" Type="http://schemas.microsoft.com/office/2011/relationships/chartStyle" Target="style302.xml"/></Relationships>
</file>

<file path=ppt/charts/_rels/chart303.xml.rels><?xml version="1.0" encoding="UTF-8" standalone="yes"?>
<Relationships xmlns="http://schemas.openxmlformats.org/package/2006/relationships"><Relationship Id="rId3" Type="http://schemas.openxmlformats.org/officeDocument/2006/relationships/package" Target="../embeddings/Feuille_de_calcul_Microsoft_Excel302.xlsx"/><Relationship Id="rId2" Type="http://schemas.microsoft.com/office/2011/relationships/chartColorStyle" Target="colors303.xml"/><Relationship Id="rId1" Type="http://schemas.microsoft.com/office/2011/relationships/chartStyle" Target="style303.xml"/></Relationships>
</file>

<file path=ppt/charts/_rels/chart304.xml.rels><?xml version="1.0" encoding="UTF-8" standalone="yes"?>
<Relationships xmlns="http://schemas.openxmlformats.org/package/2006/relationships"><Relationship Id="rId3" Type="http://schemas.openxmlformats.org/officeDocument/2006/relationships/package" Target="../embeddings/Feuille_de_calcul_Microsoft_Excel303.xlsx"/><Relationship Id="rId2" Type="http://schemas.microsoft.com/office/2011/relationships/chartColorStyle" Target="colors304.xml"/><Relationship Id="rId1" Type="http://schemas.microsoft.com/office/2011/relationships/chartStyle" Target="style304.xml"/></Relationships>
</file>

<file path=ppt/charts/_rels/chart305.xml.rels><?xml version="1.0" encoding="UTF-8" standalone="yes"?>
<Relationships xmlns="http://schemas.openxmlformats.org/package/2006/relationships"><Relationship Id="rId3" Type="http://schemas.openxmlformats.org/officeDocument/2006/relationships/package" Target="../embeddings/Feuille_de_calcul_Microsoft_Excel304.xlsx"/><Relationship Id="rId2" Type="http://schemas.microsoft.com/office/2011/relationships/chartColorStyle" Target="colors305.xml"/><Relationship Id="rId1" Type="http://schemas.microsoft.com/office/2011/relationships/chartStyle" Target="style305.xml"/></Relationships>
</file>

<file path=ppt/charts/_rels/chart306.xml.rels><?xml version="1.0" encoding="UTF-8" standalone="yes"?>
<Relationships xmlns="http://schemas.openxmlformats.org/package/2006/relationships"><Relationship Id="rId3" Type="http://schemas.openxmlformats.org/officeDocument/2006/relationships/package" Target="../embeddings/Feuille_de_calcul_Microsoft_Excel305.xlsx"/><Relationship Id="rId2" Type="http://schemas.microsoft.com/office/2011/relationships/chartColorStyle" Target="colors306.xml"/><Relationship Id="rId1" Type="http://schemas.microsoft.com/office/2011/relationships/chartStyle" Target="style306.xml"/></Relationships>
</file>

<file path=ppt/charts/_rels/chart307.xml.rels><?xml version="1.0" encoding="UTF-8" standalone="yes"?>
<Relationships xmlns="http://schemas.openxmlformats.org/package/2006/relationships"><Relationship Id="rId3" Type="http://schemas.openxmlformats.org/officeDocument/2006/relationships/package" Target="../embeddings/Feuille_de_calcul_Microsoft_Excel306.xlsx"/><Relationship Id="rId2" Type="http://schemas.microsoft.com/office/2011/relationships/chartColorStyle" Target="colors307.xml"/><Relationship Id="rId1" Type="http://schemas.microsoft.com/office/2011/relationships/chartStyle" Target="style307.xml"/></Relationships>
</file>

<file path=ppt/charts/_rels/chart308.xml.rels><?xml version="1.0" encoding="UTF-8" standalone="yes"?>
<Relationships xmlns="http://schemas.openxmlformats.org/package/2006/relationships"><Relationship Id="rId3" Type="http://schemas.openxmlformats.org/officeDocument/2006/relationships/package" Target="../embeddings/Feuille_de_calcul_Microsoft_Excel307.xlsx"/><Relationship Id="rId2" Type="http://schemas.microsoft.com/office/2011/relationships/chartColorStyle" Target="colors308.xml"/><Relationship Id="rId1" Type="http://schemas.microsoft.com/office/2011/relationships/chartStyle" Target="style308.xml"/></Relationships>
</file>

<file path=ppt/charts/_rels/chart309.xml.rels><?xml version="1.0" encoding="UTF-8" standalone="yes"?>
<Relationships xmlns="http://schemas.openxmlformats.org/package/2006/relationships"><Relationship Id="rId3" Type="http://schemas.openxmlformats.org/officeDocument/2006/relationships/package" Target="../embeddings/Feuille_de_calcul_Microsoft_Excel308.xlsx"/><Relationship Id="rId2" Type="http://schemas.microsoft.com/office/2011/relationships/chartColorStyle" Target="colors309.xml"/><Relationship Id="rId1" Type="http://schemas.microsoft.com/office/2011/relationships/chartStyle" Target="style309.xml"/></Relationships>
</file>

<file path=ppt/charts/_rels/chart31.xml.rels><?xml version="1.0" encoding="UTF-8" standalone="yes"?>
<Relationships xmlns="http://schemas.openxmlformats.org/package/2006/relationships"><Relationship Id="rId3" Type="http://schemas.openxmlformats.org/officeDocument/2006/relationships/package" Target="../embeddings/Feuille_de_calcul_Microsoft_Excel30.xlsx"/><Relationship Id="rId2" Type="http://schemas.microsoft.com/office/2011/relationships/chartColorStyle" Target="colors31.xml"/><Relationship Id="rId1" Type="http://schemas.microsoft.com/office/2011/relationships/chartStyle" Target="style31.xml"/></Relationships>
</file>

<file path=ppt/charts/_rels/chart310.xml.rels><?xml version="1.0" encoding="UTF-8" standalone="yes"?>
<Relationships xmlns="http://schemas.openxmlformats.org/package/2006/relationships"><Relationship Id="rId3" Type="http://schemas.openxmlformats.org/officeDocument/2006/relationships/package" Target="../embeddings/Feuille_de_calcul_Microsoft_Excel309.xlsx"/><Relationship Id="rId2" Type="http://schemas.microsoft.com/office/2011/relationships/chartColorStyle" Target="colors310.xml"/><Relationship Id="rId1" Type="http://schemas.microsoft.com/office/2011/relationships/chartStyle" Target="style310.xml"/></Relationships>
</file>

<file path=ppt/charts/_rels/chart32.xml.rels><?xml version="1.0" encoding="UTF-8" standalone="yes"?>
<Relationships xmlns="http://schemas.openxmlformats.org/package/2006/relationships"><Relationship Id="rId3" Type="http://schemas.openxmlformats.org/officeDocument/2006/relationships/package" Target="../embeddings/Feuille_de_calcul_Microsoft_Excel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Feuille_de_calcul_Microsoft_Excel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Feuille_de_calcul_Microsoft_Excel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Feuille_de_calcul_Microsoft_Excel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Feuille_de_calcul_Microsoft_Excel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Feuille_de_calcul_Microsoft_Excel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Feuille_de_calcul_Microsoft_Excel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Feuille_de_calcul_Microsoft_Excel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Feuille_de_calcul_Microsoft_Excel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Feuille_de_calcul_Microsoft_Excel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Feuille_de_calcul_Microsoft_Excel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Feuille_de_calcul_Microsoft_Excel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Feuille_de_calcul_Microsoft_Excel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Feuille_de_calcul_Microsoft_Excel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Feuille_de_calcul_Microsoft_Excel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Feuille_de_calcul_Microsoft_Excel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Feuille_de_calcul_Microsoft_Excel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Feuille_de_calcul_Microsoft_Excel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Feuille_de_calcul_Microsoft_Excel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Feuille_de_calcul_Microsoft_Excel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Feuille_de_calcul_Microsoft_Excel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Feuille_de_calcul_Microsoft_Excel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Feuille_de_calcul_Microsoft_Excel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Feuille_de_calcul_Microsoft_Excel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Feuille_de_calcul_Microsoft_Excel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Feuille_de_calcul_Microsoft_Excel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Feuille_de_calcul_Microsoft_Excel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Feuille_de_calcul_Microsoft_Excel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Feuille_de_calcul_Microsoft_Excel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Feuille_de_calcul_Microsoft_Excel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Feuille_de_calcul_Microsoft_Excel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Feuille_de_calcul_Microsoft_Excel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Feuille_de_calcul_Microsoft_Excel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Feuille_de_calcul_Microsoft_Excel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Feuille_de_calcul_Microsoft_Excel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Feuille_de_calcul_Microsoft_Excel66.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Feuille_de_calcul_Microsoft_Excel67.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Feuille_de_calcul_Microsoft_Excel68.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Feuille_de_calcul_Microsoft_Excel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Feuille_de_calcul_Microsoft_Excel69.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Feuille_de_calcul_Microsoft_Excel70.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Feuille_de_calcul_Microsoft_Excel71.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Feuille_de_calcul_Microsoft_Excel72.xlsx"/><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package" Target="../embeddings/Feuille_de_calcul_Microsoft_Excel73.xlsx"/><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package" Target="../embeddings/Feuille_de_calcul_Microsoft_Excel74.xlsx"/><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package" Target="../embeddings/Feuille_de_calcul_Microsoft_Excel75.xlsx"/><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package" Target="../embeddings/Feuille_de_calcul_Microsoft_Excel76.xlsx"/><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package" Target="../embeddings/Feuille_de_calcul_Microsoft_Excel77.xlsx"/><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package" Target="../embeddings/Feuille_de_calcul_Microsoft_Excel78.xlsx"/><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package" Target="../embeddings/Feuille_de_calcul_Microsoft_Excel7.xlsx"/><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package" Target="../embeddings/Feuille_de_calcul_Microsoft_Excel79.xlsx"/><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package" Target="../embeddings/Feuille_de_calcul_Microsoft_Excel80.xlsx"/><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package" Target="../embeddings/Feuille_de_calcul_Microsoft_Excel81.xlsx"/><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package" Target="../embeddings/Feuille_de_calcul_Microsoft_Excel82.xlsx"/><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package" Target="../embeddings/Feuille_de_calcul_Microsoft_Excel83.xlsx"/><Relationship Id="rId2" Type="http://schemas.microsoft.com/office/2011/relationships/chartColorStyle" Target="colors84.xml"/><Relationship Id="rId1" Type="http://schemas.microsoft.com/office/2011/relationships/chartStyle" Target="style84.xml"/></Relationships>
</file>

<file path=ppt/charts/_rels/chart85.xml.rels><?xml version="1.0" encoding="UTF-8" standalone="yes"?>
<Relationships xmlns="http://schemas.openxmlformats.org/package/2006/relationships"><Relationship Id="rId3" Type="http://schemas.openxmlformats.org/officeDocument/2006/relationships/package" Target="../embeddings/Feuille_de_calcul_Microsoft_Excel84.xlsx"/><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package" Target="../embeddings/Feuille_de_calcul_Microsoft_Excel85.xlsx"/><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package" Target="../embeddings/Feuille_de_calcul_Microsoft_Excel86.xlsx"/><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package" Target="../embeddings/Feuille_de_calcul_Microsoft_Excel87.xlsx"/><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package" Target="../embeddings/Feuille_de_calcul_Microsoft_Excel88.xlsx"/><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openxmlformats.org/officeDocument/2006/relationships/package" Target="../embeddings/Feuille_de_calcul_Microsoft_Excel8.xlsx"/><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package" Target="../embeddings/Feuille_de_calcul_Microsoft_Excel89.xlsx"/><Relationship Id="rId2" Type="http://schemas.microsoft.com/office/2011/relationships/chartColorStyle" Target="colors90.xml"/><Relationship Id="rId1" Type="http://schemas.microsoft.com/office/2011/relationships/chartStyle" Target="style90.xml"/></Relationships>
</file>

<file path=ppt/charts/_rels/chart91.xml.rels><?xml version="1.0" encoding="UTF-8" standalone="yes"?>
<Relationships xmlns="http://schemas.openxmlformats.org/package/2006/relationships"><Relationship Id="rId3" Type="http://schemas.openxmlformats.org/officeDocument/2006/relationships/package" Target="../embeddings/Feuille_de_calcul_Microsoft_Excel90.xlsx"/><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package" Target="../embeddings/Feuille_de_calcul_Microsoft_Excel91.xlsx"/><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package" Target="../embeddings/Feuille_de_calcul_Microsoft_Excel92.xlsx"/><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package" Target="../embeddings/Feuille_de_calcul_Microsoft_Excel93.xlsx"/><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package" Target="../embeddings/Feuille_de_calcul_Microsoft_Excel94.xlsx"/><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package" Target="../embeddings/Feuille_de_calcul_Microsoft_Excel95.xlsx"/><Relationship Id="rId2" Type="http://schemas.microsoft.com/office/2011/relationships/chartColorStyle" Target="colors96.xml"/><Relationship Id="rId1" Type="http://schemas.microsoft.com/office/2011/relationships/chartStyle" Target="style96.xml"/></Relationships>
</file>

<file path=ppt/charts/_rels/chart97.xml.rels><?xml version="1.0" encoding="UTF-8" standalone="yes"?>
<Relationships xmlns="http://schemas.openxmlformats.org/package/2006/relationships"><Relationship Id="rId3" Type="http://schemas.openxmlformats.org/officeDocument/2006/relationships/package" Target="../embeddings/Feuille_de_calcul_Microsoft_Excel96.xlsx"/><Relationship Id="rId2" Type="http://schemas.microsoft.com/office/2011/relationships/chartColorStyle" Target="colors97.xml"/><Relationship Id="rId1" Type="http://schemas.microsoft.com/office/2011/relationships/chartStyle" Target="style97.xml"/></Relationships>
</file>

<file path=ppt/charts/_rels/chart98.xml.rels><?xml version="1.0" encoding="UTF-8" standalone="yes"?>
<Relationships xmlns="http://schemas.openxmlformats.org/package/2006/relationships"><Relationship Id="rId3" Type="http://schemas.openxmlformats.org/officeDocument/2006/relationships/package" Target="../embeddings/Feuille_de_calcul_Microsoft_Excel97.xlsx"/><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package" Target="../embeddings/Feuille_de_calcul_Microsoft_Excel98.xlsx"/><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81149746690957E-2"/>
          <c:y val="3.9754175044275503E-2"/>
          <c:w val="0.96131877602825277"/>
          <c:h val="0.96024582495572453"/>
        </c:manualLayout>
      </c:layout>
      <c:barChart>
        <c:barDir val="bar"/>
        <c:grouping val="clustered"/>
        <c:varyColors val="0"/>
        <c:ser>
          <c:idx val="0"/>
          <c:order val="0"/>
          <c:tx>
            <c:strRef>
              <c:f>Feuil1!$B$1</c:f>
              <c:strCache>
                <c:ptCount val="1"/>
                <c:pt idx="0">
                  <c:v>Vague 2</c:v>
                </c:pt>
              </c:strCache>
            </c:strRef>
          </c:tx>
          <c:spPr>
            <a:solidFill>
              <a:srgbClr val="007AAA"/>
            </a:solidFill>
            <a:ln>
              <a:noFill/>
            </a:ln>
            <a:effectLst/>
          </c:spPr>
          <c:invertIfNegative val="0"/>
          <c:dPt>
            <c:idx val="5"/>
            <c:invertIfNegative val="0"/>
            <c:bubble3D val="0"/>
            <c:spPr>
              <a:solidFill>
                <a:srgbClr val="007AAA"/>
              </a:solidFill>
              <a:ln>
                <a:noFill/>
              </a:ln>
              <a:effectLst/>
            </c:spPr>
            <c:extLst>
              <c:ext xmlns:c16="http://schemas.microsoft.com/office/drawing/2014/chart" uri="{C3380CC4-5D6E-409C-BE32-E72D297353CC}">
                <c16:uniqueId val="{00000001-65A6-400F-8E39-89999B7ACA9F}"/>
              </c:ext>
            </c:extLst>
          </c:dPt>
          <c:dPt>
            <c:idx val="10"/>
            <c:invertIfNegative val="0"/>
            <c:bubble3D val="0"/>
            <c:spPr>
              <a:solidFill>
                <a:schemeClr val="bg1">
                  <a:lumMod val="75000"/>
                </a:schemeClr>
              </a:solidFill>
              <a:ln>
                <a:noFill/>
              </a:ln>
              <a:effectLst/>
            </c:spPr>
            <c:extLst>
              <c:ext xmlns:c16="http://schemas.microsoft.com/office/drawing/2014/chart" uri="{C3380CC4-5D6E-409C-BE32-E72D297353CC}">
                <c16:uniqueId val="{00000003-65A6-400F-8E39-89999B7ACA9F}"/>
              </c:ext>
            </c:extLst>
          </c:dPt>
          <c:dLbls>
            <c:dLbl>
              <c:idx val="0"/>
              <c:layout>
                <c:manualLayout>
                  <c:x val="0"/>
                  <c:y val="1.0422910268043884E-2"/>
                </c:manualLayout>
              </c:layout>
              <c:tx>
                <c:rich>
                  <a:bodyPr/>
                  <a:lstStyle/>
                  <a:p>
                    <a:fld id="{9716F91A-C755-4918-9BF1-A313EFCA095D}" type="VALUE">
                      <a:rPr lang="en-US" sz="16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5A6-400F-8E39-89999B7ACA9F}"/>
                </c:ext>
              </c:extLst>
            </c:dLbl>
            <c:dLbl>
              <c:idx val="1"/>
              <c:layout>
                <c:manualLayout>
                  <c:x val="1.0549332902404705E-2"/>
                  <c:y val="5.5052689563457272E-3"/>
                </c:manualLayout>
              </c:layout>
              <c:tx>
                <c:rich>
                  <a:bodyPr/>
                  <a:lstStyle/>
                  <a:p>
                    <a:fld id="{4116DE6D-8492-4934-9E9D-9E360B408611}" type="VALUE">
                      <a:rPr lang="en-US" sz="16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5A6-400F-8E39-89999B7ACA9F}"/>
                </c:ext>
              </c:extLst>
            </c:dLbl>
            <c:dLbl>
              <c:idx val="10"/>
              <c:tx>
                <c:rich>
                  <a:bodyPr/>
                  <a:lstStyle/>
                  <a:p>
                    <a:fld id="{757D144D-5A7D-4964-98C0-CC9AFB95F096}" type="VALUE">
                      <a:rPr lang="en-US"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5A6-400F-8E39-89999B7ACA9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numCache>
            </c:numRef>
          </c:cat>
          <c:val>
            <c:numRef>
              <c:f>Feuil1!$B$2:$B$4</c:f>
              <c:numCache>
                <c:formatCode>0%</c:formatCode>
                <c:ptCount val="3"/>
                <c:pt idx="0">
                  <c:v>0.21</c:v>
                </c:pt>
                <c:pt idx="1">
                  <c:v>0.2</c:v>
                </c:pt>
                <c:pt idx="2">
                  <c:v>0.14000000000000001</c:v>
                </c:pt>
              </c:numCache>
            </c:numRef>
          </c:val>
          <c:extLst>
            <c:ext xmlns:c16="http://schemas.microsoft.com/office/drawing/2014/chart" uri="{C3380CC4-5D6E-409C-BE32-E72D297353CC}">
              <c16:uniqueId val="{00000006-65A6-400F-8E39-89999B7ACA9F}"/>
            </c:ext>
          </c:extLst>
        </c:ser>
        <c:dLbls>
          <c:dLblPos val="outEnd"/>
          <c:showLegendKey val="0"/>
          <c:showVal val="1"/>
          <c:showCatName val="0"/>
          <c:showSerName val="0"/>
          <c:showPercent val="0"/>
          <c:showBubbleSize val="0"/>
        </c:dLbls>
        <c:gapWidth val="206"/>
        <c:axId val="1081238600"/>
        <c:axId val="1081239912"/>
      </c:barChart>
      <c:catAx>
        <c:axId val="1081238600"/>
        <c:scaling>
          <c:orientation val="maxMin"/>
        </c:scaling>
        <c:delete val="1"/>
        <c:axPos val="l"/>
        <c:numFmt formatCode="General" sourceLinked="1"/>
        <c:majorTickMark val="none"/>
        <c:minorTickMark val="none"/>
        <c:tickLblPos val="nextTo"/>
        <c:crossAx val="1081239912"/>
        <c:crosses val="autoZero"/>
        <c:auto val="1"/>
        <c:lblAlgn val="ctr"/>
        <c:lblOffset val="100"/>
        <c:noMultiLvlLbl val="0"/>
      </c:catAx>
      <c:valAx>
        <c:axId val="1081239912"/>
        <c:scaling>
          <c:orientation val="minMax"/>
        </c:scaling>
        <c:delete val="1"/>
        <c:axPos val="t"/>
        <c:numFmt formatCode="0%" sourceLinked="1"/>
        <c:majorTickMark val="none"/>
        <c:minorTickMark val="none"/>
        <c:tickLblPos val="nextTo"/>
        <c:crossAx val="108123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0.36</c:v>
                </c:pt>
                <c:pt idx="1">
                  <c:v>0.36</c:v>
                </c:pt>
                <c:pt idx="2">
                  <c:v>0.44</c:v>
                </c:pt>
              </c:numCache>
            </c:numRef>
          </c:val>
          <c:smooth val="0"/>
          <c:extLst>
            <c:ext xmlns:c16="http://schemas.microsoft.com/office/drawing/2014/chart" uri="{C3380CC4-5D6E-409C-BE32-E72D297353CC}">
              <c16:uniqueId val="{00000000-A636-4358-BC1D-7CCA857D20BC}"/>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0.78</c:v>
                </c:pt>
                <c:pt idx="1">
                  <c:v>0.74</c:v>
                </c:pt>
                <c:pt idx="2">
                  <c:v>0.74</c:v>
                </c:pt>
              </c:numCache>
            </c:numRef>
          </c:val>
          <c:smooth val="0"/>
          <c:extLst>
            <c:ext xmlns:c16="http://schemas.microsoft.com/office/drawing/2014/chart" uri="{C3380CC4-5D6E-409C-BE32-E72D297353CC}">
              <c16:uniqueId val="{00000000-3935-4A85-B17E-BDDA0B1D1654}"/>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0.8</c:v>
                </c:pt>
                <c:pt idx="1">
                  <c:v>0.76</c:v>
                </c:pt>
                <c:pt idx="2">
                  <c:v>0.72</c:v>
                </c:pt>
              </c:numCache>
            </c:numRef>
          </c:val>
          <c:smooth val="0"/>
          <c:extLst>
            <c:ext xmlns:c16="http://schemas.microsoft.com/office/drawing/2014/chart" uri="{C3380CC4-5D6E-409C-BE32-E72D297353CC}">
              <c16:uniqueId val="{00000000-859B-4D8C-9840-800773F6AACB}"/>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2"/>
              <c:layout>
                <c:manualLayout>
                  <c:x val="-3.7790531272327156E-2"/>
                  <c:y val="-0.2360780289047003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52-4BC4-9693-810C920B5A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0.75</c:v>
                </c:pt>
                <c:pt idx="1">
                  <c:v>0.7</c:v>
                </c:pt>
                <c:pt idx="2">
                  <c:v>0.66</c:v>
                </c:pt>
              </c:numCache>
            </c:numRef>
          </c:val>
          <c:smooth val="0"/>
          <c:extLst>
            <c:ext xmlns:c16="http://schemas.microsoft.com/office/drawing/2014/chart" uri="{C3380CC4-5D6E-409C-BE32-E72D297353CC}">
              <c16:uniqueId val="{00000000-2052-4BC4-9693-810C920B5AC3}"/>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Respecte ses clients</c:v>
                </c:pt>
                <c:pt idx="1">
                  <c:v>Respecte ses partenaires non commerciaux</c:v>
                </c:pt>
                <c:pt idx="2">
                  <c:v>Respecte ses partenaires économiques </c:v>
                </c:pt>
                <c:pt idx="3">
                  <c:v>Respecte ses salariés</c:v>
                </c:pt>
              </c:strCache>
            </c:strRef>
          </c:cat>
          <c:val>
            <c:numRef>
              <c:f>Feuil1!$B$2:$B$5</c:f>
              <c:numCache>
                <c:formatCode>0%</c:formatCode>
                <c:ptCount val="4"/>
                <c:pt idx="0">
                  <c:v>0.86</c:v>
                </c:pt>
                <c:pt idx="1">
                  <c:v>0.8</c:v>
                </c:pt>
                <c:pt idx="2">
                  <c:v>0.82</c:v>
                </c:pt>
                <c:pt idx="3">
                  <c:v>0.78</c:v>
                </c:pt>
              </c:numCache>
            </c:numRef>
          </c:val>
          <c:extLst>
            <c:ext xmlns:c16="http://schemas.microsoft.com/office/drawing/2014/chart" uri="{C3380CC4-5D6E-409C-BE32-E72D297353CC}">
              <c16:uniqueId val="{00000000-12EE-4626-876B-25DDFCAF9B1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Respecte ses clients</c:v>
                </c:pt>
                <c:pt idx="1">
                  <c:v>Respecte ses partenaires non commerciaux</c:v>
                </c:pt>
                <c:pt idx="2">
                  <c:v>Respecte ses partenaires économiques </c:v>
                </c:pt>
                <c:pt idx="3">
                  <c:v>Respecte ses salariés</c:v>
                </c:pt>
              </c:strCache>
            </c:strRef>
          </c:cat>
          <c:val>
            <c:numRef>
              <c:f>Feuil1!$C$2:$C$5</c:f>
              <c:numCache>
                <c:formatCode>0%</c:formatCode>
                <c:ptCount val="4"/>
                <c:pt idx="0">
                  <c:v>0.79</c:v>
                </c:pt>
                <c:pt idx="1">
                  <c:v>0.72</c:v>
                </c:pt>
                <c:pt idx="2">
                  <c:v>0.7</c:v>
                </c:pt>
                <c:pt idx="3">
                  <c:v>0.62</c:v>
                </c:pt>
              </c:numCache>
            </c:numRef>
          </c:val>
          <c:extLst>
            <c:ext xmlns:c16="http://schemas.microsoft.com/office/drawing/2014/chart" uri="{C3380CC4-5D6E-409C-BE32-E72D297353CC}">
              <c16:uniqueId val="{00000001-12EE-4626-876B-25DDFCAF9B19}"/>
            </c:ext>
          </c:extLst>
        </c:ser>
        <c:dLbls>
          <c:dLblPos val="outEnd"/>
          <c:showLegendKey val="0"/>
          <c:showVal val="1"/>
          <c:showCatName val="0"/>
          <c:showSerName val="0"/>
          <c:showPercent val="0"/>
          <c:showBubbleSize val="0"/>
        </c:dLbls>
        <c:gapWidth val="219"/>
        <c:overlap val="-27"/>
        <c:axId val="838847663"/>
        <c:axId val="838832783"/>
      </c:barChart>
      <c:catAx>
        <c:axId val="83884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838832783"/>
        <c:crosses val="autoZero"/>
        <c:auto val="1"/>
        <c:lblAlgn val="ctr"/>
        <c:lblOffset val="100"/>
        <c:noMultiLvlLbl val="0"/>
      </c:catAx>
      <c:valAx>
        <c:axId val="838832783"/>
        <c:scaling>
          <c:orientation val="minMax"/>
        </c:scaling>
        <c:delete val="1"/>
        <c:axPos val="l"/>
        <c:numFmt formatCode="0%" sourceLinked="1"/>
        <c:majorTickMark val="none"/>
        <c:minorTickMark val="none"/>
        <c:tickLblPos val="nextTo"/>
        <c:crossAx val="838847663"/>
        <c:crosses val="autoZero"/>
        <c:crossBetween val="between"/>
      </c:valAx>
      <c:spPr>
        <a:noFill/>
        <a:ln>
          <a:noFill/>
        </a:ln>
        <a:effectLst/>
      </c:spPr>
    </c:plotArea>
    <c:legend>
      <c:legendPos val="b"/>
      <c:layout>
        <c:manualLayout>
          <c:xMode val="edge"/>
          <c:yMode val="edge"/>
          <c:x val="0.39921900971325885"/>
          <c:y val="0.92337486715596651"/>
          <c:w val="0.20156198057348232"/>
          <c:h val="6.68281666121962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580866955542087E-2"/>
          <c:y val="0.1095664930881614"/>
          <c:w val="0.94741922473183915"/>
          <c:h val="0.77949292503698664"/>
        </c:manualLayout>
      </c:layout>
      <c:barChart>
        <c:barDir val="bar"/>
        <c:grouping val="percentStacked"/>
        <c:varyColors val="0"/>
        <c:ser>
          <c:idx val="0"/>
          <c:order val="0"/>
          <c:tx>
            <c:strRef>
              <c:f>Feuil1!$B$1</c:f>
              <c:strCache>
                <c:ptCount val="1"/>
                <c:pt idx="0">
                  <c:v>Oui tout à fait</c:v>
                </c:pt>
              </c:strCache>
            </c:strRef>
          </c:tx>
          <c:spPr>
            <a:solidFill>
              <a:srgbClr val="009DD9"/>
            </a:solidFill>
            <a:ln>
              <a:noFill/>
            </a:ln>
            <a:effectLst/>
          </c:spPr>
          <c:invertIfNegative val="0"/>
          <c:dLbls>
            <c:dLbl>
              <c:idx val="4"/>
              <c:layout>
                <c:manualLayout>
                  <c:x val="6.6378104842387204E-3"/>
                  <c:y val="6.6163183939121533E-3"/>
                </c:manualLayout>
              </c:layout>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9E-4956-83CB-EADBFF567E42}"/>
                </c:ext>
              </c:extLst>
            </c:dLbl>
            <c:spPr>
              <a:noFill/>
              <a:ln>
                <a:solidFill>
                  <a:srgbClr val="009DD9"/>
                </a:solid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Feuil1!$B$2:$B$6</c:f>
              <c:numCache>
                <c:formatCode>0%</c:formatCode>
                <c:ptCount val="5"/>
                <c:pt idx="0">
                  <c:v>0.19</c:v>
                </c:pt>
                <c:pt idx="1">
                  <c:v>0.23</c:v>
                </c:pt>
                <c:pt idx="2">
                  <c:v>0.28000000000000003</c:v>
                </c:pt>
                <c:pt idx="3">
                  <c:v>0.25</c:v>
                </c:pt>
                <c:pt idx="4">
                  <c:v>0.31</c:v>
                </c:pt>
              </c:numCache>
            </c:numRef>
          </c:val>
          <c:extLst>
            <c:ext xmlns:c16="http://schemas.microsoft.com/office/drawing/2014/chart" uri="{C3380CC4-5D6E-409C-BE32-E72D297353CC}">
              <c16:uniqueId val="{00000001-6D9E-4956-83CB-EADBFF567E42}"/>
            </c:ext>
          </c:extLst>
        </c:ser>
        <c:ser>
          <c:idx val="1"/>
          <c:order val="1"/>
          <c:tx>
            <c:strRef>
              <c:f>Feuil1!$C$1</c:f>
              <c:strCache>
                <c:ptCount val="1"/>
                <c:pt idx="0">
                  <c:v>Oui plutôt</c:v>
                </c:pt>
              </c:strCache>
            </c:strRef>
          </c:tx>
          <c:spPr>
            <a:solidFill>
              <a:srgbClr val="0BD0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Feuil1!$C$2:$C$6</c:f>
              <c:numCache>
                <c:formatCode>0%</c:formatCode>
                <c:ptCount val="5"/>
                <c:pt idx="0">
                  <c:v>0.46</c:v>
                </c:pt>
                <c:pt idx="1">
                  <c:v>0.45</c:v>
                </c:pt>
                <c:pt idx="2">
                  <c:v>0.43</c:v>
                </c:pt>
                <c:pt idx="3">
                  <c:v>0.47</c:v>
                </c:pt>
                <c:pt idx="4">
                  <c:v>0.49</c:v>
                </c:pt>
              </c:numCache>
            </c:numRef>
          </c:val>
          <c:extLst>
            <c:ext xmlns:c16="http://schemas.microsoft.com/office/drawing/2014/chart" uri="{C3380CC4-5D6E-409C-BE32-E72D297353CC}">
              <c16:uniqueId val="{00000002-6D9E-4956-83CB-EADBFF567E42}"/>
            </c:ext>
          </c:extLst>
        </c:ser>
        <c:ser>
          <c:idx val="2"/>
          <c:order val="2"/>
          <c:tx>
            <c:strRef>
              <c:f>Feuil1!$D$1</c:f>
              <c:strCache>
                <c:ptCount val="1"/>
                <c:pt idx="0">
                  <c:v>Non plutôt pas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Feuil1!$D$2:$D$6</c:f>
              <c:numCache>
                <c:formatCode>0%</c:formatCode>
                <c:ptCount val="5"/>
                <c:pt idx="0">
                  <c:v>0.09</c:v>
                </c:pt>
                <c:pt idx="1">
                  <c:v>0.1</c:v>
                </c:pt>
                <c:pt idx="2">
                  <c:v>0.06</c:v>
                </c:pt>
                <c:pt idx="3">
                  <c:v>0.15</c:v>
                </c:pt>
                <c:pt idx="4">
                  <c:v>7.0000000000000007E-2</c:v>
                </c:pt>
              </c:numCache>
            </c:numRef>
          </c:val>
          <c:extLst>
            <c:ext xmlns:c16="http://schemas.microsoft.com/office/drawing/2014/chart" uri="{C3380CC4-5D6E-409C-BE32-E72D297353CC}">
              <c16:uniqueId val="{00000003-6D9E-4956-83CB-EADBFF567E42}"/>
            </c:ext>
          </c:extLst>
        </c:ser>
        <c:ser>
          <c:idx val="3"/>
          <c:order val="3"/>
          <c:tx>
            <c:strRef>
              <c:f>Feuil1!$E$1</c:f>
              <c:strCache>
                <c:ptCount val="1"/>
                <c:pt idx="0">
                  <c:v>Non pas du tout</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Feuil1!$E$2:$E$6</c:f>
              <c:numCache>
                <c:formatCode>0%</c:formatCode>
                <c:ptCount val="5"/>
                <c:pt idx="0">
                  <c:v>0.05</c:v>
                </c:pt>
                <c:pt idx="1">
                  <c:v>0.04</c:v>
                </c:pt>
                <c:pt idx="2">
                  <c:v>0.03</c:v>
                </c:pt>
                <c:pt idx="3">
                  <c:v>0.05</c:v>
                </c:pt>
                <c:pt idx="4">
                  <c:v>0.03</c:v>
                </c:pt>
              </c:numCache>
            </c:numRef>
          </c:val>
          <c:extLst>
            <c:ext xmlns:c16="http://schemas.microsoft.com/office/drawing/2014/chart" uri="{C3380CC4-5D6E-409C-BE32-E72D297353CC}">
              <c16:uniqueId val="{00000004-6D9E-4956-83CB-EADBFF567E42}"/>
            </c:ext>
          </c:extLst>
        </c:ser>
        <c:ser>
          <c:idx val="4"/>
          <c:order val="4"/>
          <c:tx>
            <c:strRef>
              <c:f>Feuil1!$F$1</c:f>
              <c:strCache>
                <c:ptCount val="1"/>
                <c:pt idx="0">
                  <c:v>Ne se prononce pas</c:v>
                </c:pt>
              </c:strCache>
            </c:strRef>
          </c:tx>
          <c:spPr>
            <a:solidFill>
              <a:srgbClr val="ABABAB"/>
            </a:solidFill>
            <a:ln>
              <a:noFill/>
            </a:ln>
            <a:effectLst/>
          </c:spPr>
          <c:invertIfNegative val="0"/>
          <c:dLbls>
            <c:dLbl>
              <c:idx val="1"/>
              <c:layout>
                <c:manualLayout>
                  <c:x val="-1.2169178641714228E-16"/>
                  <c:y val="3.30815919695595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9E-4956-83CB-EADBFF567E42}"/>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Feuil1!$F$2:$F$6</c:f>
              <c:numCache>
                <c:formatCode>0%</c:formatCode>
                <c:ptCount val="5"/>
                <c:pt idx="0">
                  <c:v>0.21</c:v>
                </c:pt>
                <c:pt idx="1">
                  <c:v>0.18</c:v>
                </c:pt>
                <c:pt idx="2">
                  <c:v>0.2</c:v>
                </c:pt>
                <c:pt idx="3">
                  <c:v>0.08</c:v>
                </c:pt>
                <c:pt idx="4">
                  <c:v>0.1</c:v>
                </c:pt>
              </c:numCache>
            </c:numRef>
          </c:val>
          <c:extLst>
            <c:ext xmlns:c16="http://schemas.microsoft.com/office/drawing/2014/chart" uri="{C3380CC4-5D6E-409C-BE32-E72D297353CC}">
              <c16:uniqueId val="{00000006-6D9E-4956-83CB-EADBFF567E42}"/>
            </c:ext>
          </c:extLst>
        </c:ser>
        <c:dLbls>
          <c:dLblPos val="ctr"/>
          <c:showLegendKey val="0"/>
          <c:showVal val="1"/>
          <c:showCatName val="0"/>
          <c:showSerName val="0"/>
          <c:showPercent val="0"/>
          <c:showBubbleSize val="0"/>
        </c:dLbls>
        <c:gapWidth val="150"/>
        <c:overlap val="100"/>
        <c:axId val="1284497567"/>
        <c:axId val="1281495983"/>
      </c:barChart>
      <c:catAx>
        <c:axId val="128449756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crossAx val="1281495983"/>
        <c:crosses val="autoZero"/>
        <c:auto val="1"/>
        <c:lblAlgn val="ctr"/>
        <c:lblOffset val="100"/>
        <c:noMultiLvlLbl val="0"/>
      </c:catAx>
      <c:valAx>
        <c:axId val="1281495983"/>
        <c:scaling>
          <c:orientation val="minMax"/>
        </c:scaling>
        <c:delete val="1"/>
        <c:axPos val="b"/>
        <c:numFmt formatCode="0%" sourceLinked="1"/>
        <c:majorTickMark val="none"/>
        <c:minorTickMark val="none"/>
        <c:tickLblPos val="nextTo"/>
        <c:crossAx val="1284497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fr-FR"/>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347855455679226E-2"/>
          <c:y val="4.0310759308120787E-2"/>
          <c:w val="0.95033439845961976"/>
          <c:h val="0.59688894429093464"/>
        </c:manualLayout>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Protection des données personnelles </c:v>
                </c:pt>
                <c:pt idx="1">
                  <c:v>Respect de ma vie privée</c:v>
                </c:pt>
                <c:pt idx="2">
                  <c:v>Lutte contre la fraude, prévention de la corruption </c:v>
                </c:pt>
                <c:pt idx="3">
                  <c:v>Prévention des conflits d'intérêts</c:v>
                </c:pt>
                <c:pt idx="4">
                  <c:v>Promotion et diffusion de l’éthique  dans son écosystème</c:v>
                </c:pt>
              </c:strCache>
            </c:strRef>
          </c:cat>
          <c:val>
            <c:numRef>
              <c:f>Feuil1!$B$2:$B$6</c:f>
              <c:numCache>
                <c:formatCode>0%</c:formatCode>
                <c:ptCount val="5"/>
                <c:pt idx="0">
                  <c:v>0.87</c:v>
                </c:pt>
                <c:pt idx="1">
                  <c:v>0.76</c:v>
                </c:pt>
                <c:pt idx="2">
                  <c:v>0.84</c:v>
                </c:pt>
                <c:pt idx="3">
                  <c:v>0.82</c:v>
                </c:pt>
                <c:pt idx="4">
                  <c:v>0.77</c:v>
                </c:pt>
              </c:numCache>
            </c:numRef>
          </c:val>
          <c:extLst>
            <c:ext xmlns:c16="http://schemas.microsoft.com/office/drawing/2014/chart" uri="{C3380CC4-5D6E-409C-BE32-E72D297353CC}">
              <c16:uniqueId val="{00000000-12EE-4626-876B-25DDFCAF9B1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Protection des données personnelles </c:v>
                </c:pt>
                <c:pt idx="1">
                  <c:v>Respect de ma vie privée</c:v>
                </c:pt>
                <c:pt idx="2">
                  <c:v>Lutte contre la fraude, prévention de la corruption </c:v>
                </c:pt>
                <c:pt idx="3">
                  <c:v>Prévention des conflits d'intérêts</c:v>
                </c:pt>
                <c:pt idx="4">
                  <c:v>Promotion et diffusion de l’éthique  dans son écosystème</c:v>
                </c:pt>
              </c:strCache>
            </c:strRef>
          </c:cat>
          <c:val>
            <c:numRef>
              <c:f>Feuil1!$C$2:$C$6</c:f>
              <c:numCache>
                <c:formatCode>0%</c:formatCode>
                <c:ptCount val="5"/>
                <c:pt idx="0">
                  <c:v>0.78</c:v>
                </c:pt>
                <c:pt idx="1">
                  <c:v>0.7</c:v>
                </c:pt>
                <c:pt idx="2">
                  <c:v>0.67</c:v>
                </c:pt>
                <c:pt idx="3">
                  <c:v>0.64</c:v>
                </c:pt>
                <c:pt idx="4">
                  <c:v>0.61</c:v>
                </c:pt>
              </c:numCache>
            </c:numRef>
          </c:val>
          <c:extLst>
            <c:ext xmlns:c16="http://schemas.microsoft.com/office/drawing/2014/chart" uri="{C3380CC4-5D6E-409C-BE32-E72D297353CC}">
              <c16:uniqueId val="{00000001-12EE-4626-876B-25DDFCAF9B19}"/>
            </c:ext>
          </c:extLst>
        </c:ser>
        <c:dLbls>
          <c:dLblPos val="outEnd"/>
          <c:showLegendKey val="0"/>
          <c:showVal val="1"/>
          <c:showCatName val="0"/>
          <c:showSerName val="0"/>
          <c:showPercent val="0"/>
          <c:showBubbleSize val="0"/>
        </c:dLbls>
        <c:gapWidth val="219"/>
        <c:overlap val="-27"/>
        <c:axId val="838847663"/>
        <c:axId val="838832783"/>
      </c:barChart>
      <c:catAx>
        <c:axId val="83884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838832783"/>
        <c:crosses val="autoZero"/>
        <c:auto val="1"/>
        <c:lblAlgn val="ctr"/>
        <c:lblOffset val="100"/>
        <c:noMultiLvlLbl val="0"/>
      </c:catAx>
      <c:valAx>
        <c:axId val="838832783"/>
        <c:scaling>
          <c:orientation val="minMax"/>
        </c:scaling>
        <c:delete val="1"/>
        <c:axPos val="l"/>
        <c:numFmt formatCode="0%" sourceLinked="1"/>
        <c:majorTickMark val="none"/>
        <c:minorTickMark val="none"/>
        <c:tickLblPos val="nextTo"/>
        <c:crossAx val="838847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01203503905347E-2"/>
          <c:y val="0"/>
          <c:w val="0.97591998529587487"/>
          <c:h val="0.999757596089626"/>
        </c:manualLayout>
      </c:layout>
      <c:barChart>
        <c:barDir val="bar"/>
        <c:grouping val="clustered"/>
        <c:varyColors val="0"/>
        <c:ser>
          <c:idx val="0"/>
          <c:order val="0"/>
          <c:tx>
            <c:strRef>
              <c:f>Feuil1!$B$1</c:f>
              <c:strCache>
                <c:ptCount val="1"/>
                <c:pt idx="0">
                  <c:v>Colonne1</c:v>
                </c:pt>
              </c:strCache>
            </c:strRef>
          </c:tx>
          <c:spPr>
            <a:solidFill>
              <a:srgbClr val="007AAA"/>
            </a:solidFill>
            <a:ln w="19050">
              <a:noFill/>
            </a:ln>
            <a:effectLst/>
          </c:spPr>
          <c:invertIfNegative val="0"/>
          <c:dPt>
            <c:idx val="0"/>
            <c:invertIfNegative val="0"/>
            <c:bubble3D val="0"/>
            <c:extLst>
              <c:ext xmlns:c16="http://schemas.microsoft.com/office/drawing/2014/chart" uri="{C3380CC4-5D6E-409C-BE32-E72D297353CC}">
                <c16:uniqueId val="{00000000-5008-4002-B3CF-09C3127413C1}"/>
              </c:ext>
            </c:extLst>
          </c:dPt>
          <c:dPt>
            <c:idx val="1"/>
            <c:invertIfNegative val="0"/>
            <c:bubble3D val="0"/>
            <c:extLst>
              <c:ext xmlns:c16="http://schemas.microsoft.com/office/drawing/2014/chart" uri="{C3380CC4-5D6E-409C-BE32-E72D297353CC}">
                <c16:uniqueId val="{00000001-5008-4002-B3CF-09C3127413C1}"/>
              </c:ext>
            </c:extLst>
          </c:dPt>
          <c:dPt>
            <c:idx val="2"/>
            <c:invertIfNegative val="0"/>
            <c:bubble3D val="0"/>
            <c:spPr>
              <a:solidFill>
                <a:schemeClr val="accent5"/>
              </a:solidFill>
              <a:ln w="19050">
                <a:noFill/>
              </a:ln>
              <a:effectLst/>
            </c:spPr>
            <c:extLst>
              <c:ext xmlns:c16="http://schemas.microsoft.com/office/drawing/2014/chart" uri="{C3380CC4-5D6E-409C-BE32-E72D297353CC}">
                <c16:uniqueId val="{00000002-5008-4002-B3CF-09C3127413C1}"/>
              </c:ext>
            </c:extLst>
          </c:dPt>
          <c:dPt>
            <c:idx val="3"/>
            <c:invertIfNegative val="0"/>
            <c:bubble3D val="0"/>
            <c:extLst>
              <c:ext xmlns:c16="http://schemas.microsoft.com/office/drawing/2014/chart" uri="{C3380CC4-5D6E-409C-BE32-E72D297353CC}">
                <c16:uniqueId val="{00000003-5008-4002-B3CF-09C3127413C1}"/>
              </c:ext>
            </c:extLst>
          </c:dPt>
          <c:dPt>
            <c:idx val="4"/>
            <c:invertIfNegative val="0"/>
            <c:bubble3D val="0"/>
            <c:extLst>
              <c:ext xmlns:c16="http://schemas.microsoft.com/office/drawing/2014/chart" uri="{C3380CC4-5D6E-409C-BE32-E72D297353CC}">
                <c16:uniqueId val="{00000004-5008-4002-B3CF-09C3127413C1}"/>
              </c:ext>
            </c:extLst>
          </c:dPt>
          <c:dPt>
            <c:idx val="5"/>
            <c:invertIfNegative val="0"/>
            <c:bubble3D val="0"/>
            <c:extLst>
              <c:ext xmlns:c16="http://schemas.microsoft.com/office/drawing/2014/chart" uri="{C3380CC4-5D6E-409C-BE32-E72D297353CC}">
                <c16:uniqueId val="{00000005-5008-4002-B3CF-09C3127413C1}"/>
              </c:ext>
            </c:extLst>
          </c:dPt>
          <c:dPt>
            <c:idx val="7"/>
            <c:invertIfNegative val="0"/>
            <c:bubble3D val="0"/>
            <c:extLst>
              <c:ext xmlns:c16="http://schemas.microsoft.com/office/drawing/2014/chart" uri="{C3380CC4-5D6E-409C-BE32-E72D297353CC}">
                <c16:uniqueId val="{00000006-5008-4002-B3CF-09C3127413C1}"/>
              </c:ext>
            </c:extLst>
          </c:dPt>
          <c:dPt>
            <c:idx val="9"/>
            <c:invertIfNegative val="0"/>
            <c:bubble3D val="0"/>
            <c:extLst>
              <c:ext xmlns:c16="http://schemas.microsoft.com/office/drawing/2014/chart" uri="{C3380CC4-5D6E-409C-BE32-E72D297353CC}">
                <c16:uniqueId val="{00000007-5008-4002-B3CF-09C3127413C1}"/>
              </c:ext>
            </c:extLst>
          </c:dPt>
          <c:dPt>
            <c:idx val="10"/>
            <c:invertIfNegative val="0"/>
            <c:bubble3D val="0"/>
            <c:extLst>
              <c:ext xmlns:c16="http://schemas.microsoft.com/office/drawing/2014/chart" uri="{C3380CC4-5D6E-409C-BE32-E72D297353CC}">
                <c16:uniqueId val="{00000008-5008-4002-B3CF-09C3127413C1}"/>
              </c:ext>
            </c:extLst>
          </c:dPt>
          <c:dPt>
            <c:idx val="11"/>
            <c:invertIfNegative val="0"/>
            <c:bubble3D val="0"/>
            <c:extLst>
              <c:ext xmlns:c16="http://schemas.microsoft.com/office/drawing/2014/chart" uri="{C3380CC4-5D6E-409C-BE32-E72D297353CC}">
                <c16:uniqueId val="{00000009-5008-4002-B3CF-09C3127413C1}"/>
              </c:ext>
            </c:extLst>
          </c:dPt>
          <c:dLbls>
            <c:dLbl>
              <c:idx val="0"/>
              <c:layout>
                <c:manualLayout>
                  <c:x val="-7.0552023074094269E-4"/>
                  <c:y val="-3.480337156223695E-3"/>
                </c:manualLayout>
              </c:layout>
              <c:tx>
                <c:rich>
                  <a:bodyPr/>
                  <a:lstStyle/>
                  <a:p>
                    <a:fld id="{56A07C00-E55F-4DCE-B95D-0A35B70D6413}" type="VALUE">
                      <a:rPr lang="en-US" smtClean="0">
                        <a:solidFill>
                          <a:schemeClr val="tx1"/>
                        </a:solidFill>
                      </a:rPr>
                      <a:pPr/>
                      <a:t>[VALEUR]</a:t>
                    </a:fld>
                    <a:r>
                      <a:rPr lang="en-US" dirty="0">
                        <a:solidFill>
                          <a:schemeClr val="tx1"/>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008-4002-B3CF-09C3127413C1}"/>
                </c:ext>
              </c:extLst>
            </c:dLbl>
            <c:numFmt formatCode="####%"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X</c:v>
                </c:pt>
                <c:pt idx="1">
                  <c:v>X</c:v>
                </c:pt>
                <c:pt idx="2">
                  <c:v>X</c:v>
                </c:pt>
              </c:strCache>
            </c:strRef>
          </c:cat>
          <c:val>
            <c:numRef>
              <c:f>Feuil1!$B$2:$B$4</c:f>
              <c:numCache>
                <c:formatCode>0%</c:formatCode>
                <c:ptCount val="3"/>
                <c:pt idx="0">
                  <c:v>0.33</c:v>
                </c:pt>
                <c:pt idx="1">
                  <c:v>0.25</c:v>
                </c:pt>
                <c:pt idx="2">
                  <c:v>0.42</c:v>
                </c:pt>
              </c:numCache>
            </c:numRef>
          </c:val>
          <c:extLst>
            <c:ext xmlns:c16="http://schemas.microsoft.com/office/drawing/2014/chart" uri="{C3380CC4-5D6E-409C-BE32-E72D297353CC}">
              <c16:uniqueId val="{0000000A-5008-4002-B3CF-09C3127413C1}"/>
            </c:ext>
          </c:extLst>
        </c:ser>
        <c:dLbls>
          <c:dLblPos val="outEnd"/>
          <c:showLegendKey val="0"/>
          <c:showVal val="1"/>
          <c:showCatName val="0"/>
          <c:showSerName val="0"/>
          <c:showPercent val="0"/>
          <c:showBubbleSize val="0"/>
        </c:dLbls>
        <c:gapWidth val="127"/>
        <c:axId val="731111208"/>
        <c:axId val="731110816"/>
      </c:barChart>
      <c:valAx>
        <c:axId val="731110816"/>
        <c:scaling>
          <c:orientation val="minMax"/>
          <c:max val="1"/>
          <c:min val="0"/>
        </c:scaling>
        <c:delete val="1"/>
        <c:axPos val="t"/>
        <c:numFmt formatCode="0%" sourceLinked="1"/>
        <c:majorTickMark val="out"/>
        <c:minorTickMark val="none"/>
        <c:tickLblPos val="nextTo"/>
        <c:crossAx val="731111208"/>
        <c:crosses val="autoZero"/>
        <c:crossBetween val="between"/>
      </c:valAx>
      <c:catAx>
        <c:axId val="731111208"/>
        <c:scaling>
          <c:orientation val="maxMin"/>
        </c:scaling>
        <c:delete val="1"/>
        <c:axPos val="l"/>
        <c:numFmt formatCode="General" sourceLinked="1"/>
        <c:majorTickMark val="none"/>
        <c:minorTickMark val="none"/>
        <c:tickLblPos val="nextTo"/>
        <c:crossAx val="731110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solidFill>
            <a:schemeClr val="tx1"/>
          </a:solidFill>
          <a:latin typeface="Roboto" pitchFamily="2" charset="0"/>
          <a:ea typeface="Roboto" pitchFamily="2" charset="0"/>
        </a:defRPr>
      </a:pPr>
      <a:endParaRPr lang="fr-FR"/>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Ont connaissance</c:v>
                </c:pt>
              </c:strCache>
            </c:strRef>
          </c:cat>
          <c:val>
            <c:numRef>
              <c:f>Feuil1!$B$2</c:f>
              <c:numCache>
                <c:formatCode>0%</c:formatCode>
                <c:ptCount val="1"/>
                <c:pt idx="0">
                  <c:v>0.76</c:v>
                </c:pt>
              </c:numCache>
            </c:numRef>
          </c:val>
          <c:extLst>
            <c:ext xmlns:c16="http://schemas.microsoft.com/office/drawing/2014/chart" uri="{C3380CC4-5D6E-409C-BE32-E72D297353CC}">
              <c16:uniqueId val="{00000000-A1A3-44E1-8C8D-BE8732CBD117}"/>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Ont connaissance</c:v>
                </c:pt>
              </c:strCache>
            </c:strRef>
          </c:cat>
          <c:val>
            <c:numRef>
              <c:f>Feuil1!$C$2</c:f>
              <c:numCache>
                <c:formatCode>0%</c:formatCode>
                <c:ptCount val="1"/>
                <c:pt idx="0">
                  <c:v>0.52</c:v>
                </c:pt>
              </c:numCache>
            </c:numRef>
          </c:val>
          <c:extLst>
            <c:ext xmlns:c16="http://schemas.microsoft.com/office/drawing/2014/chart" uri="{C3380CC4-5D6E-409C-BE32-E72D297353CC}">
              <c16:uniqueId val="{00000001-A1A3-44E1-8C8D-BE8732CBD117}"/>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75158902622694268"/>
          <c:h val="0.88660826244924895"/>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F331-44C0-8617-660EFF16C6A4}"/>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F331-44C0-8617-660EFF16C6A4}"/>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F331-44C0-8617-660EFF16C6A4}"/>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F331-44C0-8617-660EFF16C6A4}"/>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F331-44C0-8617-660EFF16C6A4}"/>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F331-44C0-8617-660EFF16C6A4}"/>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F331-44C0-8617-660EFF16C6A4}"/>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F331-44C0-8617-660EFF16C6A4}"/>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F331-44C0-8617-660EFF16C6A4}"/>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F331-44C0-8617-660EFF16C6A4}"/>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F331-44C0-8617-660EFF16C6A4}"/>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F331-44C0-8617-660EFF16C6A4}"/>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F331-44C0-8617-660EFF16C6A4}"/>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F331-44C0-8617-660EFF16C6A4}"/>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F331-44C0-8617-660EFF16C6A4}"/>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F331-44C0-8617-660EFF16C6A4}"/>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F331-44C0-8617-660EFF16C6A4}"/>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F331-44C0-8617-660EFF16C6A4}"/>
              </c:ext>
            </c:extLst>
          </c:dPt>
          <c:dLbls>
            <c:delete val="1"/>
          </c:dLbls>
          <c:cat>
            <c:strRef>
              <c:f>Feuil1!$A$8:$A$12</c:f>
              <c:strCache>
                <c:ptCount val="5"/>
                <c:pt idx="0">
                  <c:v>  Oui, tout à fait | 18%</c:v>
                </c:pt>
                <c:pt idx="1">
                  <c:v>  Oui, plutôt | 45%</c:v>
                </c:pt>
                <c:pt idx="2">
                  <c:v>  Non, plutôt pas | 12%</c:v>
                </c:pt>
                <c:pt idx="3">
                  <c:v>  Non, pas du tout | 8%</c:v>
                </c:pt>
                <c:pt idx="4">
                  <c:v>  Ne se prononce pas | 17%</c:v>
                </c:pt>
              </c:strCache>
            </c:strRef>
          </c:cat>
          <c:val>
            <c:numRef>
              <c:f>Feuil1!$E$8:$E$12</c:f>
              <c:numCache>
                <c:formatCode>0%</c:formatCode>
                <c:ptCount val="5"/>
                <c:pt idx="0">
                  <c:v>0.18</c:v>
                </c:pt>
                <c:pt idx="1">
                  <c:v>0.45</c:v>
                </c:pt>
                <c:pt idx="2">
                  <c:v>0.12</c:v>
                </c:pt>
                <c:pt idx="3">
                  <c:v>0.08</c:v>
                </c:pt>
                <c:pt idx="4">
                  <c:v>0.17</c:v>
                </c:pt>
              </c:numCache>
            </c:numRef>
          </c:val>
          <c:extLst>
            <c:ext xmlns:c16="http://schemas.microsoft.com/office/drawing/2014/chart" uri="{C3380CC4-5D6E-409C-BE32-E72D297353CC}">
              <c16:uniqueId val="{00000024-F331-44C0-8617-660EFF16C6A4}"/>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0.11795367510674516"/>
          <c:y val="0.22073821950355985"/>
          <c:w val="0.5556742218337718"/>
          <c:h val="0.5714108673188268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1.5999023546053533E-2"/>
          <c:y val="4.9532683127252473E-2"/>
          <c:w val="0.78203782451291726"/>
          <c:h val="0.92252703614066267"/>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44E3-4BAF-B009-FD761D350795}"/>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44E3-4BAF-B009-FD761D350795}"/>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44E3-4BAF-B009-FD761D350795}"/>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44E3-4BAF-B009-FD761D350795}"/>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44E3-4BAF-B009-FD761D350795}"/>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44E3-4BAF-B009-FD761D350795}"/>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44E3-4BAF-B009-FD761D350795}"/>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44E3-4BAF-B009-FD761D350795}"/>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44E3-4BAF-B009-FD761D350795}"/>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44E3-4BAF-B009-FD761D350795}"/>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44E3-4BAF-B009-FD761D350795}"/>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44E3-4BAF-B009-FD761D350795}"/>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44E3-4BAF-B009-FD761D350795}"/>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44E3-4BAF-B009-FD761D350795}"/>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44E3-4BAF-B009-FD761D350795}"/>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44E3-4BAF-B009-FD761D350795}"/>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44E3-4BAF-B009-FD761D350795}"/>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44E3-4BAF-B009-FD761D350795}"/>
              </c:ext>
            </c:extLst>
          </c:dPt>
          <c:dLbls>
            <c:delete val="1"/>
          </c:dLbls>
          <c:cat>
            <c:strRef>
              <c:f>Feuil1!$A$8:$A$12</c:f>
              <c:strCache>
                <c:ptCount val="5"/>
                <c:pt idx="0">
                  <c:v>  Oui, tout à fait | 30%</c:v>
                </c:pt>
                <c:pt idx="1">
                  <c:v>  Oui, plutôt | 47%</c:v>
                </c:pt>
                <c:pt idx="2">
                  <c:v>  Non, plutôt pas | 7%</c:v>
                </c:pt>
                <c:pt idx="3">
                  <c:v>  Non, pas du tout | 3%</c:v>
                </c:pt>
                <c:pt idx="4">
                  <c:v>  Ne se prononce pas | 13%</c:v>
                </c:pt>
              </c:strCache>
            </c:strRef>
          </c:cat>
          <c:val>
            <c:numRef>
              <c:f>Feuil1!$E$8:$E$12</c:f>
              <c:numCache>
                <c:formatCode>0%</c:formatCode>
                <c:ptCount val="5"/>
                <c:pt idx="0">
                  <c:v>0.3</c:v>
                </c:pt>
                <c:pt idx="1">
                  <c:v>0.47</c:v>
                </c:pt>
                <c:pt idx="2">
                  <c:v>7.0000000000000007E-2</c:v>
                </c:pt>
                <c:pt idx="3">
                  <c:v>0.03</c:v>
                </c:pt>
                <c:pt idx="4">
                  <c:v>0.13</c:v>
                </c:pt>
              </c:numCache>
            </c:numRef>
          </c:val>
          <c:extLst>
            <c:ext xmlns:c16="http://schemas.microsoft.com/office/drawing/2014/chart" uri="{C3380CC4-5D6E-409C-BE32-E72D297353CC}">
              <c16:uniqueId val="{00000024-44E3-4BAF-B009-FD761D350795}"/>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0.13733018310691084"/>
          <c:y val="0.24359562094355044"/>
          <c:w val="0.53076156869070168"/>
          <c:h val="0.5648801811931152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61961713422724E-2"/>
          <c:y val="3.7561144981955584E-2"/>
          <c:w val="0.94741922473183915"/>
          <c:h val="0.77949292503698664"/>
        </c:manualLayout>
      </c:layout>
      <c:barChart>
        <c:barDir val="bar"/>
        <c:grouping val="percentStacked"/>
        <c:varyColors val="0"/>
        <c:ser>
          <c:idx val="0"/>
          <c:order val="0"/>
          <c:tx>
            <c:strRef>
              <c:f>Feuil1!$B$1</c:f>
              <c:strCache>
                <c:ptCount val="1"/>
                <c:pt idx="0">
                  <c:v>Très bien</c:v>
                </c:pt>
              </c:strCache>
            </c:strRef>
          </c:tx>
          <c:spPr>
            <a:solidFill>
              <a:srgbClr val="009DD9"/>
            </a:solidFill>
            <a:ln>
              <a:noFill/>
            </a:ln>
            <a:effectLst/>
          </c:spPr>
          <c:invertIfNegative val="0"/>
          <c:dLbls>
            <c:dLbl>
              <c:idx val="4"/>
              <c:layout>
                <c:manualLayout>
                  <c:x val="6.6378104842387204E-3"/>
                  <c:y val="6.6163183939121533E-3"/>
                </c:manualLayout>
              </c:layout>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F2-4CE8-AE14-8E943C1D62F7}"/>
                </c:ext>
              </c:extLst>
            </c:dLbl>
            <c:spPr>
              <a:noFill/>
              <a:ln>
                <a:solidFill>
                  <a:srgbClr val="009DD9"/>
                </a:solid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Feuil1!$B$2:$B$6</c:f>
              <c:numCache>
                <c:formatCode>0%</c:formatCode>
                <c:ptCount val="5"/>
                <c:pt idx="0">
                  <c:v>0.05</c:v>
                </c:pt>
                <c:pt idx="1">
                  <c:v>0.14000000000000001</c:v>
                </c:pt>
                <c:pt idx="2">
                  <c:v>0.14000000000000001</c:v>
                </c:pt>
                <c:pt idx="3">
                  <c:v>0.1</c:v>
                </c:pt>
                <c:pt idx="4">
                  <c:v>0.23</c:v>
                </c:pt>
              </c:numCache>
            </c:numRef>
          </c:val>
          <c:extLst>
            <c:ext xmlns:c16="http://schemas.microsoft.com/office/drawing/2014/chart" uri="{C3380CC4-5D6E-409C-BE32-E72D297353CC}">
              <c16:uniqueId val="{00000001-08F2-4CE8-AE14-8E943C1D62F7}"/>
            </c:ext>
          </c:extLst>
        </c:ser>
        <c:ser>
          <c:idx val="1"/>
          <c:order val="1"/>
          <c:tx>
            <c:strRef>
              <c:f>Feuil1!$C$1</c:f>
              <c:strCache>
                <c:ptCount val="1"/>
                <c:pt idx="0">
                  <c:v>Assez bien</c:v>
                </c:pt>
              </c:strCache>
            </c:strRef>
          </c:tx>
          <c:spPr>
            <a:solidFill>
              <a:srgbClr val="0BD0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Feuil1!$C$2:$C$6</c:f>
              <c:numCache>
                <c:formatCode>0%</c:formatCode>
                <c:ptCount val="5"/>
                <c:pt idx="0">
                  <c:v>0.22</c:v>
                </c:pt>
                <c:pt idx="1">
                  <c:v>0.26</c:v>
                </c:pt>
                <c:pt idx="2">
                  <c:v>0.3</c:v>
                </c:pt>
                <c:pt idx="3">
                  <c:v>0.34</c:v>
                </c:pt>
                <c:pt idx="4">
                  <c:v>0.41</c:v>
                </c:pt>
              </c:numCache>
            </c:numRef>
          </c:val>
          <c:extLst>
            <c:ext xmlns:c16="http://schemas.microsoft.com/office/drawing/2014/chart" uri="{C3380CC4-5D6E-409C-BE32-E72D297353CC}">
              <c16:uniqueId val="{00000002-08F2-4CE8-AE14-8E943C1D62F7}"/>
            </c:ext>
          </c:extLst>
        </c:ser>
        <c:ser>
          <c:idx val="2"/>
          <c:order val="2"/>
          <c:tx>
            <c:strRef>
              <c:f>Feuil1!$D$1</c:f>
              <c:strCache>
                <c:ptCount val="1"/>
                <c:pt idx="0">
                  <c:v>Mal</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Feuil1!$D$2:$D$6</c:f>
              <c:numCache>
                <c:formatCode>0%</c:formatCode>
                <c:ptCount val="5"/>
                <c:pt idx="0">
                  <c:v>0.19</c:v>
                </c:pt>
                <c:pt idx="1">
                  <c:v>0.17</c:v>
                </c:pt>
                <c:pt idx="2">
                  <c:v>0.22</c:v>
                </c:pt>
                <c:pt idx="3">
                  <c:v>0.24</c:v>
                </c:pt>
                <c:pt idx="4">
                  <c:v>0.17</c:v>
                </c:pt>
              </c:numCache>
            </c:numRef>
          </c:val>
          <c:extLst>
            <c:ext xmlns:c16="http://schemas.microsoft.com/office/drawing/2014/chart" uri="{C3380CC4-5D6E-409C-BE32-E72D297353CC}">
              <c16:uniqueId val="{00000003-08F2-4CE8-AE14-8E943C1D62F7}"/>
            </c:ext>
          </c:extLst>
        </c:ser>
        <c:ser>
          <c:idx val="3"/>
          <c:order val="3"/>
          <c:tx>
            <c:strRef>
              <c:f>Feuil1!$E$1</c:f>
              <c:strCache>
                <c:ptCount val="1"/>
                <c:pt idx="0">
                  <c:v>Jamais entendu parler</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Feuil1!$E$2:$E$6</c:f>
              <c:numCache>
                <c:formatCode>0%</c:formatCode>
                <c:ptCount val="5"/>
                <c:pt idx="0">
                  <c:v>0.22</c:v>
                </c:pt>
                <c:pt idx="1">
                  <c:v>0.32</c:v>
                </c:pt>
                <c:pt idx="2">
                  <c:v>0.23</c:v>
                </c:pt>
                <c:pt idx="3">
                  <c:v>0.24</c:v>
                </c:pt>
                <c:pt idx="4">
                  <c:v>0.11</c:v>
                </c:pt>
              </c:numCache>
            </c:numRef>
          </c:val>
          <c:extLst>
            <c:ext xmlns:c16="http://schemas.microsoft.com/office/drawing/2014/chart" uri="{C3380CC4-5D6E-409C-BE32-E72D297353CC}">
              <c16:uniqueId val="{00000004-08F2-4CE8-AE14-8E943C1D62F7}"/>
            </c:ext>
          </c:extLst>
        </c:ser>
        <c:ser>
          <c:idx val="4"/>
          <c:order val="4"/>
          <c:tx>
            <c:strRef>
              <c:f>Feuil1!$F$1</c:f>
              <c:strCache>
                <c:ptCount val="1"/>
                <c:pt idx="0">
                  <c:v>Ne se prononce pas</c:v>
                </c:pt>
              </c:strCache>
            </c:strRef>
          </c:tx>
          <c:spPr>
            <a:solidFill>
              <a:srgbClr val="ABABAB"/>
            </a:solidFill>
            <a:ln>
              <a:noFill/>
            </a:ln>
            <a:effectLst/>
          </c:spPr>
          <c:invertIfNegative val="0"/>
          <c:dLbls>
            <c:dLbl>
              <c:idx val="1"/>
              <c:layout>
                <c:manualLayout>
                  <c:x val="-1.2169178641714228E-16"/>
                  <c:y val="3.30815919695595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F2-4CE8-AE14-8E943C1D62F7}"/>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Feuil1!$F$2:$F$6</c:f>
              <c:numCache>
                <c:formatCode>0%</c:formatCode>
                <c:ptCount val="5"/>
                <c:pt idx="0">
                  <c:v>0.32</c:v>
                </c:pt>
                <c:pt idx="1">
                  <c:v>0.11</c:v>
                </c:pt>
                <c:pt idx="2">
                  <c:v>0.11</c:v>
                </c:pt>
                <c:pt idx="3">
                  <c:v>0.08</c:v>
                </c:pt>
                <c:pt idx="4">
                  <c:v>0.08</c:v>
                </c:pt>
              </c:numCache>
            </c:numRef>
          </c:val>
          <c:extLst>
            <c:ext xmlns:c16="http://schemas.microsoft.com/office/drawing/2014/chart" uri="{C3380CC4-5D6E-409C-BE32-E72D297353CC}">
              <c16:uniqueId val="{00000006-08F2-4CE8-AE14-8E943C1D62F7}"/>
            </c:ext>
          </c:extLst>
        </c:ser>
        <c:dLbls>
          <c:dLblPos val="ctr"/>
          <c:showLegendKey val="0"/>
          <c:showVal val="1"/>
          <c:showCatName val="0"/>
          <c:showSerName val="0"/>
          <c:showPercent val="0"/>
          <c:showBubbleSize val="0"/>
        </c:dLbls>
        <c:gapWidth val="150"/>
        <c:overlap val="100"/>
        <c:axId val="1284497567"/>
        <c:axId val="1281495983"/>
      </c:barChart>
      <c:catAx>
        <c:axId val="1284497567"/>
        <c:scaling>
          <c:orientation val="minMax"/>
        </c:scaling>
        <c:delete val="1"/>
        <c:axPos val="l"/>
        <c:numFmt formatCode="General" sourceLinked="1"/>
        <c:majorTickMark val="out"/>
        <c:minorTickMark val="none"/>
        <c:tickLblPos val="nextTo"/>
        <c:crossAx val="1281495983"/>
        <c:crosses val="autoZero"/>
        <c:auto val="1"/>
        <c:lblAlgn val="ctr"/>
        <c:lblOffset val="100"/>
        <c:noMultiLvlLbl val="0"/>
      </c:catAx>
      <c:valAx>
        <c:axId val="1281495983"/>
        <c:scaling>
          <c:orientation val="minMax"/>
        </c:scaling>
        <c:delete val="1"/>
        <c:axPos val="b"/>
        <c:numFmt formatCode="0%" sourceLinked="1"/>
        <c:majorTickMark val="out"/>
        <c:minorTickMark val="none"/>
        <c:tickLblPos val="nextTo"/>
        <c:crossAx val="1284497567"/>
        <c:crosses val="autoZero"/>
        <c:crossBetween val="between"/>
      </c:valAx>
      <c:spPr>
        <a:noFill/>
        <a:ln>
          <a:noFill/>
        </a:ln>
        <a:effectLst/>
      </c:spPr>
    </c:plotArea>
    <c:legend>
      <c:legendPos val="r"/>
      <c:layout>
        <c:manualLayout>
          <c:xMode val="edge"/>
          <c:yMode val="edge"/>
          <c:x val="9.1264799809184331E-3"/>
          <c:y val="0.81099957592551064"/>
          <c:w val="0.99087353324641447"/>
          <c:h val="0.150392824368265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fr-FR"/>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8688489533848E-2"/>
          <c:y val="4.931619333671592E-2"/>
          <c:w val="0.96562262302093227"/>
          <c:h val="0.95068380666328411"/>
        </c:manualLayout>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50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0.69</c:v>
                </c:pt>
                <c:pt idx="1">
                  <c:v>0.66</c:v>
                </c:pt>
                <c:pt idx="2">
                  <c:v>0.57999999999999996</c:v>
                </c:pt>
              </c:numCache>
            </c:numRef>
          </c:val>
          <c:smooth val="0"/>
          <c:extLst>
            <c:ext xmlns:c16="http://schemas.microsoft.com/office/drawing/2014/chart" uri="{C3380CC4-5D6E-409C-BE32-E72D297353CC}">
              <c16:uniqueId val="{00000000-859B-4D8C-9840-800773F6AACB}"/>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8663554487719E-2"/>
          <c:y val="4.0071135984602248E-2"/>
          <c:w val="0.96562262302093227"/>
          <c:h val="0.95068380666328411"/>
        </c:manualLayout>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50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0.63</c:v>
                </c:pt>
                <c:pt idx="1">
                  <c:v>0.64</c:v>
                </c:pt>
                <c:pt idx="2">
                  <c:v>0.63</c:v>
                </c:pt>
              </c:numCache>
            </c:numRef>
          </c:val>
          <c:smooth val="0"/>
          <c:extLst>
            <c:ext xmlns:c16="http://schemas.microsoft.com/office/drawing/2014/chart" uri="{C3380CC4-5D6E-409C-BE32-E72D297353CC}">
              <c16:uniqueId val="{00000000-79B1-44C2-8F1B-DAECC736C455}"/>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20335595458882E-3"/>
          <c:y val="4.0071197424481585E-2"/>
          <c:w val="0.96562262302093227"/>
          <c:h val="0.95992880257551838"/>
        </c:manualLayout>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50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0.74</c:v>
                </c:pt>
                <c:pt idx="1">
                  <c:v>0.74</c:v>
                </c:pt>
                <c:pt idx="2">
                  <c:v>0.77</c:v>
                </c:pt>
              </c:numCache>
            </c:numRef>
          </c:val>
          <c:smooth val="0"/>
          <c:extLst>
            <c:ext xmlns:c16="http://schemas.microsoft.com/office/drawing/2014/chart" uri="{C3380CC4-5D6E-409C-BE32-E72D297353CC}">
              <c16:uniqueId val="{00000000-76F2-4B74-A483-9A976276F055}"/>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4303241260410245E-2"/>
          <c:y val="8.6150548770469779E-2"/>
          <c:w val="0.78203782451291726"/>
          <c:h val="0.91384945122953021"/>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D46A-41FA-9BD5-2F93B492A0FA}"/>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D46A-41FA-9BD5-2F93B492A0FA}"/>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D46A-41FA-9BD5-2F93B492A0FA}"/>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D46A-41FA-9BD5-2F93B492A0FA}"/>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D46A-41FA-9BD5-2F93B492A0FA}"/>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D46A-41FA-9BD5-2F93B492A0FA}"/>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D46A-41FA-9BD5-2F93B492A0FA}"/>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D46A-41FA-9BD5-2F93B492A0FA}"/>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D46A-41FA-9BD5-2F93B492A0FA}"/>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D46A-41FA-9BD5-2F93B492A0FA}"/>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D46A-41FA-9BD5-2F93B492A0FA}"/>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D46A-41FA-9BD5-2F93B492A0FA}"/>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D46A-41FA-9BD5-2F93B492A0FA}"/>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D46A-41FA-9BD5-2F93B492A0FA}"/>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D46A-41FA-9BD5-2F93B492A0FA}"/>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D46A-41FA-9BD5-2F93B492A0FA}"/>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D46A-41FA-9BD5-2F93B492A0FA}"/>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D46A-41FA-9BD5-2F93B492A0FA}"/>
              </c:ext>
            </c:extLst>
          </c:dPt>
          <c:dLbls>
            <c:delete val="1"/>
          </c:dLbls>
          <c:cat>
            <c:strRef>
              <c:f>Feuil1!$A$8:$A$12</c:f>
              <c:strCache>
                <c:ptCount val="5"/>
                <c:pt idx="0">
                  <c:v>  Oui, tout à fait | 16%</c:v>
                </c:pt>
                <c:pt idx="1">
                  <c:v>  Oui, plutôt | 34%</c:v>
                </c:pt>
                <c:pt idx="2">
                  <c:v>  Non, plutôt pas | 28%</c:v>
                </c:pt>
                <c:pt idx="3">
                  <c:v>  Non, pas du tout | 10%</c:v>
                </c:pt>
                <c:pt idx="4">
                  <c:v>  Ne se prononce pas | 12%</c:v>
                </c:pt>
              </c:strCache>
            </c:strRef>
          </c:cat>
          <c:val>
            <c:numRef>
              <c:f>Feuil1!$E$8:$E$12</c:f>
              <c:numCache>
                <c:formatCode>0%</c:formatCode>
                <c:ptCount val="5"/>
                <c:pt idx="0">
                  <c:v>0.16</c:v>
                </c:pt>
                <c:pt idx="1">
                  <c:v>0.34</c:v>
                </c:pt>
                <c:pt idx="2">
                  <c:v>0.28000000000000003</c:v>
                </c:pt>
                <c:pt idx="3">
                  <c:v>0.1</c:v>
                </c:pt>
                <c:pt idx="4">
                  <c:v>0.12</c:v>
                </c:pt>
              </c:numCache>
            </c:numRef>
          </c:val>
          <c:extLst>
            <c:ext xmlns:c16="http://schemas.microsoft.com/office/drawing/2014/chart" uri="{C3380CC4-5D6E-409C-BE32-E72D297353CC}">
              <c16:uniqueId val="{00000024-D46A-41FA-9BD5-2F93B492A0FA}"/>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0.14009825567836304"/>
          <c:y val="0.26971836544639682"/>
          <c:w val="0.53906578640505842"/>
          <c:h val="0.5714108673188267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0.59</c:v>
                </c:pt>
                <c:pt idx="1">
                  <c:v>0.57999999999999996</c:v>
                </c:pt>
                <c:pt idx="2">
                  <c:v>0.5</c:v>
                </c:pt>
              </c:numCache>
            </c:numRef>
          </c:val>
          <c:smooth val="0"/>
          <c:extLst>
            <c:ext xmlns:c16="http://schemas.microsoft.com/office/drawing/2014/chart" uri="{C3380CC4-5D6E-409C-BE32-E72D297353CC}">
              <c16:uniqueId val="{00000000-04FE-4930-9DF5-7C1A866448BA}"/>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0.75</c:v>
                </c:pt>
              </c:numCache>
            </c:numRef>
          </c:val>
          <c:extLst>
            <c:ext xmlns:c16="http://schemas.microsoft.com/office/drawing/2014/chart" uri="{C3380CC4-5D6E-409C-BE32-E72D297353CC}">
              <c16:uniqueId val="{00000000-86E7-4FCF-8A45-F55BA896C0E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0.59</c:v>
                </c:pt>
              </c:numCache>
            </c:numRef>
          </c:val>
          <c:extLst>
            <c:ext xmlns:c16="http://schemas.microsoft.com/office/drawing/2014/chart" uri="{C3380CC4-5D6E-409C-BE32-E72D297353CC}">
              <c16:uniqueId val="{00000001-86E7-4FCF-8A45-F55BA896C0E9}"/>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35179687960447825"/>
                      <c:h val="0.14563079844715146"/>
                    </c:manualLayout>
                  </c15:layout>
                </c:ext>
                <c:ext xmlns:c16="http://schemas.microsoft.com/office/drawing/2014/chart" uri="{C3380CC4-5D6E-409C-BE32-E72D297353CC}">
                  <c16:uniqueId val="{00000000-E59F-4C29-A0F9-5EB82B0D697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0.87</c:v>
                </c:pt>
              </c:numCache>
            </c:numRef>
          </c:val>
          <c:extLst>
            <c:ext xmlns:c16="http://schemas.microsoft.com/office/drawing/2014/chart" uri="{C3380CC4-5D6E-409C-BE32-E72D297353CC}">
              <c16:uniqueId val="{00000000-86E7-4FCF-8A45-F55BA896C0E9}"/>
            </c:ext>
          </c:extLst>
        </c:ser>
        <c:dLbls>
          <c:dLblPos val="outEnd"/>
          <c:showLegendKey val="0"/>
          <c:showVal val="1"/>
          <c:showCatName val="0"/>
          <c:showSerName val="0"/>
          <c:showPercent val="0"/>
          <c:showBubbleSize val="0"/>
        </c:dLbls>
        <c:gapWidth val="221"/>
        <c:overlap val="-27"/>
        <c:axId val="838840943"/>
        <c:axId val="838826063"/>
      </c:barChart>
      <c:catAx>
        <c:axId val="838840943"/>
        <c:scaling>
          <c:orientation val="minMax"/>
        </c:scaling>
        <c:delete val="1"/>
        <c:axPos val="b"/>
        <c:numFmt formatCode="General" sourceLinked="1"/>
        <c:majorTickMark val="none"/>
        <c:minorTickMark val="none"/>
        <c:tickLblPos val="nextTo"/>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dLbl>
              <c:idx val="0"/>
              <c:tx>
                <c:rich>
                  <a:bodyPr/>
                  <a:lstStyle/>
                  <a:p>
                    <a:r>
                      <a:rPr lang="en-US" dirty="0"/>
                      <a:t>52%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57A-48F1-85A7-7598CE2F6AD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0.52</c:v>
                </c:pt>
              </c:numCache>
            </c:numRef>
          </c:val>
          <c:extLst>
            <c:ext xmlns:c16="http://schemas.microsoft.com/office/drawing/2014/chart" uri="{C3380CC4-5D6E-409C-BE32-E72D297353CC}">
              <c16:uniqueId val="{00000000-357A-48F1-85A7-7598CE2F6AD5}"/>
            </c:ext>
          </c:extLst>
        </c:ser>
        <c:ser>
          <c:idx val="1"/>
          <c:order val="1"/>
          <c:tx>
            <c:strRef>
              <c:f>Feuil1!$C$1</c:f>
              <c:strCache>
                <c:ptCount val="1"/>
                <c:pt idx="0">
                  <c:v>Non managers</c:v>
                </c:pt>
              </c:strCache>
            </c:strRef>
          </c:tx>
          <c:spPr>
            <a:solidFill>
              <a:schemeClr val="accent2"/>
            </a:solidFill>
            <a:ln>
              <a:noFill/>
            </a:ln>
            <a:effectLst/>
          </c:spPr>
          <c:invertIfNegative val="0"/>
          <c:dLbls>
            <c:dLbl>
              <c:idx val="0"/>
              <c:layout>
                <c:manualLayout>
                  <c:x val="0"/>
                  <c:y val="-2.1912350431551517E-17"/>
                </c:manualLayout>
              </c:layout>
              <c:tx>
                <c:rich>
                  <a:bodyPr/>
                  <a:lstStyle/>
                  <a:p>
                    <a:r>
                      <a:rPr lang="en-US" dirty="0"/>
                      <a:t>49%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57A-48F1-85A7-7598CE2F6AD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0.49</c:v>
                </c:pt>
              </c:numCache>
            </c:numRef>
          </c:val>
          <c:extLst>
            <c:ext xmlns:c16="http://schemas.microsoft.com/office/drawing/2014/chart" uri="{C3380CC4-5D6E-409C-BE32-E72D297353CC}">
              <c16:uniqueId val="{00000001-357A-48F1-85A7-7598CE2F6AD5}"/>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Feuil1!$C$1</c:f>
              <c:strCache>
                <c:ptCount val="1"/>
                <c:pt idx="0">
                  <c:v>Non managers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manualLayout>
                      <c:w val="0.3138840793177336"/>
                      <c:h val="0.13516494172102025"/>
                    </c:manualLayout>
                  </c15:layout>
                </c:ext>
                <c:ext xmlns:c16="http://schemas.microsoft.com/office/drawing/2014/chart" uri="{C3380CC4-5D6E-409C-BE32-E72D297353CC}">
                  <c16:uniqueId val="{00000002-0E9C-46B9-AFDD-10B0D50ADAC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0.74</c:v>
                </c:pt>
              </c:numCache>
            </c:numRef>
          </c:val>
          <c:extLst>
            <c:ext xmlns:c16="http://schemas.microsoft.com/office/drawing/2014/chart" uri="{C3380CC4-5D6E-409C-BE32-E72D297353CC}">
              <c16:uniqueId val="{00000001-0E9C-46B9-AFDD-10B0D50ADAC3}"/>
            </c:ext>
          </c:extLst>
        </c:ser>
        <c:dLbls>
          <c:dLblPos val="outEnd"/>
          <c:showLegendKey val="0"/>
          <c:showVal val="1"/>
          <c:showCatName val="0"/>
          <c:showSerName val="0"/>
          <c:showPercent val="0"/>
          <c:showBubbleSize val="0"/>
        </c:dLbls>
        <c:gapWidth val="221"/>
        <c:overlap val="-27"/>
        <c:axId val="838840943"/>
        <c:axId val="838826063"/>
      </c:barChart>
      <c:catAx>
        <c:axId val="838840943"/>
        <c:scaling>
          <c:orientation val="minMax"/>
        </c:scaling>
        <c:delete val="1"/>
        <c:axPos val="b"/>
        <c:numFmt formatCode="General" sourceLinked="1"/>
        <c:majorTickMark val="none"/>
        <c:minorTickMark val="none"/>
        <c:tickLblPos val="nextTo"/>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63653351014827"/>
          <c:y val="0"/>
          <c:w val="0.47936346648985179"/>
          <c:h val="0.999757596089626"/>
        </c:manualLayout>
      </c:layout>
      <c:barChart>
        <c:barDir val="bar"/>
        <c:grouping val="clustered"/>
        <c:varyColors val="0"/>
        <c:ser>
          <c:idx val="0"/>
          <c:order val="0"/>
          <c:tx>
            <c:strRef>
              <c:f>Feuil1!$B$1</c:f>
              <c:strCache>
                <c:ptCount val="1"/>
                <c:pt idx="0">
                  <c:v>Colonne1</c:v>
                </c:pt>
              </c:strCache>
            </c:strRef>
          </c:tx>
          <c:spPr>
            <a:solidFill>
              <a:srgbClr val="007AAA"/>
            </a:solidFill>
            <a:ln w="19050">
              <a:noFill/>
            </a:ln>
            <a:effectLst/>
          </c:spPr>
          <c:invertIfNegative val="0"/>
          <c:dPt>
            <c:idx val="0"/>
            <c:invertIfNegative val="0"/>
            <c:bubble3D val="0"/>
            <c:extLst>
              <c:ext xmlns:c16="http://schemas.microsoft.com/office/drawing/2014/chart" uri="{C3380CC4-5D6E-409C-BE32-E72D297353CC}">
                <c16:uniqueId val="{00000000-4FA1-4557-8340-1364771B9DC2}"/>
              </c:ext>
            </c:extLst>
          </c:dPt>
          <c:dPt>
            <c:idx val="1"/>
            <c:invertIfNegative val="0"/>
            <c:bubble3D val="0"/>
            <c:extLst>
              <c:ext xmlns:c16="http://schemas.microsoft.com/office/drawing/2014/chart" uri="{C3380CC4-5D6E-409C-BE32-E72D297353CC}">
                <c16:uniqueId val="{00000001-4FA1-4557-8340-1364771B9DC2}"/>
              </c:ext>
            </c:extLst>
          </c:dPt>
          <c:dPt>
            <c:idx val="2"/>
            <c:invertIfNegative val="0"/>
            <c:bubble3D val="0"/>
            <c:spPr>
              <a:solidFill>
                <a:schemeClr val="accent5"/>
              </a:solidFill>
              <a:ln w="19050">
                <a:noFill/>
              </a:ln>
              <a:effectLst/>
            </c:spPr>
            <c:extLst>
              <c:ext xmlns:c16="http://schemas.microsoft.com/office/drawing/2014/chart" uri="{C3380CC4-5D6E-409C-BE32-E72D297353CC}">
                <c16:uniqueId val="{00000003-4FA1-4557-8340-1364771B9DC2}"/>
              </c:ext>
            </c:extLst>
          </c:dPt>
          <c:dPt>
            <c:idx val="3"/>
            <c:invertIfNegative val="0"/>
            <c:bubble3D val="0"/>
            <c:extLst>
              <c:ext xmlns:c16="http://schemas.microsoft.com/office/drawing/2014/chart" uri="{C3380CC4-5D6E-409C-BE32-E72D297353CC}">
                <c16:uniqueId val="{00000004-4FA1-4557-8340-1364771B9DC2}"/>
              </c:ext>
            </c:extLst>
          </c:dPt>
          <c:dPt>
            <c:idx val="4"/>
            <c:invertIfNegative val="0"/>
            <c:bubble3D val="0"/>
            <c:extLst>
              <c:ext xmlns:c16="http://schemas.microsoft.com/office/drawing/2014/chart" uri="{C3380CC4-5D6E-409C-BE32-E72D297353CC}">
                <c16:uniqueId val="{00000005-4FA1-4557-8340-1364771B9DC2}"/>
              </c:ext>
            </c:extLst>
          </c:dPt>
          <c:dPt>
            <c:idx val="5"/>
            <c:invertIfNegative val="0"/>
            <c:bubble3D val="0"/>
            <c:extLst>
              <c:ext xmlns:c16="http://schemas.microsoft.com/office/drawing/2014/chart" uri="{C3380CC4-5D6E-409C-BE32-E72D297353CC}">
                <c16:uniqueId val="{00000006-4FA1-4557-8340-1364771B9DC2}"/>
              </c:ext>
            </c:extLst>
          </c:dPt>
          <c:dPt>
            <c:idx val="7"/>
            <c:invertIfNegative val="0"/>
            <c:bubble3D val="0"/>
            <c:extLst>
              <c:ext xmlns:c16="http://schemas.microsoft.com/office/drawing/2014/chart" uri="{C3380CC4-5D6E-409C-BE32-E72D297353CC}">
                <c16:uniqueId val="{00000007-4FA1-4557-8340-1364771B9DC2}"/>
              </c:ext>
            </c:extLst>
          </c:dPt>
          <c:dPt>
            <c:idx val="9"/>
            <c:invertIfNegative val="0"/>
            <c:bubble3D val="0"/>
            <c:extLst>
              <c:ext xmlns:c16="http://schemas.microsoft.com/office/drawing/2014/chart" uri="{C3380CC4-5D6E-409C-BE32-E72D297353CC}">
                <c16:uniqueId val="{00000008-4FA1-4557-8340-1364771B9DC2}"/>
              </c:ext>
            </c:extLst>
          </c:dPt>
          <c:dPt>
            <c:idx val="10"/>
            <c:invertIfNegative val="0"/>
            <c:bubble3D val="0"/>
            <c:extLst>
              <c:ext xmlns:c16="http://schemas.microsoft.com/office/drawing/2014/chart" uri="{C3380CC4-5D6E-409C-BE32-E72D297353CC}">
                <c16:uniqueId val="{00000009-4FA1-4557-8340-1364771B9DC2}"/>
              </c:ext>
            </c:extLst>
          </c:dPt>
          <c:dPt>
            <c:idx val="11"/>
            <c:invertIfNegative val="0"/>
            <c:bubble3D val="0"/>
            <c:extLst>
              <c:ext xmlns:c16="http://schemas.microsoft.com/office/drawing/2014/chart" uri="{C3380CC4-5D6E-409C-BE32-E72D297353CC}">
                <c16:uniqueId val="{0000000A-4FA1-4557-8340-1364771B9DC2}"/>
              </c:ext>
            </c:extLst>
          </c:dPt>
          <c:dLbls>
            <c:dLbl>
              <c:idx val="0"/>
              <c:layout>
                <c:manualLayout>
                  <c:x val="-7.0552023074094269E-4"/>
                  <c:y val="-3.480337156223695E-3"/>
                </c:manualLayout>
              </c:layout>
              <c:tx>
                <c:rich>
                  <a:bodyPr/>
                  <a:lstStyle/>
                  <a:p>
                    <a:fld id="{56A07C00-E55F-4DCE-B95D-0A35B70D6413}" type="VALUE">
                      <a:rPr lang="en-US" smtClean="0">
                        <a:solidFill>
                          <a:schemeClr val="tx1"/>
                        </a:solidFill>
                      </a:rPr>
                      <a:pPr/>
                      <a:t>[VALEUR]</a:t>
                    </a:fld>
                    <a:r>
                      <a:rPr lang="en-US" dirty="0">
                        <a:solidFill>
                          <a:schemeClr val="tx1"/>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FA1-4557-8340-1364771B9DC2}"/>
                </c:ext>
              </c:extLst>
            </c:dLbl>
            <c:numFmt formatCode="####%"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X</c:v>
                </c:pt>
                <c:pt idx="1">
                  <c:v>X</c:v>
                </c:pt>
                <c:pt idx="2">
                  <c:v>X</c:v>
                </c:pt>
              </c:strCache>
            </c:strRef>
          </c:cat>
          <c:val>
            <c:numRef>
              <c:f>Feuil1!$B$2:$B$4</c:f>
              <c:numCache>
                <c:formatCode>0%</c:formatCode>
                <c:ptCount val="3"/>
                <c:pt idx="0">
                  <c:v>0.11</c:v>
                </c:pt>
                <c:pt idx="1">
                  <c:v>0.11</c:v>
                </c:pt>
                <c:pt idx="2">
                  <c:v>0.78</c:v>
                </c:pt>
              </c:numCache>
            </c:numRef>
          </c:val>
          <c:extLst>
            <c:ext xmlns:c16="http://schemas.microsoft.com/office/drawing/2014/chart" uri="{C3380CC4-5D6E-409C-BE32-E72D297353CC}">
              <c16:uniqueId val="{0000000B-4FA1-4557-8340-1364771B9DC2}"/>
            </c:ext>
          </c:extLst>
        </c:ser>
        <c:dLbls>
          <c:dLblPos val="outEnd"/>
          <c:showLegendKey val="0"/>
          <c:showVal val="1"/>
          <c:showCatName val="0"/>
          <c:showSerName val="0"/>
          <c:showPercent val="0"/>
          <c:showBubbleSize val="0"/>
        </c:dLbls>
        <c:gapWidth val="100"/>
        <c:axId val="731111208"/>
        <c:axId val="731110816"/>
      </c:barChart>
      <c:valAx>
        <c:axId val="731110816"/>
        <c:scaling>
          <c:orientation val="minMax"/>
          <c:max val="1"/>
          <c:min val="0"/>
        </c:scaling>
        <c:delete val="1"/>
        <c:axPos val="t"/>
        <c:numFmt formatCode="0%" sourceLinked="1"/>
        <c:majorTickMark val="out"/>
        <c:minorTickMark val="none"/>
        <c:tickLblPos val="nextTo"/>
        <c:crossAx val="731111208"/>
        <c:crosses val="autoZero"/>
        <c:crossBetween val="between"/>
      </c:valAx>
      <c:catAx>
        <c:axId val="731111208"/>
        <c:scaling>
          <c:orientation val="maxMin"/>
        </c:scaling>
        <c:delete val="1"/>
        <c:axPos val="l"/>
        <c:numFmt formatCode="General" sourceLinked="1"/>
        <c:majorTickMark val="none"/>
        <c:minorTickMark val="none"/>
        <c:tickLblPos val="nextTo"/>
        <c:crossAx val="731110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solidFill>
            <a:schemeClr val="tx1"/>
          </a:solidFill>
          <a:latin typeface="Roboto" pitchFamily="2" charset="0"/>
          <a:ea typeface="Roboto" pitchFamily="2" charset="0"/>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580894833562437E-2"/>
          <c:y val="9.1554657807909657E-4"/>
          <c:w val="0.94741919038072742"/>
          <c:h val="0.89566583898772945"/>
        </c:manualLayout>
      </c:layout>
      <c:barChart>
        <c:barDir val="bar"/>
        <c:grouping val="percentStacked"/>
        <c:varyColors val="0"/>
        <c:ser>
          <c:idx val="0"/>
          <c:order val="0"/>
          <c:tx>
            <c:strRef>
              <c:f>Feuil1!$B$1</c:f>
              <c:strCache>
                <c:ptCount val="1"/>
                <c:pt idx="0">
                  <c:v>Oui, tout à fait</c:v>
                </c:pt>
              </c:strCache>
            </c:strRef>
          </c:tx>
          <c:spPr>
            <a:solidFill>
              <a:srgbClr val="009DD9"/>
            </a:solidFill>
            <a:ln>
              <a:noFill/>
            </a:ln>
            <a:effectLst/>
          </c:spPr>
          <c:invertIfNegative val="0"/>
          <c:dLbls>
            <c:dLbl>
              <c:idx val="6"/>
              <c:layout>
                <c:manualLayout>
                  <c:x val="3.3189052421193563E-3"/>
                  <c:y val="3.308159196956076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22-4833-A88D-A541E0E2527B}"/>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x</c:v>
                </c:pt>
                <c:pt idx="1">
                  <c:v>x</c:v>
                </c:pt>
                <c:pt idx="2">
                  <c:v>x</c:v>
                </c:pt>
                <c:pt idx="3">
                  <c:v>x</c:v>
                </c:pt>
                <c:pt idx="4">
                  <c:v>x</c:v>
                </c:pt>
                <c:pt idx="5">
                  <c:v>x</c:v>
                </c:pt>
                <c:pt idx="6">
                  <c:v>x</c:v>
                </c:pt>
              </c:strCache>
            </c:strRef>
          </c:cat>
          <c:val>
            <c:numRef>
              <c:f>Feuil1!$B$2:$B$8</c:f>
              <c:numCache>
                <c:formatCode>0%</c:formatCode>
                <c:ptCount val="7"/>
                <c:pt idx="0">
                  <c:v>0.17</c:v>
                </c:pt>
                <c:pt idx="1">
                  <c:v>0.19</c:v>
                </c:pt>
                <c:pt idx="2">
                  <c:v>0.24</c:v>
                </c:pt>
                <c:pt idx="3">
                  <c:v>0.46</c:v>
                </c:pt>
                <c:pt idx="4">
                  <c:v>0.32</c:v>
                </c:pt>
                <c:pt idx="5">
                  <c:v>0.28999999999999998</c:v>
                </c:pt>
                <c:pt idx="6">
                  <c:v>0.31</c:v>
                </c:pt>
              </c:numCache>
            </c:numRef>
          </c:val>
          <c:extLst>
            <c:ext xmlns:c16="http://schemas.microsoft.com/office/drawing/2014/chart" uri="{C3380CC4-5D6E-409C-BE32-E72D297353CC}">
              <c16:uniqueId val="{00000001-4222-4833-A88D-A541E0E2527B}"/>
            </c:ext>
          </c:extLst>
        </c:ser>
        <c:ser>
          <c:idx val="1"/>
          <c:order val="1"/>
          <c:tx>
            <c:strRef>
              <c:f>Feuil1!$C$1</c:f>
              <c:strCache>
                <c:ptCount val="1"/>
                <c:pt idx="0">
                  <c:v>Oui, plutôt</c:v>
                </c:pt>
              </c:strCache>
            </c:strRef>
          </c:tx>
          <c:spPr>
            <a:solidFill>
              <a:srgbClr val="0BD0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x</c:v>
                </c:pt>
                <c:pt idx="1">
                  <c:v>x</c:v>
                </c:pt>
                <c:pt idx="2">
                  <c:v>x</c:v>
                </c:pt>
                <c:pt idx="3">
                  <c:v>x</c:v>
                </c:pt>
                <c:pt idx="4">
                  <c:v>x</c:v>
                </c:pt>
                <c:pt idx="5">
                  <c:v>x</c:v>
                </c:pt>
                <c:pt idx="6">
                  <c:v>x</c:v>
                </c:pt>
              </c:strCache>
            </c:strRef>
          </c:cat>
          <c:val>
            <c:numRef>
              <c:f>Feuil1!$C$2:$C$8</c:f>
              <c:numCache>
                <c:formatCode>0%</c:formatCode>
                <c:ptCount val="7"/>
                <c:pt idx="0">
                  <c:v>0.44</c:v>
                </c:pt>
                <c:pt idx="1">
                  <c:v>0.49</c:v>
                </c:pt>
                <c:pt idx="2">
                  <c:v>0.47</c:v>
                </c:pt>
                <c:pt idx="3">
                  <c:v>0.27</c:v>
                </c:pt>
                <c:pt idx="4">
                  <c:v>0.44</c:v>
                </c:pt>
                <c:pt idx="5">
                  <c:v>0.49</c:v>
                </c:pt>
                <c:pt idx="6">
                  <c:v>0.48</c:v>
                </c:pt>
              </c:numCache>
            </c:numRef>
          </c:val>
          <c:extLst>
            <c:ext xmlns:c16="http://schemas.microsoft.com/office/drawing/2014/chart" uri="{C3380CC4-5D6E-409C-BE32-E72D297353CC}">
              <c16:uniqueId val="{00000002-4222-4833-A88D-A541E0E2527B}"/>
            </c:ext>
          </c:extLst>
        </c:ser>
        <c:ser>
          <c:idx val="2"/>
          <c:order val="2"/>
          <c:tx>
            <c:strRef>
              <c:f>Feuil1!$D$1</c:f>
              <c:strCache>
                <c:ptCount val="1"/>
                <c:pt idx="0">
                  <c:v>Non, plutôt pas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x</c:v>
                </c:pt>
                <c:pt idx="1">
                  <c:v>x</c:v>
                </c:pt>
                <c:pt idx="2">
                  <c:v>x</c:v>
                </c:pt>
                <c:pt idx="3">
                  <c:v>x</c:v>
                </c:pt>
                <c:pt idx="4">
                  <c:v>x</c:v>
                </c:pt>
                <c:pt idx="5">
                  <c:v>x</c:v>
                </c:pt>
                <c:pt idx="6">
                  <c:v>x</c:v>
                </c:pt>
              </c:strCache>
            </c:strRef>
          </c:cat>
          <c:val>
            <c:numRef>
              <c:f>Feuil1!$D$2:$D$8</c:f>
              <c:numCache>
                <c:formatCode>0%</c:formatCode>
                <c:ptCount val="7"/>
                <c:pt idx="0">
                  <c:v>0.21</c:v>
                </c:pt>
                <c:pt idx="1">
                  <c:v>0.16</c:v>
                </c:pt>
                <c:pt idx="2">
                  <c:v>0.08</c:v>
                </c:pt>
                <c:pt idx="3">
                  <c:v>0.05</c:v>
                </c:pt>
                <c:pt idx="4">
                  <c:v>0.12</c:v>
                </c:pt>
                <c:pt idx="5">
                  <c:v>0.12</c:v>
                </c:pt>
                <c:pt idx="6">
                  <c:v>0.06</c:v>
                </c:pt>
              </c:numCache>
            </c:numRef>
          </c:val>
          <c:extLst>
            <c:ext xmlns:c16="http://schemas.microsoft.com/office/drawing/2014/chart" uri="{C3380CC4-5D6E-409C-BE32-E72D297353CC}">
              <c16:uniqueId val="{00000003-4222-4833-A88D-A541E0E2527B}"/>
            </c:ext>
          </c:extLst>
        </c:ser>
        <c:ser>
          <c:idx val="3"/>
          <c:order val="3"/>
          <c:tx>
            <c:strRef>
              <c:f>Feuil1!$E$1</c:f>
              <c:strCache>
                <c:ptCount val="1"/>
                <c:pt idx="0">
                  <c:v>Non, pas du tout</c:v>
                </c:pt>
              </c:strCache>
            </c:strRef>
          </c:tx>
          <c:spPr>
            <a:solidFill>
              <a:schemeClr val="accent5"/>
            </a:solidFill>
            <a:ln>
              <a:noFill/>
            </a:ln>
            <a:effectLst/>
          </c:spPr>
          <c:invertIfNegative val="0"/>
          <c:dLbls>
            <c:dLbl>
              <c:idx val="5"/>
              <c:layout>
                <c:manualLayout>
                  <c:x val="-1.262111360455415E-16"/>
                  <c:y val="-1.54976250804778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22-4833-A88D-A541E0E2527B}"/>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x</c:v>
                </c:pt>
                <c:pt idx="1">
                  <c:v>x</c:v>
                </c:pt>
                <c:pt idx="2">
                  <c:v>x</c:v>
                </c:pt>
                <c:pt idx="3">
                  <c:v>x</c:v>
                </c:pt>
                <c:pt idx="4">
                  <c:v>x</c:v>
                </c:pt>
                <c:pt idx="5">
                  <c:v>x</c:v>
                </c:pt>
                <c:pt idx="6">
                  <c:v>x</c:v>
                </c:pt>
              </c:strCache>
            </c:strRef>
          </c:cat>
          <c:val>
            <c:numRef>
              <c:f>Feuil1!$E$2:$E$8</c:f>
              <c:numCache>
                <c:formatCode>0%</c:formatCode>
                <c:ptCount val="7"/>
                <c:pt idx="0">
                  <c:v>0.09</c:v>
                </c:pt>
                <c:pt idx="1">
                  <c:v>7.0000000000000007E-2</c:v>
                </c:pt>
                <c:pt idx="2">
                  <c:v>0.04</c:v>
                </c:pt>
                <c:pt idx="3">
                  <c:v>0.04</c:v>
                </c:pt>
                <c:pt idx="4">
                  <c:v>0.04</c:v>
                </c:pt>
                <c:pt idx="5">
                  <c:v>0.04</c:v>
                </c:pt>
                <c:pt idx="6">
                  <c:v>0.03</c:v>
                </c:pt>
              </c:numCache>
            </c:numRef>
          </c:val>
          <c:extLst>
            <c:ext xmlns:c16="http://schemas.microsoft.com/office/drawing/2014/chart" uri="{C3380CC4-5D6E-409C-BE32-E72D297353CC}">
              <c16:uniqueId val="{00000005-4222-4833-A88D-A541E0E2527B}"/>
            </c:ext>
          </c:extLst>
        </c:ser>
        <c:ser>
          <c:idx val="4"/>
          <c:order val="4"/>
          <c:tx>
            <c:strRef>
              <c:f>Feuil1!$F$1</c:f>
              <c:strCache>
                <c:ptCount val="1"/>
                <c:pt idx="0">
                  <c:v>Ne se prononce pas</c:v>
                </c:pt>
              </c:strCache>
            </c:strRef>
          </c:tx>
          <c:spPr>
            <a:solidFill>
              <a:srgbClr val="ABABAB"/>
            </a:solidFill>
            <a:ln>
              <a:noFill/>
            </a:ln>
            <a:effectLst/>
          </c:spPr>
          <c:invertIfNegative val="0"/>
          <c:dLbls>
            <c:dLbl>
              <c:idx val="1"/>
              <c:layout>
                <c:manualLayout>
                  <c:x val="-1.2169178641714228E-16"/>
                  <c:y val="3.30815919695595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222-4833-A88D-A541E0E2527B}"/>
                </c:ext>
              </c:extLst>
            </c:dLbl>
            <c:dLbl>
              <c:idx val="5"/>
              <c:layout>
                <c:manualLayout>
                  <c:x val="0"/>
                  <c:y val="9.2985750482866662E-3"/>
                </c:manualLayout>
              </c:layout>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fld id="{37606289-7301-4939-A83E-78B965A4DBC3}" type="VALUE">
                      <a:rPr lang="en-US">
                        <a:solidFill>
                          <a:schemeClr val="bg1"/>
                        </a:solidFill>
                      </a:rPr>
                      <a:pPr>
                        <a:defRPr>
                          <a:solidFill>
                            <a:schemeClr val="tx1"/>
                          </a:solidFill>
                        </a:defRPr>
                      </a:pPr>
                      <a:t>[VALEUR]</a:t>
                    </a:fld>
                    <a:endParaRPr lang="fr-FR"/>
                  </a:p>
                </c:rich>
              </c:tx>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222-4833-A88D-A541E0E2527B}"/>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x</c:v>
                </c:pt>
                <c:pt idx="1">
                  <c:v>x</c:v>
                </c:pt>
                <c:pt idx="2">
                  <c:v>x</c:v>
                </c:pt>
                <c:pt idx="3">
                  <c:v>x</c:v>
                </c:pt>
                <c:pt idx="4">
                  <c:v>x</c:v>
                </c:pt>
                <c:pt idx="5">
                  <c:v>x</c:v>
                </c:pt>
                <c:pt idx="6">
                  <c:v>x</c:v>
                </c:pt>
              </c:strCache>
            </c:strRef>
          </c:cat>
          <c:val>
            <c:numRef>
              <c:f>Feuil1!$F$2:$F$8</c:f>
              <c:numCache>
                <c:formatCode>0%</c:formatCode>
                <c:ptCount val="7"/>
                <c:pt idx="0">
                  <c:v>0.09</c:v>
                </c:pt>
                <c:pt idx="1">
                  <c:v>0.09</c:v>
                </c:pt>
                <c:pt idx="2">
                  <c:v>0.17</c:v>
                </c:pt>
                <c:pt idx="3">
                  <c:v>0.18</c:v>
                </c:pt>
                <c:pt idx="4">
                  <c:v>0.08</c:v>
                </c:pt>
                <c:pt idx="5">
                  <c:v>0.06</c:v>
                </c:pt>
                <c:pt idx="6">
                  <c:v>0.12</c:v>
                </c:pt>
              </c:numCache>
            </c:numRef>
          </c:val>
          <c:extLst>
            <c:ext xmlns:c16="http://schemas.microsoft.com/office/drawing/2014/chart" uri="{C3380CC4-5D6E-409C-BE32-E72D297353CC}">
              <c16:uniqueId val="{00000008-4222-4833-A88D-A541E0E2527B}"/>
            </c:ext>
          </c:extLst>
        </c:ser>
        <c:dLbls>
          <c:dLblPos val="ctr"/>
          <c:showLegendKey val="0"/>
          <c:showVal val="1"/>
          <c:showCatName val="0"/>
          <c:showSerName val="0"/>
          <c:showPercent val="0"/>
          <c:showBubbleSize val="0"/>
        </c:dLbls>
        <c:gapWidth val="150"/>
        <c:overlap val="100"/>
        <c:axId val="1284497567"/>
        <c:axId val="1281495983"/>
      </c:barChart>
      <c:catAx>
        <c:axId val="128449756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crossAx val="1281495983"/>
        <c:crosses val="autoZero"/>
        <c:auto val="1"/>
        <c:lblAlgn val="ctr"/>
        <c:lblOffset val="100"/>
        <c:noMultiLvlLbl val="0"/>
      </c:catAx>
      <c:valAx>
        <c:axId val="1281495983"/>
        <c:scaling>
          <c:orientation val="minMax"/>
        </c:scaling>
        <c:delete val="1"/>
        <c:axPos val="b"/>
        <c:numFmt formatCode="0%" sourceLinked="1"/>
        <c:majorTickMark val="none"/>
        <c:minorTickMark val="none"/>
        <c:tickLblPos val="nextTo"/>
        <c:crossAx val="1284497567"/>
        <c:crosses val="autoZero"/>
        <c:crossBetween val="between"/>
      </c:valAx>
      <c:spPr>
        <a:noFill/>
        <a:ln>
          <a:noFill/>
        </a:ln>
        <a:effectLst/>
      </c:spPr>
    </c:plotArea>
    <c:legend>
      <c:legendPos val="r"/>
      <c:layout>
        <c:manualLayout>
          <c:xMode val="edge"/>
          <c:yMode val="edge"/>
          <c:x val="0"/>
          <c:y val="0.88143585019603876"/>
          <c:w val="1"/>
          <c:h val="0.1185641498039612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fr-FR"/>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790763882916835E-3"/>
          <c:y val="4.8526233247729603E-2"/>
          <c:w val="0.61633821707847347"/>
          <c:h val="0.7448768312497055"/>
        </c:manualLayout>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Ont déjà eu conflits d'intérêts</c:v>
                </c:pt>
              </c:strCache>
            </c:strRef>
          </c:cat>
          <c:val>
            <c:numRef>
              <c:f>Feuil1!$B$2</c:f>
              <c:numCache>
                <c:formatCode>0%</c:formatCode>
                <c:ptCount val="1"/>
                <c:pt idx="0">
                  <c:v>0.31</c:v>
                </c:pt>
              </c:numCache>
            </c:numRef>
          </c:val>
          <c:extLst>
            <c:ext xmlns:c16="http://schemas.microsoft.com/office/drawing/2014/chart" uri="{C3380CC4-5D6E-409C-BE32-E72D297353CC}">
              <c16:uniqueId val="{00000000-A9F7-4222-B982-9D0C599A1C64}"/>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Ont déjà eu conflits d'intérêts</c:v>
                </c:pt>
              </c:strCache>
            </c:strRef>
          </c:cat>
          <c:val>
            <c:numRef>
              <c:f>Feuil1!$C$2</c:f>
              <c:numCache>
                <c:formatCode>0%</c:formatCode>
                <c:ptCount val="1"/>
                <c:pt idx="0">
                  <c:v>0.19</c:v>
                </c:pt>
              </c:numCache>
            </c:numRef>
          </c:val>
          <c:extLst>
            <c:ext xmlns:c16="http://schemas.microsoft.com/office/drawing/2014/chart" uri="{C3380CC4-5D6E-409C-BE32-E72D297353CC}">
              <c16:uniqueId val="{00000001-A9F7-4222-B982-9D0C599A1C64}"/>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layout>
        <c:manualLayout>
          <c:xMode val="edge"/>
          <c:yMode val="edge"/>
          <c:x val="0.48241748314857508"/>
          <c:y val="0.30734766987047357"/>
          <c:w val="0.49508738120310009"/>
          <c:h val="0.2720916419825364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0.28999999999999998</c:v>
                </c:pt>
                <c:pt idx="1">
                  <c:v>0.3</c:v>
                </c:pt>
                <c:pt idx="2">
                  <c:v>0.22</c:v>
                </c:pt>
              </c:numCache>
            </c:numRef>
          </c:val>
          <c:smooth val="0"/>
          <c:extLst>
            <c:ext xmlns:c16="http://schemas.microsoft.com/office/drawing/2014/chart" uri="{C3380CC4-5D6E-409C-BE32-E72D297353CC}">
              <c16:uniqueId val="{00000000-5B56-4677-A21F-5485CDDBF75B}"/>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66262224600029E-3"/>
          <c:y val="0"/>
          <c:w val="0.98135867086238748"/>
          <c:h val="0.999757596089626"/>
        </c:manualLayout>
      </c:layout>
      <c:barChart>
        <c:barDir val="bar"/>
        <c:grouping val="clustered"/>
        <c:varyColors val="0"/>
        <c:ser>
          <c:idx val="0"/>
          <c:order val="0"/>
          <c:tx>
            <c:strRef>
              <c:f>Feuil1!$B$1</c:f>
              <c:strCache>
                <c:ptCount val="1"/>
                <c:pt idx="0">
                  <c:v>Colonne1</c:v>
                </c:pt>
              </c:strCache>
            </c:strRef>
          </c:tx>
          <c:spPr>
            <a:solidFill>
              <a:srgbClr val="007AAA"/>
            </a:solidFill>
            <a:ln w="19050">
              <a:noFill/>
            </a:ln>
            <a:effectLst/>
          </c:spPr>
          <c:invertIfNegative val="0"/>
          <c:dPt>
            <c:idx val="0"/>
            <c:invertIfNegative val="0"/>
            <c:bubble3D val="0"/>
            <c:extLst>
              <c:ext xmlns:c16="http://schemas.microsoft.com/office/drawing/2014/chart" uri="{C3380CC4-5D6E-409C-BE32-E72D297353CC}">
                <c16:uniqueId val="{00000000-A569-47AA-BA8F-33A7C4D296CA}"/>
              </c:ext>
            </c:extLst>
          </c:dPt>
          <c:dPt>
            <c:idx val="1"/>
            <c:invertIfNegative val="0"/>
            <c:bubble3D val="0"/>
            <c:spPr>
              <a:solidFill>
                <a:schemeClr val="accent5"/>
              </a:solidFill>
              <a:ln w="19050">
                <a:noFill/>
              </a:ln>
              <a:effectLst/>
            </c:spPr>
            <c:extLst>
              <c:ext xmlns:c16="http://schemas.microsoft.com/office/drawing/2014/chart" uri="{C3380CC4-5D6E-409C-BE32-E72D297353CC}">
                <c16:uniqueId val="{00000001-A569-47AA-BA8F-33A7C4D296CA}"/>
              </c:ext>
            </c:extLst>
          </c:dPt>
          <c:dPt>
            <c:idx val="2"/>
            <c:invertIfNegative val="0"/>
            <c:bubble3D val="0"/>
            <c:spPr>
              <a:solidFill>
                <a:schemeClr val="bg1">
                  <a:lumMod val="65000"/>
                </a:schemeClr>
              </a:solidFill>
              <a:ln w="19050">
                <a:noFill/>
              </a:ln>
              <a:effectLst/>
            </c:spPr>
            <c:extLst>
              <c:ext xmlns:c16="http://schemas.microsoft.com/office/drawing/2014/chart" uri="{C3380CC4-5D6E-409C-BE32-E72D297353CC}">
                <c16:uniqueId val="{00000003-A569-47AA-BA8F-33A7C4D296CA}"/>
              </c:ext>
            </c:extLst>
          </c:dPt>
          <c:dPt>
            <c:idx val="3"/>
            <c:invertIfNegative val="0"/>
            <c:bubble3D val="0"/>
            <c:extLst>
              <c:ext xmlns:c16="http://schemas.microsoft.com/office/drawing/2014/chart" uri="{C3380CC4-5D6E-409C-BE32-E72D297353CC}">
                <c16:uniqueId val="{00000004-A569-47AA-BA8F-33A7C4D296CA}"/>
              </c:ext>
            </c:extLst>
          </c:dPt>
          <c:dPt>
            <c:idx val="4"/>
            <c:invertIfNegative val="0"/>
            <c:bubble3D val="0"/>
            <c:extLst>
              <c:ext xmlns:c16="http://schemas.microsoft.com/office/drawing/2014/chart" uri="{C3380CC4-5D6E-409C-BE32-E72D297353CC}">
                <c16:uniqueId val="{00000005-A569-47AA-BA8F-33A7C4D296CA}"/>
              </c:ext>
            </c:extLst>
          </c:dPt>
          <c:dPt>
            <c:idx val="5"/>
            <c:invertIfNegative val="0"/>
            <c:bubble3D val="0"/>
            <c:extLst>
              <c:ext xmlns:c16="http://schemas.microsoft.com/office/drawing/2014/chart" uri="{C3380CC4-5D6E-409C-BE32-E72D297353CC}">
                <c16:uniqueId val="{00000006-A569-47AA-BA8F-33A7C4D296CA}"/>
              </c:ext>
            </c:extLst>
          </c:dPt>
          <c:dPt>
            <c:idx val="7"/>
            <c:invertIfNegative val="0"/>
            <c:bubble3D val="0"/>
            <c:extLst>
              <c:ext xmlns:c16="http://schemas.microsoft.com/office/drawing/2014/chart" uri="{C3380CC4-5D6E-409C-BE32-E72D297353CC}">
                <c16:uniqueId val="{00000007-A569-47AA-BA8F-33A7C4D296CA}"/>
              </c:ext>
            </c:extLst>
          </c:dPt>
          <c:dPt>
            <c:idx val="9"/>
            <c:invertIfNegative val="0"/>
            <c:bubble3D val="0"/>
            <c:extLst>
              <c:ext xmlns:c16="http://schemas.microsoft.com/office/drawing/2014/chart" uri="{C3380CC4-5D6E-409C-BE32-E72D297353CC}">
                <c16:uniqueId val="{00000008-A569-47AA-BA8F-33A7C4D296CA}"/>
              </c:ext>
            </c:extLst>
          </c:dPt>
          <c:dPt>
            <c:idx val="10"/>
            <c:invertIfNegative val="0"/>
            <c:bubble3D val="0"/>
            <c:extLst>
              <c:ext xmlns:c16="http://schemas.microsoft.com/office/drawing/2014/chart" uri="{C3380CC4-5D6E-409C-BE32-E72D297353CC}">
                <c16:uniqueId val="{00000009-A569-47AA-BA8F-33A7C4D296CA}"/>
              </c:ext>
            </c:extLst>
          </c:dPt>
          <c:dPt>
            <c:idx val="11"/>
            <c:invertIfNegative val="0"/>
            <c:bubble3D val="0"/>
            <c:extLst>
              <c:ext xmlns:c16="http://schemas.microsoft.com/office/drawing/2014/chart" uri="{C3380CC4-5D6E-409C-BE32-E72D297353CC}">
                <c16:uniqueId val="{0000000A-A569-47AA-BA8F-33A7C4D296CA}"/>
              </c:ext>
            </c:extLst>
          </c:dPt>
          <c:dLbls>
            <c:dLbl>
              <c:idx val="0"/>
              <c:layout>
                <c:manualLayout>
                  <c:x val="-7.0552023074094269E-4"/>
                  <c:y val="-3.480337156223695E-3"/>
                </c:manualLayout>
              </c:layout>
              <c:tx>
                <c:rich>
                  <a:bodyPr/>
                  <a:lstStyle/>
                  <a:p>
                    <a:fld id="{56A07C00-E55F-4DCE-B95D-0A35B70D6413}" type="VALUE">
                      <a:rPr lang="en-US" sz="2000" b="1" smtClean="0">
                        <a:solidFill>
                          <a:schemeClr val="tx1"/>
                        </a:solidFill>
                      </a:rPr>
                      <a:pPr/>
                      <a:t>[VALEUR]</a:t>
                    </a:fld>
                    <a:r>
                      <a:rPr lang="en-US" dirty="0">
                        <a:solidFill>
                          <a:schemeClr val="tx1"/>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569-47AA-BA8F-33A7C4D296CA}"/>
                </c:ext>
              </c:extLst>
            </c:dLbl>
            <c:numFmt formatCode="####%"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X</c:v>
                </c:pt>
                <c:pt idx="1">
                  <c:v>X</c:v>
                </c:pt>
                <c:pt idx="2">
                  <c:v>X</c:v>
                </c:pt>
              </c:strCache>
            </c:strRef>
          </c:cat>
          <c:val>
            <c:numRef>
              <c:f>Feuil1!$B$2:$B$4</c:f>
              <c:numCache>
                <c:formatCode>0%</c:formatCode>
                <c:ptCount val="3"/>
                <c:pt idx="0">
                  <c:v>0.53</c:v>
                </c:pt>
                <c:pt idx="1">
                  <c:v>0.42</c:v>
                </c:pt>
                <c:pt idx="2">
                  <c:v>0.05</c:v>
                </c:pt>
              </c:numCache>
            </c:numRef>
          </c:val>
          <c:extLst>
            <c:ext xmlns:c16="http://schemas.microsoft.com/office/drawing/2014/chart" uri="{C3380CC4-5D6E-409C-BE32-E72D297353CC}">
              <c16:uniqueId val="{0000000B-A569-47AA-BA8F-33A7C4D296CA}"/>
            </c:ext>
          </c:extLst>
        </c:ser>
        <c:dLbls>
          <c:dLblPos val="outEnd"/>
          <c:showLegendKey val="0"/>
          <c:showVal val="1"/>
          <c:showCatName val="0"/>
          <c:showSerName val="0"/>
          <c:showPercent val="0"/>
          <c:showBubbleSize val="0"/>
        </c:dLbls>
        <c:gapWidth val="100"/>
        <c:axId val="731111208"/>
        <c:axId val="731110816"/>
      </c:barChart>
      <c:valAx>
        <c:axId val="731110816"/>
        <c:scaling>
          <c:orientation val="minMax"/>
          <c:max val="1"/>
          <c:min val="0"/>
        </c:scaling>
        <c:delete val="1"/>
        <c:axPos val="t"/>
        <c:numFmt formatCode="0%" sourceLinked="1"/>
        <c:majorTickMark val="out"/>
        <c:minorTickMark val="none"/>
        <c:tickLblPos val="nextTo"/>
        <c:crossAx val="731111208"/>
        <c:crosses val="autoZero"/>
        <c:crossBetween val="between"/>
      </c:valAx>
      <c:catAx>
        <c:axId val="731111208"/>
        <c:scaling>
          <c:orientation val="maxMin"/>
        </c:scaling>
        <c:delete val="1"/>
        <c:axPos val="l"/>
        <c:numFmt formatCode="General" sourceLinked="1"/>
        <c:majorTickMark val="none"/>
        <c:minorTickMark val="none"/>
        <c:tickLblPos val="nextTo"/>
        <c:crossAx val="731110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solidFill>
            <a:schemeClr val="tx1"/>
          </a:solidFill>
          <a:latin typeface="Roboto" pitchFamily="2" charset="0"/>
          <a:ea typeface="Roboto" pitchFamily="2" charset="0"/>
        </a:defRPr>
      </a:pPr>
      <a:endParaRPr lang="fr-FR"/>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2"/>
              <c:layout>
                <c:manualLayout>
                  <c:x val="-3.7790531272327156E-2"/>
                  <c:y val="-0.2360780289047003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41-48CA-8B60-CBA4452BFBD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0.7</c:v>
                </c:pt>
                <c:pt idx="1">
                  <c:v>0.68</c:v>
                </c:pt>
                <c:pt idx="2">
                  <c:v>0.53</c:v>
                </c:pt>
              </c:numCache>
            </c:numRef>
          </c:val>
          <c:smooth val="0"/>
          <c:extLst>
            <c:ext xmlns:c16="http://schemas.microsoft.com/office/drawing/2014/chart" uri="{C3380CC4-5D6E-409C-BE32-E72D297353CC}">
              <c16:uniqueId val="{00000001-E541-48CA-8B60-CBA4452BFBD7}"/>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2"/>
              <c:layout>
                <c:manualLayout>
                  <c:x val="-3.7790531272327156E-2"/>
                  <c:y val="-0.2360780289047003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21-47B7-8899-9CB4A3F1FC1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0.23</c:v>
                </c:pt>
                <c:pt idx="1">
                  <c:v>0.25</c:v>
                </c:pt>
                <c:pt idx="2">
                  <c:v>0.42</c:v>
                </c:pt>
              </c:numCache>
            </c:numRef>
          </c:val>
          <c:smooth val="0"/>
          <c:extLst>
            <c:ext xmlns:c16="http://schemas.microsoft.com/office/drawing/2014/chart" uri="{C3380CC4-5D6E-409C-BE32-E72D297353CC}">
              <c16:uniqueId val="{00000001-4921-47B7-8899-9CB4A3F1FC1C}"/>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8890231096281E-2"/>
          <c:y val="0.57078418474286108"/>
          <c:w val="0.90262219537807442"/>
          <c:h val="0.13129997425955359"/>
        </c:manualLayout>
      </c:layout>
      <c:lineChart>
        <c:grouping val="standard"/>
        <c:varyColors val="0"/>
        <c:ser>
          <c:idx val="0"/>
          <c:order val="0"/>
          <c:tx>
            <c:strRef>
              <c:f>Feuil1!$B$1</c:f>
              <c:strCache>
                <c:ptCount val="1"/>
                <c:pt idx="0">
                  <c:v>Série 3</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7.0000000000000007E-2</c:v>
                </c:pt>
                <c:pt idx="1">
                  <c:v>0.06</c:v>
                </c:pt>
                <c:pt idx="2">
                  <c:v>0.05</c:v>
                </c:pt>
              </c:numCache>
            </c:numRef>
          </c:val>
          <c:smooth val="0"/>
          <c:extLst>
            <c:ext xmlns:c16="http://schemas.microsoft.com/office/drawing/2014/chart" uri="{C3380CC4-5D6E-409C-BE32-E72D297353CC}">
              <c16:uniqueId val="{00000000-0393-4D93-8BE8-CF17DEB5F3E5}"/>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35243635526674"/>
          <c:y val="2.4247874110368096E-4"/>
          <c:w val="0.78025568588677974"/>
          <c:h val="0.999757596089626"/>
        </c:manualLayout>
      </c:layout>
      <c:barChart>
        <c:barDir val="bar"/>
        <c:grouping val="clustered"/>
        <c:varyColors val="0"/>
        <c:ser>
          <c:idx val="0"/>
          <c:order val="0"/>
          <c:tx>
            <c:strRef>
              <c:f>Feuil1!$B$1</c:f>
              <c:strCache>
                <c:ptCount val="1"/>
                <c:pt idx="0">
                  <c:v>Colonne1</c:v>
                </c:pt>
              </c:strCache>
            </c:strRef>
          </c:tx>
          <c:spPr>
            <a:solidFill>
              <a:srgbClr val="007AAA"/>
            </a:solidFill>
            <a:ln w="19050">
              <a:noFill/>
            </a:ln>
            <a:effectLst/>
          </c:spPr>
          <c:invertIfNegative val="0"/>
          <c:dPt>
            <c:idx val="0"/>
            <c:invertIfNegative val="0"/>
            <c:bubble3D val="0"/>
            <c:extLst>
              <c:ext xmlns:c16="http://schemas.microsoft.com/office/drawing/2014/chart" uri="{C3380CC4-5D6E-409C-BE32-E72D297353CC}">
                <c16:uniqueId val="{00000000-767A-4DF9-B6A1-66446E491E19}"/>
              </c:ext>
            </c:extLst>
          </c:dPt>
          <c:dPt>
            <c:idx val="1"/>
            <c:invertIfNegative val="0"/>
            <c:bubble3D val="0"/>
            <c:extLst>
              <c:ext xmlns:c16="http://schemas.microsoft.com/office/drawing/2014/chart" uri="{C3380CC4-5D6E-409C-BE32-E72D297353CC}">
                <c16:uniqueId val="{00000001-767A-4DF9-B6A1-66446E491E19}"/>
              </c:ext>
            </c:extLst>
          </c:dPt>
          <c:dPt>
            <c:idx val="2"/>
            <c:invertIfNegative val="0"/>
            <c:bubble3D val="0"/>
            <c:extLst>
              <c:ext xmlns:c16="http://schemas.microsoft.com/office/drawing/2014/chart" uri="{C3380CC4-5D6E-409C-BE32-E72D297353CC}">
                <c16:uniqueId val="{00000002-767A-4DF9-B6A1-66446E491E19}"/>
              </c:ext>
            </c:extLst>
          </c:dPt>
          <c:dPt>
            <c:idx val="3"/>
            <c:invertIfNegative val="0"/>
            <c:bubble3D val="0"/>
            <c:extLst>
              <c:ext xmlns:c16="http://schemas.microsoft.com/office/drawing/2014/chart" uri="{C3380CC4-5D6E-409C-BE32-E72D297353CC}">
                <c16:uniqueId val="{00000003-767A-4DF9-B6A1-66446E491E19}"/>
              </c:ext>
            </c:extLst>
          </c:dPt>
          <c:dPt>
            <c:idx val="4"/>
            <c:invertIfNegative val="0"/>
            <c:bubble3D val="0"/>
            <c:extLst>
              <c:ext xmlns:c16="http://schemas.microsoft.com/office/drawing/2014/chart" uri="{C3380CC4-5D6E-409C-BE32-E72D297353CC}">
                <c16:uniqueId val="{00000004-767A-4DF9-B6A1-66446E491E19}"/>
              </c:ext>
            </c:extLst>
          </c:dPt>
          <c:dPt>
            <c:idx val="5"/>
            <c:invertIfNegative val="0"/>
            <c:bubble3D val="0"/>
            <c:extLst>
              <c:ext xmlns:c16="http://schemas.microsoft.com/office/drawing/2014/chart" uri="{C3380CC4-5D6E-409C-BE32-E72D297353CC}">
                <c16:uniqueId val="{00000005-767A-4DF9-B6A1-66446E491E19}"/>
              </c:ext>
            </c:extLst>
          </c:dPt>
          <c:dPt>
            <c:idx val="7"/>
            <c:invertIfNegative val="0"/>
            <c:bubble3D val="0"/>
            <c:extLst>
              <c:ext xmlns:c16="http://schemas.microsoft.com/office/drawing/2014/chart" uri="{C3380CC4-5D6E-409C-BE32-E72D297353CC}">
                <c16:uniqueId val="{00000006-767A-4DF9-B6A1-66446E491E19}"/>
              </c:ext>
            </c:extLst>
          </c:dPt>
          <c:dPt>
            <c:idx val="9"/>
            <c:invertIfNegative val="0"/>
            <c:bubble3D val="0"/>
            <c:extLst>
              <c:ext xmlns:c16="http://schemas.microsoft.com/office/drawing/2014/chart" uri="{C3380CC4-5D6E-409C-BE32-E72D297353CC}">
                <c16:uniqueId val="{00000007-767A-4DF9-B6A1-66446E491E19}"/>
              </c:ext>
            </c:extLst>
          </c:dPt>
          <c:dPt>
            <c:idx val="10"/>
            <c:invertIfNegative val="0"/>
            <c:bubble3D val="0"/>
            <c:extLst>
              <c:ext xmlns:c16="http://schemas.microsoft.com/office/drawing/2014/chart" uri="{C3380CC4-5D6E-409C-BE32-E72D297353CC}">
                <c16:uniqueId val="{00000008-767A-4DF9-B6A1-66446E491E19}"/>
              </c:ext>
            </c:extLst>
          </c:dPt>
          <c:dPt>
            <c:idx val="11"/>
            <c:invertIfNegative val="0"/>
            <c:bubble3D val="0"/>
            <c:extLst>
              <c:ext xmlns:c16="http://schemas.microsoft.com/office/drawing/2014/chart" uri="{C3380CC4-5D6E-409C-BE32-E72D297353CC}">
                <c16:uniqueId val="{00000009-767A-4DF9-B6A1-66446E491E19}"/>
              </c:ext>
            </c:extLst>
          </c:dPt>
          <c:dLbls>
            <c:dLbl>
              <c:idx val="0"/>
              <c:layout>
                <c:manualLayout>
                  <c:x val="-7.0552023074094269E-4"/>
                  <c:y val="-3.480337156223695E-3"/>
                </c:manualLayout>
              </c:layout>
              <c:tx>
                <c:rich>
                  <a:bodyPr/>
                  <a:lstStyle/>
                  <a:p>
                    <a:fld id="{56A07C00-E55F-4DCE-B95D-0A35B70D6413}" type="VALUE">
                      <a:rPr lang="en-US" sz="2000" b="1" smtClean="0">
                        <a:solidFill>
                          <a:schemeClr val="tx1"/>
                        </a:solidFill>
                      </a:rPr>
                      <a:pPr/>
                      <a:t>[VALEUR]</a:t>
                    </a:fld>
                    <a:r>
                      <a:rPr lang="en-US" dirty="0">
                        <a:solidFill>
                          <a:schemeClr val="tx1"/>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7A-4DF9-B6A1-66446E491E19}"/>
                </c:ext>
              </c:extLst>
            </c:dLbl>
            <c:numFmt formatCode="####%"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X</c:v>
                </c:pt>
                <c:pt idx="1">
                  <c:v>X</c:v>
                </c:pt>
                <c:pt idx="2">
                  <c:v>X</c:v>
                </c:pt>
                <c:pt idx="3">
                  <c:v>X</c:v>
                </c:pt>
                <c:pt idx="4">
                  <c:v>X</c:v>
                </c:pt>
                <c:pt idx="5">
                  <c:v>X</c:v>
                </c:pt>
              </c:strCache>
            </c:strRef>
          </c:cat>
          <c:val>
            <c:numRef>
              <c:f>Feuil1!$B$2:$B$7</c:f>
              <c:numCache>
                <c:formatCode>0%</c:formatCode>
                <c:ptCount val="6"/>
                <c:pt idx="0">
                  <c:v>0.79</c:v>
                </c:pt>
                <c:pt idx="1">
                  <c:v>0.24</c:v>
                </c:pt>
                <c:pt idx="2">
                  <c:v>0.1</c:v>
                </c:pt>
                <c:pt idx="3">
                  <c:v>0.08</c:v>
                </c:pt>
                <c:pt idx="4">
                  <c:v>0.03</c:v>
                </c:pt>
                <c:pt idx="5">
                  <c:v>0.02</c:v>
                </c:pt>
              </c:numCache>
            </c:numRef>
          </c:val>
          <c:extLst>
            <c:ext xmlns:c16="http://schemas.microsoft.com/office/drawing/2014/chart" uri="{C3380CC4-5D6E-409C-BE32-E72D297353CC}">
              <c16:uniqueId val="{0000000A-767A-4DF9-B6A1-66446E491E19}"/>
            </c:ext>
          </c:extLst>
        </c:ser>
        <c:dLbls>
          <c:dLblPos val="outEnd"/>
          <c:showLegendKey val="0"/>
          <c:showVal val="1"/>
          <c:showCatName val="0"/>
          <c:showSerName val="0"/>
          <c:showPercent val="0"/>
          <c:showBubbleSize val="0"/>
        </c:dLbls>
        <c:gapWidth val="100"/>
        <c:axId val="731111208"/>
        <c:axId val="731110816"/>
      </c:barChart>
      <c:valAx>
        <c:axId val="731110816"/>
        <c:scaling>
          <c:orientation val="minMax"/>
          <c:max val="1"/>
          <c:min val="0"/>
        </c:scaling>
        <c:delete val="1"/>
        <c:axPos val="t"/>
        <c:numFmt formatCode="0%" sourceLinked="1"/>
        <c:majorTickMark val="out"/>
        <c:minorTickMark val="none"/>
        <c:tickLblPos val="nextTo"/>
        <c:crossAx val="731111208"/>
        <c:crosses val="autoZero"/>
        <c:crossBetween val="between"/>
      </c:valAx>
      <c:catAx>
        <c:axId val="731111208"/>
        <c:scaling>
          <c:orientation val="maxMin"/>
        </c:scaling>
        <c:delete val="1"/>
        <c:axPos val="l"/>
        <c:numFmt formatCode="General" sourceLinked="1"/>
        <c:majorTickMark val="none"/>
        <c:minorTickMark val="none"/>
        <c:tickLblPos val="nextTo"/>
        <c:crossAx val="731110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solidFill>
            <a:schemeClr val="tx1"/>
          </a:solidFill>
          <a:latin typeface="Roboto" pitchFamily="2" charset="0"/>
          <a:ea typeface="Roboto" pitchFamily="2" charset="0"/>
        </a:defRPr>
      </a:pPr>
      <a:endParaRPr lang="fr-FR"/>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73774866336968148"/>
          <c:h val="0.87028154713496986"/>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45A9-4F07-B29C-4B959677CE92}"/>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45A9-4F07-B29C-4B959677CE92}"/>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45A9-4F07-B29C-4B959677CE92}"/>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45A9-4F07-B29C-4B959677CE92}"/>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45A9-4F07-B29C-4B959677CE92}"/>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45A9-4F07-B29C-4B959677CE92}"/>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45A9-4F07-B29C-4B959677CE92}"/>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45A9-4F07-B29C-4B959677CE92}"/>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45A9-4F07-B29C-4B959677CE92}"/>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45A9-4F07-B29C-4B959677CE92}"/>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45A9-4F07-B29C-4B959677CE92}"/>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45A9-4F07-B29C-4B959677CE92}"/>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45A9-4F07-B29C-4B959677CE92}"/>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45A9-4F07-B29C-4B959677CE92}"/>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45A9-4F07-B29C-4B959677CE92}"/>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45A9-4F07-B29C-4B959677CE92}"/>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45A9-4F07-B29C-4B959677CE92}"/>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45A9-4F07-B29C-4B959677CE92}"/>
              </c:ext>
            </c:extLst>
          </c:dPt>
          <c:dLbls>
            <c:delete val="1"/>
          </c:dLbls>
          <c:cat>
            <c:strRef>
              <c:f>Feuil1!$A$8:$A$12</c:f>
              <c:strCache>
                <c:ptCount val="5"/>
                <c:pt idx="0">
                  <c:v>  Très importante | 17%</c:v>
                </c:pt>
                <c:pt idx="1">
                  <c:v>  Plutôt importante | 56%</c:v>
                </c:pt>
                <c:pt idx="2">
                  <c:v>  Plutôt pas importante | 12%</c:v>
                </c:pt>
                <c:pt idx="3">
                  <c:v>  Pas du tout importante | 5%</c:v>
                </c:pt>
                <c:pt idx="4">
                  <c:v>  Ne se prononce pas | 10%</c:v>
                </c:pt>
              </c:strCache>
            </c:strRef>
          </c:cat>
          <c:val>
            <c:numRef>
              <c:f>Feuil1!$E$8:$E$12</c:f>
              <c:numCache>
                <c:formatCode>0%</c:formatCode>
                <c:ptCount val="5"/>
                <c:pt idx="0">
                  <c:v>0.17</c:v>
                </c:pt>
                <c:pt idx="1">
                  <c:v>0.56000000000000005</c:v>
                </c:pt>
                <c:pt idx="2">
                  <c:v>0.12</c:v>
                </c:pt>
                <c:pt idx="3">
                  <c:v>0.05</c:v>
                </c:pt>
                <c:pt idx="4">
                  <c:v>0.1</c:v>
                </c:pt>
              </c:numCache>
            </c:numRef>
          </c:val>
          <c:extLst>
            <c:ext xmlns:c16="http://schemas.microsoft.com/office/drawing/2014/chart" uri="{C3380CC4-5D6E-409C-BE32-E72D297353CC}">
              <c16:uniqueId val="{00000024-45A9-4F07-B29C-4B959677CE92}"/>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9.0272949392222815E-2"/>
          <c:y val="0.26645302238354102"/>
          <c:w val="0.60549952811991203"/>
          <c:h val="0.5028386629988550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important</c:v>
                </c:pt>
              </c:strCache>
            </c:strRef>
          </c:cat>
          <c:val>
            <c:numRef>
              <c:f>Feuil1!$B$2</c:f>
              <c:numCache>
                <c:formatCode>0%</c:formatCode>
                <c:ptCount val="1"/>
                <c:pt idx="0">
                  <c:v>0.85</c:v>
                </c:pt>
              </c:numCache>
            </c:numRef>
          </c:val>
          <c:extLst>
            <c:ext xmlns:c16="http://schemas.microsoft.com/office/drawing/2014/chart" uri="{C3380CC4-5D6E-409C-BE32-E72D297353CC}">
              <c16:uniqueId val="{00000000-4D5F-448E-9244-1FE6C3FF82B8}"/>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important</c:v>
                </c:pt>
              </c:strCache>
            </c:strRef>
          </c:cat>
          <c:val>
            <c:numRef>
              <c:f>Feuil1!$C$2</c:f>
              <c:numCache>
                <c:formatCode>0%</c:formatCode>
                <c:ptCount val="1"/>
                <c:pt idx="0">
                  <c:v>0.7</c:v>
                </c:pt>
              </c:numCache>
            </c:numRef>
          </c:val>
          <c:extLst>
            <c:ext xmlns:c16="http://schemas.microsoft.com/office/drawing/2014/chart" uri="{C3380CC4-5D6E-409C-BE32-E72D297353CC}">
              <c16:uniqueId val="{00000001-4D5F-448E-9244-1FE6C3FF82B8}"/>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7.1360474975098245E-2"/>
          <c:y val="4.626734006439668E-2"/>
          <c:w val="0.77373360679856062"/>
          <c:h val="0.91273100695209541"/>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F577-4345-B635-0104EEBCC9D7}"/>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F577-4345-B635-0104EEBCC9D7}"/>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F577-4345-B635-0104EEBCC9D7}"/>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F577-4345-B635-0104EEBCC9D7}"/>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F577-4345-B635-0104EEBCC9D7}"/>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F577-4345-B635-0104EEBCC9D7}"/>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F577-4345-B635-0104EEBCC9D7}"/>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F577-4345-B635-0104EEBCC9D7}"/>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F577-4345-B635-0104EEBCC9D7}"/>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F577-4345-B635-0104EEBCC9D7}"/>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F577-4345-B635-0104EEBCC9D7}"/>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F577-4345-B635-0104EEBCC9D7}"/>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F577-4345-B635-0104EEBCC9D7}"/>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F577-4345-B635-0104EEBCC9D7}"/>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F577-4345-B635-0104EEBCC9D7}"/>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F577-4345-B635-0104EEBCC9D7}"/>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F577-4345-B635-0104EEBCC9D7}"/>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F577-4345-B635-0104EEBCC9D7}"/>
              </c:ext>
            </c:extLst>
          </c:dPt>
          <c:dLbls>
            <c:delete val="1"/>
          </c:dLbls>
          <c:cat>
            <c:strRef>
              <c:f>Feuil1!$A$8:$A$12</c:f>
              <c:strCache>
                <c:ptCount val="5"/>
                <c:pt idx="0">
                  <c:v>  Oui, tout à fait | 16%</c:v>
                </c:pt>
                <c:pt idx="1">
                  <c:v>  Oui, plutôt | 55%</c:v>
                </c:pt>
                <c:pt idx="2">
                  <c:v>  Non, plutôt pas | 17%</c:v>
                </c:pt>
                <c:pt idx="3">
                  <c:v>  Non, pas du tout | 5%</c:v>
                </c:pt>
                <c:pt idx="4">
                  <c:v>  Ne se prononce pas | 7%</c:v>
                </c:pt>
              </c:strCache>
            </c:strRef>
          </c:cat>
          <c:val>
            <c:numRef>
              <c:f>Feuil1!$E$8:$E$12</c:f>
              <c:numCache>
                <c:formatCode>0%</c:formatCode>
                <c:ptCount val="5"/>
                <c:pt idx="0">
                  <c:v>0.16</c:v>
                </c:pt>
                <c:pt idx="1">
                  <c:v>0.55000000000000004</c:v>
                </c:pt>
                <c:pt idx="2">
                  <c:v>0.17</c:v>
                </c:pt>
                <c:pt idx="3">
                  <c:v>0.05</c:v>
                </c:pt>
                <c:pt idx="4">
                  <c:v>7.0000000000000007E-2</c:v>
                </c:pt>
              </c:numCache>
            </c:numRef>
          </c:val>
          <c:extLst>
            <c:ext xmlns:c16="http://schemas.microsoft.com/office/drawing/2014/chart" uri="{C3380CC4-5D6E-409C-BE32-E72D297353CC}">
              <c16:uniqueId val="{00000024-F577-4345-B635-0104EEBCC9D7}"/>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0.18438741682159882"/>
          <c:y val="0.22726890562927143"/>
          <c:w val="0.53076156869070168"/>
          <c:h val="0.5354920936274130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0.35</c:v>
                </c:pt>
                <c:pt idx="1">
                  <c:v>0.34</c:v>
                </c:pt>
                <c:pt idx="2">
                  <c:v>0.26</c:v>
                </c:pt>
              </c:numCache>
            </c:numRef>
          </c:val>
          <c:smooth val="0"/>
          <c:extLst>
            <c:ext xmlns:c16="http://schemas.microsoft.com/office/drawing/2014/chart" uri="{C3380CC4-5D6E-409C-BE32-E72D297353CC}">
              <c16:uniqueId val="{00000000-4487-4E58-8784-CFDA92FF2233}"/>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0.84</c:v>
                </c:pt>
              </c:numCache>
            </c:numRef>
          </c:val>
          <c:extLst>
            <c:ext xmlns:c16="http://schemas.microsoft.com/office/drawing/2014/chart" uri="{C3380CC4-5D6E-409C-BE32-E72D297353CC}">
              <c16:uniqueId val="{00000000-5B2C-48AF-853D-CE544CC9074F}"/>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0.67</c:v>
                </c:pt>
              </c:numCache>
            </c:numRef>
          </c:val>
          <c:extLst>
            <c:ext xmlns:c16="http://schemas.microsoft.com/office/drawing/2014/chart" uri="{C3380CC4-5D6E-409C-BE32-E72D297353CC}">
              <c16:uniqueId val="{00000001-5B2C-48AF-853D-CE544CC9074F}"/>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580686595194659E-2"/>
          <c:y val="7.8226144454804636E-2"/>
          <c:w val="0.94741922473183915"/>
          <c:h val="0.83871812419337732"/>
        </c:manualLayout>
      </c:layout>
      <c:barChart>
        <c:barDir val="bar"/>
        <c:grouping val="percentStacked"/>
        <c:varyColors val="0"/>
        <c:ser>
          <c:idx val="1"/>
          <c:order val="0"/>
          <c:tx>
            <c:strRef>
              <c:f>Feuil1!$B$1</c:f>
              <c:strCache>
                <c:ptCount val="1"/>
                <c:pt idx="0">
                  <c:v>Oui, tout à fait</c:v>
                </c:pt>
              </c:strCache>
            </c:strRef>
          </c:tx>
          <c:spPr>
            <a:solidFill>
              <a:srgbClr val="009D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x</c:v>
                </c:pt>
                <c:pt idx="1">
                  <c:v>x</c:v>
                </c:pt>
                <c:pt idx="2">
                  <c:v>x</c:v>
                </c:pt>
                <c:pt idx="3">
                  <c:v>x</c:v>
                </c:pt>
                <c:pt idx="4">
                  <c:v>x</c:v>
                </c:pt>
                <c:pt idx="5">
                  <c:v>x</c:v>
                </c:pt>
                <c:pt idx="6">
                  <c:v>x</c:v>
                </c:pt>
                <c:pt idx="7">
                  <c:v>x</c:v>
                </c:pt>
              </c:strCache>
            </c:strRef>
          </c:cat>
          <c:val>
            <c:numRef>
              <c:f>Feuil1!$B$2:$B$9</c:f>
              <c:numCache>
                <c:formatCode>0%</c:formatCode>
                <c:ptCount val="8"/>
                <c:pt idx="0">
                  <c:v>0.12</c:v>
                </c:pt>
                <c:pt idx="1">
                  <c:v>0.14000000000000001</c:v>
                </c:pt>
                <c:pt idx="2">
                  <c:v>0.22</c:v>
                </c:pt>
                <c:pt idx="3">
                  <c:v>0.24</c:v>
                </c:pt>
                <c:pt idx="4">
                  <c:v>0.26</c:v>
                </c:pt>
                <c:pt idx="5">
                  <c:v>0.31</c:v>
                </c:pt>
                <c:pt idx="6">
                  <c:v>0.46</c:v>
                </c:pt>
                <c:pt idx="7">
                  <c:v>0.47</c:v>
                </c:pt>
              </c:numCache>
            </c:numRef>
          </c:val>
          <c:extLst>
            <c:ext xmlns:c16="http://schemas.microsoft.com/office/drawing/2014/chart" uri="{C3380CC4-5D6E-409C-BE32-E72D297353CC}">
              <c16:uniqueId val="{00000001-4DD3-4D57-BA6F-2086165A19B3}"/>
            </c:ext>
          </c:extLst>
        </c:ser>
        <c:ser>
          <c:idx val="2"/>
          <c:order val="1"/>
          <c:tx>
            <c:strRef>
              <c:f>Feuil1!$C$1</c:f>
              <c:strCache>
                <c:ptCount val="1"/>
                <c:pt idx="0">
                  <c:v>Oui, plutôt</c:v>
                </c:pt>
              </c:strCache>
            </c:strRef>
          </c:tx>
          <c:spPr>
            <a:solidFill>
              <a:srgbClr val="0BD0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x</c:v>
                </c:pt>
                <c:pt idx="1">
                  <c:v>x</c:v>
                </c:pt>
                <c:pt idx="2">
                  <c:v>x</c:v>
                </c:pt>
                <c:pt idx="3">
                  <c:v>x</c:v>
                </c:pt>
                <c:pt idx="4">
                  <c:v>x</c:v>
                </c:pt>
                <c:pt idx="5">
                  <c:v>x</c:v>
                </c:pt>
                <c:pt idx="6">
                  <c:v>x</c:v>
                </c:pt>
                <c:pt idx="7">
                  <c:v>x</c:v>
                </c:pt>
              </c:strCache>
            </c:strRef>
          </c:cat>
          <c:val>
            <c:numRef>
              <c:f>Feuil1!$C$2:$C$9</c:f>
              <c:numCache>
                <c:formatCode>0%</c:formatCode>
                <c:ptCount val="8"/>
                <c:pt idx="0">
                  <c:v>0.34</c:v>
                </c:pt>
                <c:pt idx="1">
                  <c:v>0.5</c:v>
                </c:pt>
                <c:pt idx="2">
                  <c:v>0.46</c:v>
                </c:pt>
                <c:pt idx="3">
                  <c:v>0.47</c:v>
                </c:pt>
                <c:pt idx="4">
                  <c:v>0.46</c:v>
                </c:pt>
                <c:pt idx="5">
                  <c:v>0.44</c:v>
                </c:pt>
                <c:pt idx="6">
                  <c:v>0.36</c:v>
                </c:pt>
                <c:pt idx="7">
                  <c:v>0.42</c:v>
                </c:pt>
              </c:numCache>
            </c:numRef>
          </c:val>
          <c:extLst>
            <c:ext xmlns:c16="http://schemas.microsoft.com/office/drawing/2014/chart" uri="{C3380CC4-5D6E-409C-BE32-E72D297353CC}">
              <c16:uniqueId val="{00000002-4DD3-4D57-BA6F-2086165A19B3}"/>
            </c:ext>
          </c:extLst>
        </c:ser>
        <c:ser>
          <c:idx val="3"/>
          <c:order val="2"/>
          <c:tx>
            <c:strRef>
              <c:f>Feuil1!$D$1</c:f>
              <c:strCache>
                <c:ptCount val="1"/>
                <c:pt idx="0">
                  <c:v>Non, plutôt pas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x</c:v>
                </c:pt>
                <c:pt idx="1">
                  <c:v>x</c:v>
                </c:pt>
                <c:pt idx="2">
                  <c:v>x</c:v>
                </c:pt>
                <c:pt idx="3">
                  <c:v>x</c:v>
                </c:pt>
                <c:pt idx="4">
                  <c:v>x</c:v>
                </c:pt>
                <c:pt idx="5">
                  <c:v>x</c:v>
                </c:pt>
                <c:pt idx="6">
                  <c:v>x</c:v>
                </c:pt>
                <c:pt idx="7">
                  <c:v>x</c:v>
                </c:pt>
              </c:strCache>
            </c:strRef>
          </c:cat>
          <c:val>
            <c:numRef>
              <c:f>Feuil1!$D$2:$D$9</c:f>
              <c:numCache>
                <c:formatCode>0%</c:formatCode>
                <c:ptCount val="8"/>
                <c:pt idx="0">
                  <c:v>0.28000000000000003</c:v>
                </c:pt>
                <c:pt idx="1">
                  <c:v>0.3</c:v>
                </c:pt>
                <c:pt idx="2">
                  <c:v>0.25</c:v>
                </c:pt>
                <c:pt idx="3">
                  <c:v>0.23</c:v>
                </c:pt>
                <c:pt idx="4">
                  <c:v>0.23</c:v>
                </c:pt>
                <c:pt idx="5">
                  <c:v>0.19</c:v>
                </c:pt>
                <c:pt idx="6">
                  <c:v>0.12</c:v>
                </c:pt>
                <c:pt idx="7">
                  <c:v>7.0000000000000007E-2</c:v>
                </c:pt>
              </c:numCache>
            </c:numRef>
          </c:val>
          <c:extLst>
            <c:ext xmlns:c16="http://schemas.microsoft.com/office/drawing/2014/chart" uri="{C3380CC4-5D6E-409C-BE32-E72D297353CC}">
              <c16:uniqueId val="{00000003-4DD3-4D57-BA6F-2086165A19B3}"/>
            </c:ext>
          </c:extLst>
        </c:ser>
        <c:ser>
          <c:idx val="4"/>
          <c:order val="3"/>
          <c:tx>
            <c:strRef>
              <c:f>Feuil1!$E$1</c:f>
              <c:strCache>
                <c:ptCount val="1"/>
                <c:pt idx="0">
                  <c:v>Non, pas du tout</c:v>
                </c:pt>
              </c:strCache>
            </c:strRef>
          </c:tx>
          <c:spPr>
            <a:solidFill>
              <a:srgbClr val="F49100"/>
            </a:solidFill>
            <a:ln>
              <a:noFill/>
            </a:ln>
            <a:effectLst/>
          </c:spPr>
          <c:invertIfNegative val="0"/>
          <c:dLbls>
            <c:dLbl>
              <c:idx val="4"/>
              <c:layout>
                <c:manualLayout>
                  <c:x val="0"/>
                  <c:y val="-5.68014556760239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D3-4D57-BA6F-2086165A19B3}"/>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x</c:v>
                </c:pt>
                <c:pt idx="1">
                  <c:v>x</c:v>
                </c:pt>
                <c:pt idx="2">
                  <c:v>x</c:v>
                </c:pt>
                <c:pt idx="3">
                  <c:v>x</c:v>
                </c:pt>
                <c:pt idx="4">
                  <c:v>x</c:v>
                </c:pt>
                <c:pt idx="5">
                  <c:v>x</c:v>
                </c:pt>
                <c:pt idx="6">
                  <c:v>x</c:v>
                </c:pt>
                <c:pt idx="7">
                  <c:v>x</c:v>
                </c:pt>
              </c:strCache>
            </c:strRef>
          </c:cat>
          <c:val>
            <c:numRef>
              <c:f>Feuil1!$E$2:$E$9</c:f>
              <c:numCache>
                <c:formatCode>0%</c:formatCode>
                <c:ptCount val="8"/>
                <c:pt idx="0">
                  <c:v>0.26</c:v>
                </c:pt>
                <c:pt idx="1">
                  <c:v>0.06</c:v>
                </c:pt>
                <c:pt idx="2">
                  <c:v>7.0000000000000007E-2</c:v>
                </c:pt>
                <c:pt idx="3">
                  <c:v>0.06</c:v>
                </c:pt>
                <c:pt idx="4">
                  <c:v>0.06</c:v>
                </c:pt>
                <c:pt idx="5">
                  <c:v>0.06</c:v>
                </c:pt>
                <c:pt idx="6">
                  <c:v>0.06</c:v>
                </c:pt>
                <c:pt idx="7">
                  <c:v>0.04</c:v>
                </c:pt>
              </c:numCache>
            </c:numRef>
          </c:val>
          <c:extLst>
            <c:ext xmlns:c16="http://schemas.microsoft.com/office/drawing/2014/chart" uri="{C3380CC4-5D6E-409C-BE32-E72D297353CC}">
              <c16:uniqueId val="{00000004-4DD3-4D57-BA6F-2086165A19B3}"/>
            </c:ext>
          </c:extLst>
        </c:ser>
        <c:dLbls>
          <c:dLblPos val="ctr"/>
          <c:showLegendKey val="0"/>
          <c:showVal val="1"/>
          <c:showCatName val="0"/>
          <c:showSerName val="0"/>
          <c:showPercent val="0"/>
          <c:showBubbleSize val="0"/>
        </c:dLbls>
        <c:gapWidth val="150"/>
        <c:overlap val="100"/>
        <c:axId val="1284497567"/>
        <c:axId val="1281495983"/>
      </c:barChart>
      <c:catAx>
        <c:axId val="1284497567"/>
        <c:scaling>
          <c:orientation val="minMax"/>
        </c:scaling>
        <c:delete val="1"/>
        <c:axPos val="l"/>
        <c:numFmt formatCode="General" sourceLinked="1"/>
        <c:majorTickMark val="none"/>
        <c:minorTickMark val="none"/>
        <c:tickLblPos val="nextTo"/>
        <c:crossAx val="1281495983"/>
        <c:crosses val="autoZero"/>
        <c:auto val="1"/>
        <c:lblAlgn val="ctr"/>
        <c:lblOffset val="100"/>
        <c:noMultiLvlLbl val="0"/>
      </c:catAx>
      <c:valAx>
        <c:axId val="1281495983"/>
        <c:scaling>
          <c:orientation val="minMax"/>
        </c:scaling>
        <c:delete val="1"/>
        <c:axPos val="b"/>
        <c:numFmt formatCode="0%" sourceLinked="1"/>
        <c:majorTickMark val="none"/>
        <c:minorTickMark val="none"/>
        <c:tickLblPos val="nextTo"/>
        <c:crossAx val="1284497567"/>
        <c:crosses val="autoZero"/>
        <c:crossBetween val="between"/>
      </c:valAx>
      <c:spPr>
        <a:noFill/>
        <a:ln>
          <a:noFill/>
        </a:ln>
        <a:effectLst/>
      </c:spPr>
    </c:plotArea>
    <c:legend>
      <c:legendPos val="b"/>
      <c:layout>
        <c:manualLayout>
          <c:xMode val="edge"/>
          <c:yMode val="edge"/>
          <c:x val="4.9999919774641619E-2"/>
          <c:y val="0.88375845464062863"/>
          <c:w val="0.95"/>
          <c:h val="9.613415673459299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fr-FR"/>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Management non exemplaire, discrimination, harcèlement</c:v>
                </c:pt>
                <c:pt idx="1">
                  <c:v>Pratiques frauduleuses, corruption, blanchiment</c:v>
                </c:pt>
                <c:pt idx="2">
                  <c:v>Absence de protection des données personnelles</c:v>
                </c:pt>
                <c:pt idx="3">
                  <c:v>Conflits d'intérêts</c:v>
                </c:pt>
                <c:pt idx="4">
                  <c:v>Atteinte au respect des clients</c:v>
                </c:pt>
                <c:pt idx="5">
                  <c:v>Atteinte au respect des communautés locales</c:v>
                </c:pt>
                <c:pt idx="6">
                  <c:v>Non respect des valeurs de mon entreprise</c:v>
                </c:pt>
                <c:pt idx="7">
                  <c:v>Autres</c:v>
                </c:pt>
              </c:strCache>
            </c:strRef>
          </c:cat>
          <c:val>
            <c:numRef>
              <c:f>Feuil1!$B$2:$B$9</c:f>
              <c:numCache>
                <c:formatCode>0%</c:formatCode>
                <c:ptCount val="8"/>
                <c:pt idx="0">
                  <c:v>0.95</c:v>
                </c:pt>
                <c:pt idx="1">
                  <c:v>0.9</c:v>
                </c:pt>
                <c:pt idx="2">
                  <c:v>0.81</c:v>
                </c:pt>
                <c:pt idx="3">
                  <c:v>0.8</c:v>
                </c:pt>
                <c:pt idx="4">
                  <c:v>0.82</c:v>
                </c:pt>
                <c:pt idx="5">
                  <c:v>0.8</c:v>
                </c:pt>
                <c:pt idx="6">
                  <c:v>0.76</c:v>
                </c:pt>
                <c:pt idx="7">
                  <c:v>0.54</c:v>
                </c:pt>
              </c:numCache>
            </c:numRef>
          </c:val>
          <c:extLst>
            <c:ext xmlns:c16="http://schemas.microsoft.com/office/drawing/2014/chart" uri="{C3380CC4-5D6E-409C-BE32-E72D297353CC}">
              <c16:uniqueId val="{00000000-B268-4961-A405-F9E8D8E4291B}"/>
            </c:ext>
          </c:extLst>
        </c:ser>
        <c:ser>
          <c:idx val="1"/>
          <c:order val="1"/>
          <c:tx>
            <c:strRef>
              <c:f>Feuil1!$C$1</c:f>
              <c:strCache>
                <c:ptCount val="1"/>
                <c:pt idx="0">
                  <c:v>Non managers</c:v>
                </c:pt>
              </c:strCache>
            </c:strRef>
          </c:tx>
          <c:spPr>
            <a:solidFill>
              <a:schemeClr val="accent2"/>
            </a:solidFill>
            <a:ln>
              <a:noFill/>
            </a:ln>
            <a:effectLst/>
          </c:spPr>
          <c:invertIfNegative val="0"/>
          <c:dLbls>
            <c:dLbl>
              <c:idx val="0"/>
              <c:layout>
                <c:manualLayout>
                  <c:x val="1.23587241320307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68-4961-A405-F9E8D8E4291B}"/>
                </c:ext>
              </c:extLst>
            </c:dLbl>
            <c:dLbl>
              <c:idx val="1"/>
              <c:layout>
                <c:manualLayout>
                  <c:x val="8.239149421353831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68-4961-A405-F9E8D8E4291B}"/>
                </c:ext>
              </c:extLst>
            </c:dLbl>
            <c:dLbl>
              <c:idx val="2"/>
              <c:layout>
                <c:manualLayout>
                  <c:x val="6.179362066015373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68-4961-A405-F9E8D8E4291B}"/>
                </c:ext>
              </c:extLst>
            </c:dLbl>
            <c:dLbl>
              <c:idx val="3"/>
              <c:layout>
                <c:manualLayout>
                  <c:x val="4.119574710676840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68-4961-A405-F9E8D8E4291B}"/>
                </c:ext>
              </c:extLst>
            </c:dLbl>
            <c:dLbl>
              <c:idx val="4"/>
              <c:layout>
                <c:manualLayout>
                  <c:x val="8.2391494213537569E-3"/>
                  <c:y val="-7.32922896511290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268-4961-A405-F9E8D8E4291B}"/>
                </c:ext>
              </c:extLst>
            </c:dLbl>
            <c:dLbl>
              <c:idx val="5"/>
              <c:layout>
                <c:manualLayout>
                  <c:x val="6.1793620660153736E-3"/>
                  <c:y val="-3.66461448255646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68-4961-A405-F9E8D8E4291B}"/>
                </c:ext>
              </c:extLst>
            </c:dLbl>
            <c:dLbl>
              <c:idx val="6"/>
              <c:layout>
                <c:manualLayout>
                  <c:x val="1.0299017870682657E-2"/>
                  <c:y val="-1.0993699171508574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manualLayout>
                      <c:w val="6.260731775950279E-2"/>
                      <c:h val="6.6292875989445901E-2"/>
                    </c:manualLayout>
                  </c15:layout>
                </c:ext>
                <c:ext xmlns:c16="http://schemas.microsoft.com/office/drawing/2014/chart" uri="{C3380CC4-5D6E-409C-BE32-E72D297353CC}">
                  <c16:uniqueId val="{00000008-B268-4961-A405-F9E8D8E4291B}"/>
                </c:ext>
              </c:extLst>
            </c:dLbl>
            <c:dLbl>
              <c:idx val="7"/>
              <c:layout>
                <c:manualLayout>
                  <c:x val="4.1195747106767648E-3"/>
                  <c:y val="-7.329228965112836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68-4961-A405-F9E8D8E4291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Management non exemplaire, discrimination, harcèlement</c:v>
                </c:pt>
                <c:pt idx="1">
                  <c:v>Pratiques frauduleuses, corruption, blanchiment</c:v>
                </c:pt>
                <c:pt idx="2">
                  <c:v>Absence de protection des données personnelles</c:v>
                </c:pt>
                <c:pt idx="3">
                  <c:v>Conflits d'intérêts</c:v>
                </c:pt>
                <c:pt idx="4">
                  <c:v>Atteinte au respect des clients</c:v>
                </c:pt>
                <c:pt idx="5">
                  <c:v>Atteinte au respect des communautés locales</c:v>
                </c:pt>
                <c:pt idx="6">
                  <c:v>Non respect des valeurs de mon entreprise</c:v>
                </c:pt>
                <c:pt idx="7">
                  <c:v>Autres</c:v>
                </c:pt>
              </c:strCache>
            </c:strRef>
          </c:cat>
          <c:val>
            <c:numRef>
              <c:f>Feuil1!$C$2:$C$9</c:f>
              <c:numCache>
                <c:formatCode>0%</c:formatCode>
                <c:ptCount val="8"/>
                <c:pt idx="0">
                  <c:v>0.87</c:v>
                </c:pt>
                <c:pt idx="1">
                  <c:v>0.8</c:v>
                </c:pt>
                <c:pt idx="2">
                  <c:v>0.73</c:v>
                </c:pt>
                <c:pt idx="3">
                  <c:v>0.69</c:v>
                </c:pt>
                <c:pt idx="4">
                  <c:v>0.68</c:v>
                </c:pt>
                <c:pt idx="5">
                  <c:v>0.64</c:v>
                </c:pt>
                <c:pt idx="6">
                  <c:v>0.6</c:v>
                </c:pt>
                <c:pt idx="7">
                  <c:v>0.43</c:v>
                </c:pt>
              </c:numCache>
            </c:numRef>
          </c:val>
          <c:extLst>
            <c:ext xmlns:c16="http://schemas.microsoft.com/office/drawing/2014/chart" uri="{C3380CC4-5D6E-409C-BE32-E72D297353CC}">
              <c16:uniqueId val="{00000001-B268-4961-A405-F9E8D8E4291B}"/>
            </c:ext>
          </c:extLst>
        </c:ser>
        <c:dLbls>
          <c:dLblPos val="outEnd"/>
          <c:showLegendKey val="0"/>
          <c:showVal val="1"/>
          <c:showCatName val="0"/>
          <c:showSerName val="0"/>
          <c:showPercent val="0"/>
          <c:showBubbleSize val="0"/>
        </c:dLbls>
        <c:gapWidth val="219"/>
        <c:overlap val="-27"/>
        <c:axId val="838847663"/>
        <c:axId val="838832783"/>
      </c:barChart>
      <c:catAx>
        <c:axId val="83884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838832783"/>
        <c:crosses val="autoZero"/>
        <c:auto val="1"/>
        <c:lblAlgn val="ctr"/>
        <c:lblOffset val="100"/>
        <c:noMultiLvlLbl val="0"/>
      </c:catAx>
      <c:valAx>
        <c:axId val="838832783"/>
        <c:scaling>
          <c:orientation val="minMax"/>
        </c:scaling>
        <c:delete val="1"/>
        <c:axPos val="l"/>
        <c:numFmt formatCode="0%" sourceLinked="1"/>
        <c:majorTickMark val="none"/>
        <c:minorTickMark val="none"/>
        <c:tickLblPos val="nextTo"/>
        <c:crossAx val="838847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74328480851258605"/>
          <c:h val="0.8768122332606815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F4F2-463A-BEA7-F6C82C2FBEEF}"/>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F4F2-463A-BEA7-F6C82C2FBEEF}"/>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F4F2-463A-BEA7-F6C82C2FBEEF}"/>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F4F2-463A-BEA7-F6C82C2FBEEF}"/>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F4F2-463A-BEA7-F6C82C2FBEEF}"/>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F4F2-463A-BEA7-F6C82C2FBEEF}"/>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F4F2-463A-BEA7-F6C82C2FBEEF}"/>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F4F2-463A-BEA7-F6C82C2FBEEF}"/>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F4F2-463A-BEA7-F6C82C2FBEEF}"/>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F4F2-463A-BEA7-F6C82C2FBEEF}"/>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F4F2-463A-BEA7-F6C82C2FBEEF}"/>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F4F2-463A-BEA7-F6C82C2FBEEF}"/>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F4F2-463A-BEA7-F6C82C2FBEEF}"/>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F4F2-463A-BEA7-F6C82C2FBEEF}"/>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F4F2-463A-BEA7-F6C82C2FBEEF}"/>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F4F2-463A-BEA7-F6C82C2FBEEF}"/>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F4F2-463A-BEA7-F6C82C2FBEEF}"/>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F4F2-463A-BEA7-F6C82C2FBEEF}"/>
              </c:ext>
            </c:extLst>
          </c:dPt>
          <c:dLbls>
            <c:delete val="1"/>
          </c:dLbls>
          <c:cat>
            <c:strRef>
              <c:f>Feuil1!$A$8:$A$12</c:f>
              <c:strCache>
                <c:ptCount val="5"/>
                <c:pt idx="0">
                  <c:v>  Oui, tout à fait | 6%</c:v>
                </c:pt>
                <c:pt idx="1">
                  <c:v>  Oui, plutôt | 27%</c:v>
                </c:pt>
                <c:pt idx="2">
                  <c:v>  Non, plutôt pas | 31%</c:v>
                </c:pt>
                <c:pt idx="3">
                  <c:v>  Non, pas du tout | 18%</c:v>
                </c:pt>
                <c:pt idx="4">
                  <c:v>  Ne se prononce pas | 18%</c:v>
                </c:pt>
              </c:strCache>
            </c:strRef>
          </c:cat>
          <c:val>
            <c:numRef>
              <c:f>Feuil1!$E$8:$E$12</c:f>
              <c:numCache>
                <c:formatCode>0%</c:formatCode>
                <c:ptCount val="5"/>
                <c:pt idx="0">
                  <c:v>0.06</c:v>
                </c:pt>
                <c:pt idx="1">
                  <c:v>0.27</c:v>
                </c:pt>
                <c:pt idx="2">
                  <c:v>0.31</c:v>
                </c:pt>
                <c:pt idx="3">
                  <c:v>0.18</c:v>
                </c:pt>
                <c:pt idx="4">
                  <c:v>0.18</c:v>
                </c:pt>
              </c:numCache>
            </c:numRef>
          </c:val>
          <c:extLst>
            <c:ext xmlns:c16="http://schemas.microsoft.com/office/drawing/2014/chart" uri="{C3380CC4-5D6E-409C-BE32-E72D297353CC}">
              <c16:uniqueId val="{00000024-F4F2-463A-BEA7-F6C82C2FBEEF}"/>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0.12625792208870573"/>
          <c:y val="0.26922473471531128"/>
          <c:w val="0.52245735097634494"/>
          <c:h val="0.4734505754331528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0.45</c:v>
                </c:pt>
              </c:numCache>
            </c:numRef>
          </c:val>
          <c:extLst>
            <c:ext xmlns:c16="http://schemas.microsoft.com/office/drawing/2014/chart" uri="{C3380CC4-5D6E-409C-BE32-E72D297353CC}">
              <c16:uniqueId val="{00000000-F081-4E3B-98D5-975E233F375C}"/>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0.28999999999999998</c:v>
                </c:pt>
              </c:numCache>
            </c:numRef>
          </c:val>
          <c:extLst>
            <c:ext xmlns:c16="http://schemas.microsoft.com/office/drawing/2014/chart" uri="{C3380CC4-5D6E-409C-BE32-E72D297353CC}">
              <c16:uniqueId val="{00000001-F081-4E3B-98D5-975E233F375C}"/>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66854684908337569"/>
          <c:h val="0.78864797056357505"/>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01D2-4C21-A91A-E1974F50DE20}"/>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01D2-4C21-A91A-E1974F50DE20}"/>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01D2-4C21-A91A-E1974F50DE20}"/>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01D2-4C21-A91A-E1974F50DE20}"/>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01D2-4C21-A91A-E1974F50DE20}"/>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01D2-4C21-A91A-E1974F50DE20}"/>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01D2-4C21-A91A-E1974F50DE20}"/>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01D2-4C21-A91A-E1974F50DE20}"/>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01D2-4C21-A91A-E1974F50DE20}"/>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01D2-4C21-A91A-E1974F50DE20}"/>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01D2-4C21-A91A-E1974F50DE20}"/>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01D2-4C21-A91A-E1974F50DE20}"/>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01D2-4C21-A91A-E1974F50DE20}"/>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01D2-4C21-A91A-E1974F50DE20}"/>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01D2-4C21-A91A-E1974F50DE20}"/>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01D2-4C21-A91A-E1974F50DE20}"/>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01D2-4C21-A91A-E1974F50DE20}"/>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01D2-4C21-A91A-E1974F50DE20}"/>
              </c:ext>
            </c:extLst>
          </c:dPt>
          <c:dLbls>
            <c:delete val="1"/>
          </c:dLbls>
          <c:cat>
            <c:strRef>
              <c:f>Feuil1!$A$8:$A$12</c:f>
              <c:strCache>
                <c:ptCount val="5"/>
                <c:pt idx="0">
                  <c:v>  Oui, tout à fait | 25%</c:v>
                </c:pt>
                <c:pt idx="1">
                  <c:v>  Oui, plutôt | 64%</c:v>
                </c:pt>
                <c:pt idx="2">
                  <c:v>  Non, plutôt pas | 6%</c:v>
                </c:pt>
                <c:pt idx="3">
                  <c:v>  Non, pas du tout | 2%</c:v>
                </c:pt>
                <c:pt idx="4">
                  <c:v>  Ne se prononce pas | 3%</c:v>
                </c:pt>
              </c:strCache>
            </c:strRef>
          </c:cat>
          <c:val>
            <c:numRef>
              <c:f>Feuil1!$E$8:$E$12</c:f>
              <c:numCache>
                <c:formatCode>0%</c:formatCode>
                <c:ptCount val="5"/>
                <c:pt idx="0">
                  <c:v>0.25</c:v>
                </c:pt>
                <c:pt idx="1">
                  <c:v>0.64</c:v>
                </c:pt>
                <c:pt idx="2">
                  <c:v>0.06</c:v>
                </c:pt>
                <c:pt idx="3">
                  <c:v>0.02</c:v>
                </c:pt>
                <c:pt idx="4">
                  <c:v>0.03</c:v>
                </c:pt>
              </c:numCache>
            </c:numRef>
          </c:val>
          <c:extLst>
            <c:ext xmlns:c16="http://schemas.microsoft.com/office/drawing/2014/chart" uri="{C3380CC4-5D6E-409C-BE32-E72D297353CC}">
              <c16:uniqueId val="{00000024-01D2-4C21-A91A-E1974F50DE20}"/>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0.13179403796400635"/>
          <c:y val="0.26645302238354102"/>
          <c:w val="0.43664718930763136"/>
          <c:h val="0.408143797640746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168688958006E-2"/>
          <c:y val="4.9532683127252473E-2"/>
          <c:w val="0.7626613165127516"/>
          <c:h val="0.89966963470067207"/>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36EC-4864-A8A1-C0B8D21BCEA9}"/>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36EC-4864-A8A1-C0B8D21BCEA9}"/>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36EC-4864-A8A1-C0B8D21BCEA9}"/>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36EC-4864-A8A1-C0B8D21BCEA9}"/>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36EC-4864-A8A1-C0B8D21BCEA9}"/>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36EC-4864-A8A1-C0B8D21BCEA9}"/>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36EC-4864-A8A1-C0B8D21BCEA9}"/>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36EC-4864-A8A1-C0B8D21BCEA9}"/>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36EC-4864-A8A1-C0B8D21BCEA9}"/>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36EC-4864-A8A1-C0B8D21BCEA9}"/>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36EC-4864-A8A1-C0B8D21BCEA9}"/>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36EC-4864-A8A1-C0B8D21BCEA9}"/>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36EC-4864-A8A1-C0B8D21BCEA9}"/>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36EC-4864-A8A1-C0B8D21BCEA9}"/>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36EC-4864-A8A1-C0B8D21BCEA9}"/>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36EC-4864-A8A1-C0B8D21BCEA9}"/>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36EC-4864-A8A1-C0B8D21BCEA9}"/>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36EC-4864-A8A1-C0B8D21BCEA9}"/>
              </c:ext>
            </c:extLst>
          </c:dPt>
          <c:dLbls>
            <c:delete val="1"/>
          </c:dLbls>
          <c:cat>
            <c:strRef>
              <c:f>Feuil1!$A$8:$A$12</c:f>
              <c:strCache>
                <c:ptCount val="5"/>
                <c:pt idx="0">
                  <c:v>  Oui, tout à fait | 31%</c:v>
                </c:pt>
                <c:pt idx="1">
                  <c:v>  Oui, plutôt | 57%</c:v>
                </c:pt>
                <c:pt idx="2">
                  <c:v>  Non, plutôt pas | 6%</c:v>
                </c:pt>
                <c:pt idx="3">
                  <c:v>  Non, pas du tout | 3%</c:v>
                </c:pt>
                <c:pt idx="4">
                  <c:v>  Ne se prononce pas | 3%</c:v>
                </c:pt>
              </c:strCache>
            </c:strRef>
          </c:cat>
          <c:val>
            <c:numRef>
              <c:f>Feuil1!$E$8:$E$12</c:f>
              <c:numCache>
                <c:formatCode>0%</c:formatCode>
                <c:ptCount val="5"/>
                <c:pt idx="0">
                  <c:v>0.31</c:v>
                </c:pt>
                <c:pt idx="1">
                  <c:v>0.56999999999999995</c:v>
                </c:pt>
                <c:pt idx="2">
                  <c:v>0.06</c:v>
                </c:pt>
                <c:pt idx="3">
                  <c:v>0.03</c:v>
                </c:pt>
                <c:pt idx="4">
                  <c:v>0.03</c:v>
                </c:pt>
              </c:numCache>
            </c:numRef>
          </c:val>
          <c:extLst>
            <c:ext xmlns:c16="http://schemas.microsoft.com/office/drawing/2014/chart" uri="{C3380CC4-5D6E-409C-BE32-E72D297353CC}">
              <c16:uniqueId val="{00000024-36EC-4864-A8A1-C0B8D21BCEA9}"/>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0.12625789282110189"/>
          <c:y val="0.2305342486921273"/>
          <c:w val="0.55290614926231951"/>
          <c:h val="0.5420227797531246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1.7996612925373204E-2"/>
          <c:y val="6.5859398441531464E-2"/>
          <c:w val="0.8180227679417964"/>
          <c:h val="0.93414060155846856"/>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A581-4CFD-B61D-D8B1F4F3A160}"/>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A581-4CFD-B61D-D8B1F4F3A160}"/>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A581-4CFD-B61D-D8B1F4F3A160}"/>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A581-4CFD-B61D-D8B1F4F3A160}"/>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A581-4CFD-B61D-D8B1F4F3A160}"/>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A581-4CFD-B61D-D8B1F4F3A160}"/>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A581-4CFD-B61D-D8B1F4F3A160}"/>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A581-4CFD-B61D-D8B1F4F3A160}"/>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A581-4CFD-B61D-D8B1F4F3A160}"/>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A581-4CFD-B61D-D8B1F4F3A160}"/>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A581-4CFD-B61D-D8B1F4F3A160}"/>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A581-4CFD-B61D-D8B1F4F3A160}"/>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A581-4CFD-B61D-D8B1F4F3A160}"/>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A581-4CFD-B61D-D8B1F4F3A160}"/>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A581-4CFD-B61D-D8B1F4F3A160}"/>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A581-4CFD-B61D-D8B1F4F3A160}"/>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A581-4CFD-B61D-D8B1F4F3A160}"/>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A581-4CFD-B61D-D8B1F4F3A160}"/>
              </c:ext>
            </c:extLst>
          </c:dPt>
          <c:dLbls>
            <c:delete val="1"/>
          </c:dLbls>
          <c:cat>
            <c:strRef>
              <c:f>Feuil1!$A$8:$A$12</c:f>
              <c:strCache>
                <c:ptCount val="5"/>
                <c:pt idx="0">
                  <c:v>  Oui, tout à fait | 8%</c:v>
                </c:pt>
                <c:pt idx="1">
                  <c:v>  Oui, plutôt | 48%</c:v>
                </c:pt>
                <c:pt idx="2">
                  <c:v>  Non, plutôt pas | 20%</c:v>
                </c:pt>
                <c:pt idx="3">
                  <c:v>  Non, pas du tout | 7%</c:v>
                </c:pt>
                <c:pt idx="4">
                  <c:v>  Ne se prononce pas | 17%</c:v>
                </c:pt>
              </c:strCache>
            </c:strRef>
          </c:cat>
          <c:val>
            <c:numRef>
              <c:f>Feuil1!$E$8:$E$12</c:f>
              <c:numCache>
                <c:formatCode>0%</c:formatCode>
                <c:ptCount val="5"/>
                <c:pt idx="0">
                  <c:v>0.08</c:v>
                </c:pt>
                <c:pt idx="1">
                  <c:v>0.48</c:v>
                </c:pt>
                <c:pt idx="2">
                  <c:v>0.2</c:v>
                </c:pt>
                <c:pt idx="3">
                  <c:v>7.0000000000000007E-2</c:v>
                </c:pt>
                <c:pt idx="4">
                  <c:v>0.17</c:v>
                </c:pt>
              </c:numCache>
            </c:numRef>
          </c:val>
          <c:extLst>
            <c:ext xmlns:c16="http://schemas.microsoft.com/office/drawing/2014/chart" uri="{C3380CC4-5D6E-409C-BE32-E72D297353CC}">
              <c16:uniqueId val="{00000024-A581-4CFD-B61D-D8B1F4F3A160}"/>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0.14770679419971061"/>
          <c:y val="0.29182989705789342"/>
          <c:w val="0.5597252209816499"/>
          <c:h val="0.479016424285812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8634379798343741"/>
          <c:h val="0.9997576586879009"/>
        </c:manualLayout>
      </c:layout>
      <c:barChart>
        <c:barDir val="bar"/>
        <c:grouping val="clustered"/>
        <c:varyColors val="0"/>
        <c:ser>
          <c:idx val="0"/>
          <c:order val="0"/>
          <c:tx>
            <c:strRef>
              <c:f>Feuil1!$B$1</c:f>
              <c:strCache>
                <c:ptCount val="1"/>
                <c:pt idx="0">
                  <c:v>Colonne1</c:v>
                </c:pt>
              </c:strCache>
            </c:strRef>
          </c:tx>
          <c:spPr>
            <a:solidFill>
              <a:srgbClr val="F49100"/>
            </a:solidFill>
            <a:ln w="19050">
              <a:noFill/>
            </a:ln>
            <a:effectLst/>
          </c:spPr>
          <c:invertIfNegative val="0"/>
          <c:dPt>
            <c:idx val="0"/>
            <c:invertIfNegative val="0"/>
            <c:bubble3D val="0"/>
            <c:extLst>
              <c:ext xmlns:c16="http://schemas.microsoft.com/office/drawing/2014/chart" uri="{C3380CC4-5D6E-409C-BE32-E72D297353CC}">
                <c16:uniqueId val="{00000000-767A-4DF9-B6A1-66446E491E19}"/>
              </c:ext>
            </c:extLst>
          </c:dPt>
          <c:dPt>
            <c:idx val="1"/>
            <c:invertIfNegative val="0"/>
            <c:bubble3D val="0"/>
            <c:extLst>
              <c:ext xmlns:c16="http://schemas.microsoft.com/office/drawing/2014/chart" uri="{C3380CC4-5D6E-409C-BE32-E72D297353CC}">
                <c16:uniqueId val="{00000001-767A-4DF9-B6A1-66446E491E19}"/>
              </c:ext>
            </c:extLst>
          </c:dPt>
          <c:dPt>
            <c:idx val="2"/>
            <c:invertIfNegative val="0"/>
            <c:bubble3D val="0"/>
            <c:extLst>
              <c:ext xmlns:c16="http://schemas.microsoft.com/office/drawing/2014/chart" uri="{C3380CC4-5D6E-409C-BE32-E72D297353CC}">
                <c16:uniqueId val="{00000002-767A-4DF9-B6A1-66446E491E19}"/>
              </c:ext>
            </c:extLst>
          </c:dPt>
          <c:dPt>
            <c:idx val="3"/>
            <c:invertIfNegative val="0"/>
            <c:bubble3D val="0"/>
            <c:extLst>
              <c:ext xmlns:c16="http://schemas.microsoft.com/office/drawing/2014/chart" uri="{C3380CC4-5D6E-409C-BE32-E72D297353CC}">
                <c16:uniqueId val="{00000003-767A-4DF9-B6A1-66446E491E19}"/>
              </c:ext>
            </c:extLst>
          </c:dPt>
          <c:dPt>
            <c:idx val="4"/>
            <c:invertIfNegative val="0"/>
            <c:bubble3D val="0"/>
            <c:extLst>
              <c:ext xmlns:c16="http://schemas.microsoft.com/office/drawing/2014/chart" uri="{C3380CC4-5D6E-409C-BE32-E72D297353CC}">
                <c16:uniqueId val="{00000004-767A-4DF9-B6A1-66446E491E19}"/>
              </c:ext>
            </c:extLst>
          </c:dPt>
          <c:dPt>
            <c:idx val="5"/>
            <c:invertIfNegative val="0"/>
            <c:bubble3D val="0"/>
            <c:extLst>
              <c:ext xmlns:c16="http://schemas.microsoft.com/office/drawing/2014/chart" uri="{C3380CC4-5D6E-409C-BE32-E72D297353CC}">
                <c16:uniqueId val="{00000005-767A-4DF9-B6A1-66446E491E19}"/>
              </c:ext>
            </c:extLst>
          </c:dPt>
          <c:dPt>
            <c:idx val="7"/>
            <c:invertIfNegative val="0"/>
            <c:bubble3D val="0"/>
            <c:extLst>
              <c:ext xmlns:c16="http://schemas.microsoft.com/office/drawing/2014/chart" uri="{C3380CC4-5D6E-409C-BE32-E72D297353CC}">
                <c16:uniqueId val="{00000006-767A-4DF9-B6A1-66446E491E19}"/>
              </c:ext>
            </c:extLst>
          </c:dPt>
          <c:dPt>
            <c:idx val="9"/>
            <c:invertIfNegative val="0"/>
            <c:bubble3D val="0"/>
            <c:extLst>
              <c:ext xmlns:c16="http://schemas.microsoft.com/office/drawing/2014/chart" uri="{C3380CC4-5D6E-409C-BE32-E72D297353CC}">
                <c16:uniqueId val="{00000007-767A-4DF9-B6A1-66446E491E19}"/>
              </c:ext>
            </c:extLst>
          </c:dPt>
          <c:dPt>
            <c:idx val="10"/>
            <c:invertIfNegative val="0"/>
            <c:bubble3D val="0"/>
            <c:extLst>
              <c:ext xmlns:c16="http://schemas.microsoft.com/office/drawing/2014/chart" uri="{C3380CC4-5D6E-409C-BE32-E72D297353CC}">
                <c16:uniqueId val="{00000008-767A-4DF9-B6A1-66446E491E19}"/>
              </c:ext>
            </c:extLst>
          </c:dPt>
          <c:dPt>
            <c:idx val="11"/>
            <c:invertIfNegative val="0"/>
            <c:bubble3D val="0"/>
            <c:extLst>
              <c:ext xmlns:c16="http://schemas.microsoft.com/office/drawing/2014/chart" uri="{C3380CC4-5D6E-409C-BE32-E72D297353CC}">
                <c16:uniqueId val="{00000009-767A-4DF9-B6A1-66446E491E19}"/>
              </c:ext>
            </c:extLst>
          </c:dPt>
          <c:dLbls>
            <c:dLbl>
              <c:idx val="0"/>
              <c:layout>
                <c:manualLayout>
                  <c:x val="-7.0552023074094269E-4"/>
                  <c:y val="-3.480337156223695E-3"/>
                </c:manualLayout>
              </c:layout>
              <c:tx>
                <c:rich>
                  <a:bodyPr/>
                  <a:lstStyle/>
                  <a:p>
                    <a:fld id="{56A07C00-E55F-4DCE-B95D-0A35B70D6413}" type="VALUE">
                      <a:rPr lang="en-US" smtClean="0">
                        <a:solidFill>
                          <a:schemeClr val="tx1"/>
                        </a:solidFill>
                      </a:rPr>
                      <a:pPr/>
                      <a:t>[VALEUR]</a:t>
                    </a:fld>
                    <a:r>
                      <a:rPr lang="en-US" dirty="0">
                        <a:solidFill>
                          <a:schemeClr val="tx1"/>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7A-4DF9-B6A1-66446E491E19}"/>
                </c:ext>
              </c:extLst>
            </c:dLbl>
            <c:numFmt formatCode="####%"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X</c:v>
                </c:pt>
                <c:pt idx="1">
                  <c:v>X</c:v>
                </c:pt>
                <c:pt idx="2">
                  <c:v>X</c:v>
                </c:pt>
                <c:pt idx="3">
                  <c:v>X</c:v>
                </c:pt>
                <c:pt idx="4">
                  <c:v>X</c:v>
                </c:pt>
                <c:pt idx="5">
                  <c:v>X</c:v>
                </c:pt>
              </c:strCache>
            </c:strRef>
          </c:cat>
          <c:val>
            <c:numRef>
              <c:f>Feuil1!$B$2:$B$7</c:f>
              <c:numCache>
                <c:formatCode>0%</c:formatCode>
                <c:ptCount val="6"/>
                <c:pt idx="0">
                  <c:v>0.34</c:v>
                </c:pt>
                <c:pt idx="1">
                  <c:v>0.28000000000000003</c:v>
                </c:pt>
                <c:pt idx="2">
                  <c:v>0.13</c:v>
                </c:pt>
                <c:pt idx="3">
                  <c:v>0.11</c:v>
                </c:pt>
                <c:pt idx="4">
                  <c:v>0.11</c:v>
                </c:pt>
                <c:pt idx="5">
                  <c:v>0.03</c:v>
                </c:pt>
              </c:numCache>
            </c:numRef>
          </c:val>
          <c:extLst>
            <c:ext xmlns:c16="http://schemas.microsoft.com/office/drawing/2014/chart" uri="{C3380CC4-5D6E-409C-BE32-E72D297353CC}">
              <c16:uniqueId val="{0000000A-767A-4DF9-B6A1-66446E491E19}"/>
            </c:ext>
          </c:extLst>
        </c:ser>
        <c:ser>
          <c:idx val="1"/>
          <c:order val="1"/>
          <c:tx>
            <c:strRef>
              <c:f>Feuil1!$C$1</c:f>
              <c:strCache>
                <c:ptCount val="1"/>
                <c:pt idx="0">
                  <c:v>Colonne2</c:v>
                </c:pt>
              </c:strCache>
            </c:strRef>
          </c:tx>
          <c:spPr>
            <a:solidFill>
              <a:srgbClr val="007AAA"/>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X</c:v>
                </c:pt>
                <c:pt idx="1">
                  <c:v>X</c:v>
                </c:pt>
                <c:pt idx="2">
                  <c:v>X</c:v>
                </c:pt>
                <c:pt idx="3">
                  <c:v>X</c:v>
                </c:pt>
                <c:pt idx="4">
                  <c:v>X</c:v>
                </c:pt>
                <c:pt idx="5">
                  <c:v>X</c:v>
                </c:pt>
              </c:strCache>
            </c:strRef>
          </c:cat>
          <c:val>
            <c:numRef>
              <c:f>Feuil1!$C$2:$C$7</c:f>
              <c:numCache>
                <c:formatCode>0%</c:formatCode>
                <c:ptCount val="6"/>
                <c:pt idx="0">
                  <c:v>0.36</c:v>
                </c:pt>
                <c:pt idx="1">
                  <c:v>0.17</c:v>
                </c:pt>
                <c:pt idx="2">
                  <c:v>0.1</c:v>
                </c:pt>
                <c:pt idx="3">
                  <c:v>0.17</c:v>
                </c:pt>
                <c:pt idx="4">
                  <c:v>0.13</c:v>
                </c:pt>
                <c:pt idx="5">
                  <c:v>0.08</c:v>
                </c:pt>
              </c:numCache>
            </c:numRef>
          </c:val>
          <c:extLst>
            <c:ext xmlns:c16="http://schemas.microsoft.com/office/drawing/2014/chart" uri="{C3380CC4-5D6E-409C-BE32-E72D297353CC}">
              <c16:uniqueId val="{0000000A-5B1D-49E9-92EE-B696AB31931B}"/>
            </c:ext>
          </c:extLst>
        </c:ser>
        <c:dLbls>
          <c:dLblPos val="outEnd"/>
          <c:showLegendKey val="0"/>
          <c:showVal val="1"/>
          <c:showCatName val="0"/>
          <c:showSerName val="0"/>
          <c:showPercent val="0"/>
          <c:showBubbleSize val="0"/>
        </c:dLbls>
        <c:gapWidth val="169"/>
        <c:axId val="731111208"/>
        <c:axId val="731110816"/>
      </c:barChart>
      <c:valAx>
        <c:axId val="731110816"/>
        <c:scaling>
          <c:orientation val="minMax"/>
          <c:max val="1"/>
          <c:min val="0"/>
        </c:scaling>
        <c:delete val="1"/>
        <c:axPos val="t"/>
        <c:numFmt formatCode="0%" sourceLinked="1"/>
        <c:majorTickMark val="out"/>
        <c:minorTickMark val="none"/>
        <c:tickLblPos val="nextTo"/>
        <c:crossAx val="731111208"/>
        <c:crosses val="autoZero"/>
        <c:crossBetween val="between"/>
      </c:valAx>
      <c:catAx>
        <c:axId val="731111208"/>
        <c:scaling>
          <c:orientation val="maxMin"/>
        </c:scaling>
        <c:delete val="1"/>
        <c:axPos val="l"/>
        <c:numFmt formatCode="General" sourceLinked="1"/>
        <c:majorTickMark val="none"/>
        <c:minorTickMark val="none"/>
        <c:tickLblPos val="nextTo"/>
        <c:crossAx val="731110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solidFill>
            <a:schemeClr val="tx1"/>
          </a:solidFill>
          <a:latin typeface="Roboto" pitchFamily="2" charset="0"/>
          <a:ea typeface="Roboto" pitchFamily="2" charset="0"/>
        </a:defRPr>
      </a:pPr>
      <a:endParaRPr lang="fr-FR"/>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7813145478165"/>
          <c:y val="0"/>
          <c:w val="0.85012186854521832"/>
          <c:h val="0.999757596089626"/>
        </c:manualLayout>
      </c:layout>
      <c:barChart>
        <c:barDir val="bar"/>
        <c:grouping val="clustered"/>
        <c:varyColors val="0"/>
        <c:ser>
          <c:idx val="0"/>
          <c:order val="0"/>
          <c:tx>
            <c:strRef>
              <c:f>Feuil1!$B$1</c:f>
              <c:strCache>
                <c:ptCount val="1"/>
                <c:pt idx="0">
                  <c:v>Colonne1</c:v>
                </c:pt>
              </c:strCache>
            </c:strRef>
          </c:tx>
          <c:spPr>
            <a:solidFill>
              <a:srgbClr val="007AAA"/>
            </a:solidFill>
            <a:ln w="19050">
              <a:noFill/>
            </a:ln>
            <a:effectLst/>
          </c:spPr>
          <c:invertIfNegative val="0"/>
          <c:dPt>
            <c:idx val="0"/>
            <c:invertIfNegative val="0"/>
            <c:bubble3D val="0"/>
            <c:extLst>
              <c:ext xmlns:c16="http://schemas.microsoft.com/office/drawing/2014/chart" uri="{C3380CC4-5D6E-409C-BE32-E72D297353CC}">
                <c16:uniqueId val="{00000000-767A-4DF9-B6A1-66446E491E19}"/>
              </c:ext>
            </c:extLst>
          </c:dPt>
          <c:dPt>
            <c:idx val="1"/>
            <c:invertIfNegative val="0"/>
            <c:bubble3D val="0"/>
            <c:extLst>
              <c:ext xmlns:c16="http://schemas.microsoft.com/office/drawing/2014/chart" uri="{C3380CC4-5D6E-409C-BE32-E72D297353CC}">
                <c16:uniqueId val="{00000001-767A-4DF9-B6A1-66446E491E19}"/>
              </c:ext>
            </c:extLst>
          </c:dPt>
          <c:dPt>
            <c:idx val="2"/>
            <c:invertIfNegative val="0"/>
            <c:bubble3D val="0"/>
            <c:extLst>
              <c:ext xmlns:c16="http://schemas.microsoft.com/office/drawing/2014/chart" uri="{C3380CC4-5D6E-409C-BE32-E72D297353CC}">
                <c16:uniqueId val="{00000002-767A-4DF9-B6A1-66446E491E19}"/>
              </c:ext>
            </c:extLst>
          </c:dPt>
          <c:dPt>
            <c:idx val="3"/>
            <c:invertIfNegative val="0"/>
            <c:bubble3D val="0"/>
            <c:extLst>
              <c:ext xmlns:c16="http://schemas.microsoft.com/office/drawing/2014/chart" uri="{C3380CC4-5D6E-409C-BE32-E72D297353CC}">
                <c16:uniqueId val="{00000003-767A-4DF9-B6A1-66446E491E19}"/>
              </c:ext>
            </c:extLst>
          </c:dPt>
          <c:dPt>
            <c:idx val="4"/>
            <c:invertIfNegative val="0"/>
            <c:bubble3D val="0"/>
            <c:extLst>
              <c:ext xmlns:c16="http://schemas.microsoft.com/office/drawing/2014/chart" uri="{C3380CC4-5D6E-409C-BE32-E72D297353CC}">
                <c16:uniqueId val="{00000004-767A-4DF9-B6A1-66446E491E19}"/>
              </c:ext>
            </c:extLst>
          </c:dPt>
          <c:dPt>
            <c:idx val="5"/>
            <c:invertIfNegative val="0"/>
            <c:bubble3D val="0"/>
            <c:extLst>
              <c:ext xmlns:c16="http://schemas.microsoft.com/office/drawing/2014/chart" uri="{C3380CC4-5D6E-409C-BE32-E72D297353CC}">
                <c16:uniqueId val="{00000005-767A-4DF9-B6A1-66446E491E19}"/>
              </c:ext>
            </c:extLst>
          </c:dPt>
          <c:dPt>
            <c:idx val="7"/>
            <c:invertIfNegative val="0"/>
            <c:bubble3D val="0"/>
            <c:extLst>
              <c:ext xmlns:c16="http://schemas.microsoft.com/office/drawing/2014/chart" uri="{C3380CC4-5D6E-409C-BE32-E72D297353CC}">
                <c16:uniqueId val="{00000006-767A-4DF9-B6A1-66446E491E19}"/>
              </c:ext>
            </c:extLst>
          </c:dPt>
          <c:dPt>
            <c:idx val="9"/>
            <c:invertIfNegative val="0"/>
            <c:bubble3D val="0"/>
            <c:extLst>
              <c:ext xmlns:c16="http://schemas.microsoft.com/office/drawing/2014/chart" uri="{C3380CC4-5D6E-409C-BE32-E72D297353CC}">
                <c16:uniqueId val="{00000007-767A-4DF9-B6A1-66446E491E19}"/>
              </c:ext>
            </c:extLst>
          </c:dPt>
          <c:dPt>
            <c:idx val="10"/>
            <c:invertIfNegative val="0"/>
            <c:bubble3D val="0"/>
            <c:extLst>
              <c:ext xmlns:c16="http://schemas.microsoft.com/office/drawing/2014/chart" uri="{C3380CC4-5D6E-409C-BE32-E72D297353CC}">
                <c16:uniqueId val="{00000008-767A-4DF9-B6A1-66446E491E19}"/>
              </c:ext>
            </c:extLst>
          </c:dPt>
          <c:dPt>
            <c:idx val="11"/>
            <c:invertIfNegative val="0"/>
            <c:bubble3D val="0"/>
            <c:extLst>
              <c:ext xmlns:c16="http://schemas.microsoft.com/office/drawing/2014/chart" uri="{C3380CC4-5D6E-409C-BE32-E72D297353CC}">
                <c16:uniqueId val="{00000009-767A-4DF9-B6A1-66446E491E19}"/>
              </c:ext>
            </c:extLst>
          </c:dPt>
          <c:dLbls>
            <c:dLbl>
              <c:idx val="0"/>
              <c:layout>
                <c:manualLayout>
                  <c:x val="-7.0552023074094269E-4"/>
                  <c:y val="-3.480337156223695E-3"/>
                </c:manualLayout>
              </c:layout>
              <c:tx>
                <c:rich>
                  <a:bodyPr/>
                  <a:lstStyle/>
                  <a:p>
                    <a:fld id="{56A07C00-E55F-4DCE-B95D-0A35B70D6413}" type="VALUE">
                      <a:rPr lang="en-US" smtClean="0">
                        <a:solidFill>
                          <a:schemeClr val="tx1"/>
                        </a:solidFill>
                      </a:rPr>
                      <a:pPr/>
                      <a:t>[VALEUR]</a:t>
                    </a:fld>
                    <a:r>
                      <a:rPr lang="en-US" dirty="0">
                        <a:solidFill>
                          <a:schemeClr val="tx1"/>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7A-4DF9-B6A1-66446E491E19}"/>
                </c:ext>
              </c:extLst>
            </c:dLbl>
            <c:dLbl>
              <c:idx val="2"/>
              <c:tx>
                <c:rich>
                  <a:bodyPr/>
                  <a:lstStyle/>
                  <a:p>
                    <a:fld id="{DD9E1D07-F663-4E88-BA75-A5C68EB8616C}" type="VALUE">
                      <a:rPr lang="en-US" sz="24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67A-4DF9-B6A1-66446E491E19}"/>
                </c:ext>
              </c:extLst>
            </c:dLbl>
            <c:dLbl>
              <c:idx val="3"/>
              <c:tx>
                <c:rich>
                  <a:bodyPr/>
                  <a:lstStyle/>
                  <a:p>
                    <a:fld id="{EEF70BF8-9DB7-4FA7-8177-2E4B3823725D}" type="VALUE">
                      <a:rPr lang="en-US" sz="24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67A-4DF9-B6A1-66446E491E19}"/>
                </c:ext>
              </c:extLst>
            </c:dLbl>
            <c:numFmt formatCode="####%"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X</c:v>
                </c:pt>
                <c:pt idx="1">
                  <c:v>X</c:v>
                </c:pt>
                <c:pt idx="2">
                  <c:v>X</c:v>
                </c:pt>
                <c:pt idx="3">
                  <c:v>X</c:v>
                </c:pt>
              </c:strCache>
            </c:strRef>
          </c:cat>
          <c:val>
            <c:numRef>
              <c:f>Feuil1!$B$2:$B$5</c:f>
              <c:numCache>
                <c:formatCode>0%</c:formatCode>
                <c:ptCount val="4"/>
                <c:pt idx="0">
                  <c:v>0.08</c:v>
                </c:pt>
                <c:pt idx="1">
                  <c:v>0.26</c:v>
                </c:pt>
                <c:pt idx="2">
                  <c:v>0.38</c:v>
                </c:pt>
                <c:pt idx="3">
                  <c:v>0.28000000000000003</c:v>
                </c:pt>
              </c:numCache>
            </c:numRef>
          </c:val>
          <c:extLst>
            <c:ext xmlns:c16="http://schemas.microsoft.com/office/drawing/2014/chart" uri="{C3380CC4-5D6E-409C-BE32-E72D297353CC}">
              <c16:uniqueId val="{0000000A-767A-4DF9-B6A1-66446E491E19}"/>
            </c:ext>
          </c:extLst>
        </c:ser>
        <c:dLbls>
          <c:dLblPos val="outEnd"/>
          <c:showLegendKey val="0"/>
          <c:showVal val="1"/>
          <c:showCatName val="0"/>
          <c:showSerName val="0"/>
          <c:showPercent val="0"/>
          <c:showBubbleSize val="0"/>
        </c:dLbls>
        <c:gapWidth val="100"/>
        <c:axId val="731111208"/>
        <c:axId val="731110816"/>
      </c:barChart>
      <c:valAx>
        <c:axId val="731110816"/>
        <c:scaling>
          <c:orientation val="minMax"/>
          <c:max val="1"/>
          <c:min val="0"/>
        </c:scaling>
        <c:delete val="1"/>
        <c:axPos val="t"/>
        <c:numFmt formatCode="0%" sourceLinked="1"/>
        <c:majorTickMark val="out"/>
        <c:minorTickMark val="none"/>
        <c:tickLblPos val="nextTo"/>
        <c:crossAx val="731111208"/>
        <c:crosses val="autoZero"/>
        <c:crossBetween val="between"/>
      </c:valAx>
      <c:catAx>
        <c:axId val="731111208"/>
        <c:scaling>
          <c:orientation val="maxMin"/>
        </c:scaling>
        <c:delete val="1"/>
        <c:axPos val="l"/>
        <c:numFmt formatCode="General" sourceLinked="1"/>
        <c:majorTickMark val="none"/>
        <c:minorTickMark val="none"/>
        <c:tickLblPos val="nextTo"/>
        <c:crossAx val="731110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solidFill>
            <a:schemeClr val="tx1"/>
          </a:solidFill>
          <a:latin typeface="Roboto" pitchFamily="2" charset="0"/>
          <a:ea typeface="Roboto" pitchFamily="2" charset="0"/>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0.69</c:v>
                </c:pt>
                <c:pt idx="1">
                  <c:v>0.66</c:v>
                </c:pt>
                <c:pt idx="2">
                  <c:v>0.57999999999999996</c:v>
                </c:pt>
              </c:numCache>
            </c:numRef>
          </c:val>
          <c:smooth val="0"/>
          <c:extLst>
            <c:ext xmlns:c16="http://schemas.microsoft.com/office/drawing/2014/chart" uri="{C3380CC4-5D6E-409C-BE32-E72D297353CC}">
              <c16:uniqueId val="{00000000-7BED-4397-BE96-07D55721ED4B}"/>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01C3-4B67-964B-B2CA8739C699}"/>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01C3-4B67-964B-B2CA8739C699}"/>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01C3-4B67-964B-B2CA8739C699}"/>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01C3-4B67-964B-B2CA8739C699}"/>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01C3-4B67-964B-B2CA8739C699}"/>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01C3-4B67-964B-B2CA8739C699}"/>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01C3-4B67-964B-B2CA8739C699}"/>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01C3-4B67-964B-B2CA8739C699}"/>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01C3-4B67-964B-B2CA8739C699}"/>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01C3-4B67-964B-B2CA8739C699}"/>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01C3-4B67-964B-B2CA8739C699}"/>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01C3-4B67-964B-B2CA8739C699}"/>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01C3-4B67-964B-B2CA8739C699}"/>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01C3-4B67-964B-B2CA8739C699}"/>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01C3-4B67-964B-B2CA8739C699}"/>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01C3-4B67-964B-B2CA8739C699}"/>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01C3-4B67-964B-B2CA8739C699}"/>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01C3-4B67-964B-B2CA8739C699}"/>
              </c:ext>
            </c:extLst>
          </c:dPt>
          <c:dLbls>
            <c:delete val="1"/>
          </c:dLbls>
          <c:cat>
            <c:strRef>
              <c:f>Feuil1!$A$8:$A$12</c:f>
              <c:strCache>
                <c:ptCount val="5"/>
                <c:pt idx="0">
                  <c:v>  Oui, tout à fait | 17%</c:v>
                </c:pt>
                <c:pt idx="1">
                  <c:v>  Oui, plutôt | 62%</c:v>
                </c:pt>
                <c:pt idx="2">
                  <c:v>  Non, plutôt pas | 10%</c:v>
                </c:pt>
                <c:pt idx="3">
                  <c:v>  Non, pas du tout | 3%</c:v>
                </c:pt>
                <c:pt idx="4">
                  <c:v>  Ne se prononce pas | 8%</c:v>
                </c:pt>
              </c:strCache>
            </c:strRef>
          </c:cat>
          <c:val>
            <c:numRef>
              <c:f>Feuil1!$E$8:$E$12</c:f>
              <c:numCache>
                <c:formatCode>0%</c:formatCode>
                <c:ptCount val="5"/>
                <c:pt idx="0">
                  <c:v>0.17</c:v>
                </c:pt>
                <c:pt idx="1">
                  <c:v>0.62</c:v>
                </c:pt>
                <c:pt idx="2">
                  <c:v>0.1</c:v>
                </c:pt>
                <c:pt idx="3">
                  <c:v>0.03</c:v>
                </c:pt>
                <c:pt idx="4">
                  <c:v>0.08</c:v>
                </c:pt>
              </c:numCache>
            </c:numRef>
          </c:val>
          <c:extLst>
            <c:ext xmlns:c16="http://schemas.microsoft.com/office/drawing/2014/chart" uri="{C3380CC4-5D6E-409C-BE32-E72D297353CC}">
              <c16:uniqueId val="{00000024-01C3-4B67-964B-B2CA8739C699}"/>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8.4736700404460394E-2"/>
          <c:y val="0.21420744966317187"/>
          <c:w val="0.43664718930763136"/>
          <c:h val="0.40814379764074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01C3-4B67-964B-B2CA8739C699}"/>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01C3-4B67-964B-B2CA8739C699}"/>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01C3-4B67-964B-B2CA8739C699}"/>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01C3-4B67-964B-B2CA8739C699}"/>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01C3-4B67-964B-B2CA8739C699}"/>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01C3-4B67-964B-B2CA8739C699}"/>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01C3-4B67-964B-B2CA8739C699}"/>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01C3-4B67-964B-B2CA8739C699}"/>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01C3-4B67-964B-B2CA8739C699}"/>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01C3-4B67-964B-B2CA8739C699}"/>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01C3-4B67-964B-B2CA8739C699}"/>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01C3-4B67-964B-B2CA8739C699}"/>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01C3-4B67-964B-B2CA8739C699}"/>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01C3-4B67-964B-B2CA8739C699}"/>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01C3-4B67-964B-B2CA8739C699}"/>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01C3-4B67-964B-B2CA8739C699}"/>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01C3-4B67-964B-B2CA8739C699}"/>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01C3-4B67-964B-B2CA8739C699}"/>
              </c:ext>
            </c:extLst>
          </c:dPt>
          <c:dLbls>
            <c:delete val="1"/>
          </c:dLbls>
          <c:cat>
            <c:strRef>
              <c:f>Feuil1!$A$8:$A$12</c:f>
              <c:strCache>
                <c:ptCount val="5"/>
                <c:pt idx="0">
                  <c:v>  Oui, tout à fait | 23%</c:v>
                </c:pt>
                <c:pt idx="1">
                  <c:v>  Oui, plutôt | 58%</c:v>
                </c:pt>
                <c:pt idx="2">
                  <c:v>  Non, plutôt pas | 10%</c:v>
                </c:pt>
                <c:pt idx="3">
                  <c:v>  Non, pas du tout | 4%</c:v>
                </c:pt>
                <c:pt idx="4">
                  <c:v>  Ne se prononce pas | 5%</c:v>
                </c:pt>
              </c:strCache>
            </c:strRef>
          </c:cat>
          <c:val>
            <c:numRef>
              <c:f>Feuil1!$E$8:$E$12</c:f>
              <c:numCache>
                <c:formatCode>0%</c:formatCode>
                <c:ptCount val="5"/>
                <c:pt idx="0">
                  <c:v>0.23</c:v>
                </c:pt>
                <c:pt idx="1">
                  <c:v>0.57999999999999996</c:v>
                </c:pt>
                <c:pt idx="2">
                  <c:v>0.1</c:v>
                </c:pt>
                <c:pt idx="3">
                  <c:v>0.04</c:v>
                </c:pt>
                <c:pt idx="4">
                  <c:v>0.05</c:v>
                </c:pt>
              </c:numCache>
            </c:numRef>
          </c:val>
          <c:extLst>
            <c:ext xmlns:c16="http://schemas.microsoft.com/office/drawing/2014/chart" uri="{C3380CC4-5D6E-409C-BE32-E72D297353CC}">
              <c16:uniqueId val="{00000024-01C3-4B67-964B-B2CA8739C699}"/>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8.4736700404460394E-2"/>
          <c:y val="0.21420744966317187"/>
          <c:w val="0.43664718930763136"/>
          <c:h val="0.40814379764074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0.85</c:v>
                </c:pt>
                <c:pt idx="1">
                  <c:v>0.84</c:v>
                </c:pt>
                <c:pt idx="2">
                  <c:v>0.8</c:v>
                </c:pt>
              </c:numCache>
            </c:numRef>
          </c:val>
          <c:smooth val="0"/>
          <c:extLst>
            <c:ext xmlns:c16="http://schemas.microsoft.com/office/drawing/2014/chart" uri="{C3380CC4-5D6E-409C-BE32-E72D297353CC}">
              <c16:uniqueId val="{00000000-32ED-47D3-9A32-4E0680C35DDF}"/>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81238353403091E-2"/>
          <c:y val="3.9754167286788045E-2"/>
          <c:w val="0.83472561794455047"/>
          <c:h val="0.92049166542642391"/>
        </c:manualLayout>
      </c:layout>
      <c:barChart>
        <c:barDir val="bar"/>
        <c:grouping val="clustered"/>
        <c:varyColors val="0"/>
        <c:ser>
          <c:idx val="0"/>
          <c:order val="0"/>
          <c:tx>
            <c:strRef>
              <c:f>Feuil1!$B$1</c:f>
              <c:strCache>
                <c:ptCount val="1"/>
                <c:pt idx="0">
                  <c:v>Vague 2</c:v>
                </c:pt>
              </c:strCache>
            </c:strRef>
          </c:tx>
          <c:spPr>
            <a:solidFill>
              <a:srgbClr val="007AAA"/>
            </a:solidFill>
            <a:ln>
              <a:noFill/>
            </a:ln>
            <a:effectLst/>
          </c:spPr>
          <c:invertIfNegative val="0"/>
          <c:dPt>
            <c:idx val="5"/>
            <c:invertIfNegative val="0"/>
            <c:bubble3D val="0"/>
            <c:spPr>
              <a:solidFill>
                <a:srgbClr val="007AAA"/>
              </a:solidFill>
              <a:ln>
                <a:noFill/>
              </a:ln>
              <a:effectLst/>
            </c:spPr>
            <c:extLst>
              <c:ext xmlns:c16="http://schemas.microsoft.com/office/drawing/2014/chart" uri="{C3380CC4-5D6E-409C-BE32-E72D297353CC}">
                <c16:uniqueId val="{00000001-6741-4BA3-9D77-F992459CF27B}"/>
              </c:ext>
            </c:extLst>
          </c:dPt>
          <c:dPt>
            <c:idx val="10"/>
            <c:invertIfNegative val="0"/>
            <c:bubble3D val="0"/>
            <c:spPr>
              <a:solidFill>
                <a:schemeClr val="bg1">
                  <a:lumMod val="75000"/>
                </a:schemeClr>
              </a:solidFill>
              <a:ln>
                <a:noFill/>
              </a:ln>
              <a:effectLst/>
            </c:spPr>
            <c:extLst>
              <c:ext xmlns:c16="http://schemas.microsoft.com/office/drawing/2014/chart" uri="{C3380CC4-5D6E-409C-BE32-E72D297353CC}">
                <c16:uniqueId val="{00000002-4863-4871-A202-4AB6655E7686}"/>
              </c:ext>
            </c:extLst>
          </c:dPt>
          <c:dLbls>
            <c:dLbl>
              <c:idx val="0"/>
              <c:layout>
                <c:manualLayout>
                  <c:x val="0"/>
                  <c:y val="1.0422910268043884E-2"/>
                </c:manualLayout>
              </c:layout>
              <c:tx>
                <c:rich>
                  <a:bodyPr/>
                  <a:lstStyle/>
                  <a:p>
                    <a:fld id="{9716F91A-C755-4918-9BF1-A313EFCA095D}" type="VALUE">
                      <a:rPr lang="en-US" sz="16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741-4BA3-9D77-F992459CF27B}"/>
                </c:ext>
              </c:extLst>
            </c:dLbl>
            <c:dLbl>
              <c:idx val="1"/>
              <c:layout>
                <c:manualLayout>
                  <c:x val="1.0549332902404705E-2"/>
                  <c:y val="5.5052689563457272E-3"/>
                </c:manualLayout>
              </c:layout>
              <c:tx>
                <c:rich>
                  <a:bodyPr/>
                  <a:lstStyle/>
                  <a:p>
                    <a:fld id="{4116DE6D-8492-4934-9E9D-9E360B408611}" type="VALUE">
                      <a:rPr lang="en-US" sz="16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741-4BA3-9D77-F992459CF27B}"/>
                </c:ext>
              </c:extLst>
            </c:dLbl>
            <c:dLbl>
              <c:idx val="10"/>
              <c:tx>
                <c:rich>
                  <a:bodyPr/>
                  <a:lstStyle/>
                  <a:p>
                    <a:fld id="{757D144D-5A7D-4964-98C0-CC9AFB95F096}" type="VALUE">
                      <a:rPr lang="en-US"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863-4871-A202-4AB6655E768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Feuil1!$A$2:$A$12</c:f>
              <c:numCache>
                <c:formatCode>General</c:formatCode>
                <c:ptCount val="11"/>
              </c:numCache>
            </c:numRef>
          </c:cat>
          <c:val>
            <c:numRef>
              <c:f>Feuil1!$B$2:$B$12</c:f>
              <c:numCache>
                <c:formatCode>0%</c:formatCode>
                <c:ptCount val="11"/>
                <c:pt idx="0">
                  <c:v>0.19</c:v>
                </c:pt>
                <c:pt idx="1">
                  <c:v>0.22</c:v>
                </c:pt>
                <c:pt idx="2">
                  <c:v>0.14000000000000001</c:v>
                </c:pt>
                <c:pt idx="3">
                  <c:v>0.08</c:v>
                </c:pt>
                <c:pt idx="4">
                  <c:v>0.06</c:v>
                </c:pt>
                <c:pt idx="5">
                  <c:v>0.09</c:v>
                </c:pt>
                <c:pt idx="6">
                  <c:v>0.12</c:v>
                </c:pt>
                <c:pt idx="7">
                  <c:v>7.0000000000000007E-2</c:v>
                </c:pt>
                <c:pt idx="8">
                  <c:v>0.04</c:v>
                </c:pt>
                <c:pt idx="9">
                  <c:v>0.05</c:v>
                </c:pt>
                <c:pt idx="10">
                  <c:v>0.19</c:v>
                </c:pt>
              </c:numCache>
            </c:numRef>
          </c:val>
          <c:extLst>
            <c:ext xmlns:c16="http://schemas.microsoft.com/office/drawing/2014/chart" uri="{C3380CC4-5D6E-409C-BE32-E72D297353CC}">
              <c16:uniqueId val="{00000004-6741-4BA3-9D77-F992459CF27B}"/>
            </c:ext>
          </c:extLst>
        </c:ser>
        <c:dLbls>
          <c:dLblPos val="outEnd"/>
          <c:showLegendKey val="0"/>
          <c:showVal val="1"/>
          <c:showCatName val="0"/>
          <c:showSerName val="0"/>
          <c:showPercent val="0"/>
          <c:showBubbleSize val="0"/>
        </c:dLbls>
        <c:gapWidth val="182"/>
        <c:axId val="1081238600"/>
        <c:axId val="1081239912"/>
      </c:barChart>
      <c:catAx>
        <c:axId val="1081238600"/>
        <c:scaling>
          <c:orientation val="maxMin"/>
        </c:scaling>
        <c:delete val="1"/>
        <c:axPos val="l"/>
        <c:numFmt formatCode="General" sourceLinked="1"/>
        <c:majorTickMark val="none"/>
        <c:minorTickMark val="none"/>
        <c:tickLblPos val="nextTo"/>
        <c:crossAx val="1081239912"/>
        <c:crosses val="autoZero"/>
        <c:auto val="1"/>
        <c:lblAlgn val="ctr"/>
        <c:lblOffset val="100"/>
        <c:noMultiLvlLbl val="0"/>
      </c:catAx>
      <c:valAx>
        <c:axId val="1081239912"/>
        <c:scaling>
          <c:orientation val="minMax"/>
        </c:scaling>
        <c:delete val="1"/>
        <c:axPos val="t"/>
        <c:numFmt formatCode="0%" sourceLinked="1"/>
        <c:majorTickMark val="none"/>
        <c:minorTickMark val="none"/>
        <c:tickLblPos val="nextTo"/>
        <c:crossAx val="108123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90565272942555E-2"/>
          <c:y val="3.9754167286788045E-2"/>
          <c:w val="0.87819234146335889"/>
          <c:h val="0.92049166542642391"/>
        </c:manualLayout>
      </c:layout>
      <c:barChart>
        <c:barDir val="bar"/>
        <c:grouping val="clustered"/>
        <c:varyColors val="0"/>
        <c:ser>
          <c:idx val="0"/>
          <c:order val="0"/>
          <c:tx>
            <c:strRef>
              <c:f>Feuil1!$B$1</c:f>
              <c:strCache>
                <c:ptCount val="1"/>
                <c:pt idx="0">
                  <c:v>Vague 1</c:v>
                </c:pt>
              </c:strCache>
            </c:strRef>
          </c:tx>
          <c:spPr>
            <a:solidFill>
              <a:srgbClr val="007AAA"/>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2BC9-4F64-8032-3609F08A87A6}"/>
              </c:ext>
            </c:extLst>
          </c:dPt>
          <c:dLbls>
            <c:dLbl>
              <c:idx val="0"/>
              <c:tx>
                <c:rich>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fld id="{B8A7F1EA-5EA8-4FFC-812F-4969141C2C26}" type="VALUE">
                      <a:rPr lang="en-US" b="1"/>
                      <a:pPr>
                        <a:defRPr sz="1400" i="1">
                          <a:solidFill>
                            <a:schemeClr val="tx1"/>
                          </a:solidFill>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C9-4F64-8032-3609F08A87A6}"/>
                </c:ext>
              </c:extLst>
            </c:dLbl>
            <c:dLbl>
              <c:idx val="1"/>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2-2BC9-4F64-8032-3609F08A87A6}"/>
                </c:ext>
              </c:extLst>
            </c:dLbl>
            <c:dLbl>
              <c:idx val="2"/>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2BC9-4F64-8032-3609F08A87A6}"/>
                </c:ext>
              </c:extLst>
            </c:dLbl>
            <c:dLbl>
              <c:idx val="3"/>
              <c:tx>
                <c:rich>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fld id="{8449E671-455D-4073-8592-CF41E0C0F2AE}" type="VALUE">
                      <a:rPr lang="en-US" sz="1400" i="1"/>
                      <a:pPr>
                        <a:defRPr sz="1400" i="1">
                          <a:solidFill>
                            <a:schemeClr val="tx1"/>
                          </a:solidFill>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BC9-4F64-8032-3609F08A87A6}"/>
                </c:ext>
              </c:extLst>
            </c:dLbl>
            <c:dLbl>
              <c:idx val="4"/>
              <c:tx>
                <c:rich>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fld id="{9D81C972-1F71-49EE-8F9F-A691E050AA77}" type="VALUE">
                      <a:rPr lang="en-US" sz="1400" i="1"/>
                      <a:pPr>
                        <a:defRPr sz="1400" i="1">
                          <a:solidFill>
                            <a:schemeClr val="tx1"/>
                          </a:solidFill>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BC9-4F64-8032-3609F08A87A6}"/>
                </c:ext>
              </c:extLst>
            </c:dLbl>
            <c:dLbl>
              <c:idx val="5"/>
              <c:tx>
                <c:rich>
                  <a:bodyPr/>
                  <a:lstStyle/>
                  <a:p>
                    <a:fld id="{BB09FF4F-1FAB-44E7-B3E7-F701996F48E5}" type="VALUE">
                      <a:rPr lang="en-US" sz="1400" i="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BC9-4F64-8032-3609F08A87A6}"/>
                </c:ext>
              </c:extLst>
            </c:dLbl>
            <c:dLbl>
              <c:idx val="9"/>
              <c:tx>
                <c:rich>
                  <a:bodyPr/>
                  <a:lstStyle/>
                  <a:p>
                    <a:fld id="{2078E816-E9EC-476A-8993-46D9A3654717}" type="VALUE">
                      <a:rPr lang="en-US" sz="16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EEE-470D-867D-31A4BBDB7656}"/>
                </c:ext>
              </c:extLst>
            </c:dLbl>
            <c:dLbl>
              <c:idx val="10"/>
              <c:tx>
                <c:rich>
                  <a:bodyPr/>
                  <a:lstStyle/>
                  <a:p>
                    <a:fld id="{A1FD9B89-45D0-49D5-B94B-437A693971CC}" type="VALUE">
                      <a:rPr lang="en-US" sz="16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EEE-470D-867D-31A4BBDB765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Feuil1!$A$2:$A$12</c:f>
              <c:numCache>
                <c:formatCode>General</c:formatCode>
                <c:ptCount val="11"/>
              </c:numCache>
            </c:numRef>
          </c:cat>
          <c:val>
            <c:numRef>
              <c:f>Feuil1!$B$2:$B$12</c:f>
              <c:numCache>
                <c:formatCode>0%</c:formatCode>
                <c:ptCount val="11"/>
                <c:pt idx="0">
                  <c:v>0.19</c:v>
                </c:pt>
                <c:pt idx="1">
                  <c:v>0.05</c:v>
                </c:pt>
                <c:pt idx="2">
                  <c:v>0.02</c:v>
                </c:pt>
                <c:pt idx="3">
                  <c:v>7.0000000000000007E-2</c:v>
                </c:pt>
                <c:pt idx="4">
                  <c:v>7.0000000000000007E-2</c:v>
                </c:pt>
                <c:pt idx="5">
                  <c:v>0.08</c:v>
                </c:pt>
                <c:pt idx="6">
                  <c:v>0.1</c:v>
                </c:pt>
                <c:pt idx="7">
                  <c:v>0.11</c:v>
                </c:pt>
                <c:pt idx="8">
                  <c:v>0.14000000000000001</c:v>
                </c:pt>
                <c:pt idx="9">
                  <c:v>0.18</c:v>
                </c:pt>
                <c:pt idx="10">
                  <c:v>0.22</c:v>
                </c:pt>
              </c:numCache>
            </c:numRef>
          </c:val>
          <c:extLst>
            <c:ext xmlns:c16="http://schemas.microsoft.com/office/drawing/2014/chart" uri="{C3380CC4-5D6E-409C-BE32-E72D297353CC}">
              <c16:uniqueId val="{00000007-2BC9-4F64-8032-3609F08A87A6}"/>
            </c:ext>
          </c:extLst>
        </c:ser>
        <c:dLbls>
          <c:dLblPos val="outEnd"/>
          <c:showLegendKey val="0"/>
          <c:showVal val="1"/>
          <c:showCatName val="0"/>
          <c:showSerName val="0"/>
          <c:showPercent val="0"/>
          <c:showBubbleSize val="0"/>
        </c:dLbls>
        <c:gapWidth val="182"/>
        <c:axId val="1081238600"/>
        <c:axId val="1081239912"/>
      </c:barChart>
      <c:catAx>
        <c:axId val="1081238600"/>
        <c:scaling>
          <c:orientation val="minMax"/>
        </c:scaling>
        <c:delete val="1"/>
        <c:axPos val="r"/>
        <c:numFmt formatCode="General" sourceLinked="1"/>
        <c:majorTickMark val="out"/>
        <c:minorTickMark val="none"/>
        <c:tickLblPos val="nextTo"/>
        <c:crossAx val="1081239912"/>
        <c:crosses val="autoZero"/>
        <c:auto val="1"/>
        <c:lblAlgn val="ctr"/>
        <c:lblOffset val="100"/>
        <c:noMultiLvlLbl val="0"/>
      </c:catAx>
      <c:valAx>
        <c:axId val="1081239912"/>
        <c:scaling>
          <c:orientation val="maxMin"/>
        </c:scaling>
        <c:delete val="1"/>
        <c:axPos val="b"/>
        <c:numFmt formatCode="0%" sourceLinked="1"/>
        <c:majorTickMark val="out"/>
        <c:minorTickMark val="none"/>
        <c:tickLblPos val="nextTo"/>
        <c:crossAx val="108123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General</c:formatCode>
                <c:ptCount val="3"/>
                <c:pt idx="2" formatCode="0%">
                  <c:v>7.0000000000000007E-2</c:v>
                </c:pt>
              </c:numCache>
            </c:numRef>
          </c:val>
          <c:smooth val="0"/>
          <c:extLst>
            <c:ext xmlns:c16="http://schemas.microsoft.com/office/drawing/2014/chart" uri="{C3380CC4-5D6E-409C-BE32-E72D297353CC}">
              <c16:uniqueId val="{00000000-9E2F-4C02-A667-392A1DEE1FB2}"/>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General"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0.31</c:v>
                </c:pt>
                <c:pt idx="1">
                  <c:v>0.28000000000000003</c:v>
                </c:pt>
                <c:pt idx="2">
                  <c:v>0.17</c:v>
                </c:pt>
              </c:numCache>
            </c:numRef>
          </c:val>
          <c:smooth val="0"/>
          <c:extLst>
            <c:ext xmlns:c16="http://schemas.microsoft.com/office/drawing/2014/chart" uri="{C3380CC4-5D6E-409C-BE32-E72D297353CC}">
              <c16:uniqueId val="{00000000-174F-4583-BAE6-27348DB8CF95}"/>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0.22</c:v>
                </c:pt>
                <c:pt idx="1">
                  <c:v>0.19</c:v>
                </c:pt>
                <c:pt idx="2">
                  <c:v>0.16</c:v>
                </c:pt>
              </c:numCache>
            </c:numRef>
          </c:val>
          <c:smooth val="0"/>
          <c:extLst>
            <c:ext xmlns:c16="http://schemas.microsoft.com/office/drawing/2014/chart" uri="{C3380CC4-5D6E-409C-BE32-E72D297353CC}">
              <c16:uniqueId val="{00000000-2064-4B84-98F7-1CD78A54DDFF}"/>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1">
                  <c:v>0.06</c:v>
                </c:pt>
                <c:pt idx="2">
                  <c:v>0.06</c:v>
                </c:pt>
              </c:numCache>
            </c:numRef>
          </c:val>
          <c:smooth val="0"/>
          <c:extLst>
            <c:ext xmlns:c16="http://schemas.microsoft.com/office/drawing/2014/chart" uri="{C3380CC4-5D6E-409C-BE32-E72D297353CC}">
              <c16:uniqueId val="{00000000-9A1C-4231-896D-371B9534764F}"/>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1">
                  <c:v>0.06</c:v>
                </c:pt>
                <c:pt idx="2">
                  <c:v>0.02</c:v>
                </c:pt>
              </c:numCache>
            </c:numRef>
          </c:val>
          <c:smooth val="0"/>
          <c:extLst>
            <c:ext xmlns:c16="http://schemas.microsoft.com/office/drawing/2014/chart" uri="{C3380CC4-5D6E-409C-BE32-E72D297353CC}">
              <c16:uniqueId val="{00000000-B947-46DF-AFF6-87FFECDF9CC8}"/>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0.63</c:v>
                </c:pt>
                <c:pt idx="1">
                  <c:v>0.64</c:v>
                </c:pt>
                <c:pt idx="2">
                  <c:v>0.63</c:v>
                </c:pt>
              </c:numCache>
            </c:numRef>
          </c:val>
          <c:smooth val="0"/>
          <c:extLst>
            <c:ext xmlns:c16="http://schemas.microsoft.com/office/drawing/2014/chart" uri="{C3380CC4-5D6E-409C-BE32-E72D297353CC}">
              <c16:uniqueId val="{00000000-FABA-4DD5-BB3B-D0C7F2E58CD9}"/>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1"/>
              <c:layout>
                <c:manualLayout>
                  <c:x val="4.0733798978267712E-2"/>
                  <c:y val="-7.13013242243445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63-42A9-A136-F9A9151E10F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0.16</c:v>
                </c:pt>
                <c:pt idx="1">
                  <c:v>0.19</c:v>
                </c:pt>
                <c:pt idx="2">
                  <c:v>0.11</c:v>
                </c:pt>
              </c:numCache>
            </c:numRef>
          </c:val>
          <c:smooth val="0"/>
          <c:extLst>
            <c:ext xmlns:c16="http://schemas.microsoft.com/office/drawing/2014/chart" uri="{C3380CC4-5D6E-409C-BE32-E72D297353CC}">
              <c16:uniqueId val="{00000000-7B63-42A9-A136-F9A9151E10FC}"/>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General</c:formatCode>
                <c:ptCount val="3"/>
                <c:pt idx="2" formatCode="0%">
                  <c:v>0.08</c:v>
                </c:pt>
              </c:numCache>
            </c:numRef>
          </c:val>
          <c:smooth val="0"/>
          <c:extLst>
            <c:ext xmlns:c16="http://schemas.microsoft.com/office/drawing/2014/chart" uri="{C3380CC4-5D6E-409C-BE32-E72D297353CC}">
              <c16:uniqueId val="{00000000-A5C5-46D4-AA58-BF90685795A2}"/>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General"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0.31</c:v>
                </c:pt>
                <c:pt idx="1">
                  <c:v>0.28000000000000003</c:v>
                </c:pt>
                <c:pt idx="2">
                  <c:v>0.17</c:v>
                </c:pt>
              </c:numCache>
            </c:numRef>
          </c:val>
          <c:smooth val="0"/>
          <c:extLst>
            <c:ext xmlns:c16="http://schemas.microsoft.com/office/drawing/2014/chart" uri="{C3380CC4-5D6E-409C-BE32-E72D297353CC}">
              <c16:uniqueId val="{00000000-BEA7-4BE2-91DD-C5934962F60E}"/>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1"/>
              <c:layout>
                <c:manualLayout>
                  <c:x val="4.0733798978267712E-2"/>
                  <c:y val="-7.13013242243445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2C-4BC8-A6A9-581AC25700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0.16</c:v>
                </c:pt>
                <c:pt idx="1">
                  <c:v>0.19</c:v>
                </c:pt>
                <c:pt idx="2">
                  <c:v>0.11</c:v>
                </c:pt>
              </c:numCache>
            </c:numRef>
          </c:val>
          <c:smooth val="0"/>
          <c:extLst>
            <c:ext xmlns:c16="http://schemas.microsoft.com/office/drawing/2014/chart" uri="{C3380CC4-5D6E-409C-BE32-E72D297353CC}">
              <c16:uniqueId val="{00000001-932C-4BC8-A6A9-581AC25700B5}"/>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81238353403091E-2"/>
          <c:y val="3.9754167286788045E-2"/>
          <c:w val="0.83472561794455047"/>
          <c:h val="0.92049166542642391"/>
        </c:manualLayout>
      </c:layout>
      <c:barChart>
        <c:barDir val="bar"/>
        <c:grouping val="clustered"/>
        <c:varyColors val="0"/>
        <c:ser>
          <c:idx val="0"/>
          <c:order val="0"/>
          <c:tx>
            <c:strRef>
              <c:f>Feuil1!$B$1</c:f>
              <c:strCache>
                <c:ptCount val="1"/>
                <c:pt idx="0">
                  <c:v>Vague 2</c:v>
                </c:pt>
              </c:strCache>
            </c:strRef>
          </c:tx>
          <c:spPr>
            <a:solidFill>
              <a:srgbClr val="007AAA"/>
            </a:solidFill>
            <a:ln>
              <a:noFill/>
            </a:ln>
            <a:effectLst/>
          </c:spPr>
          <c:invertIfNegative val="0"/>
          <c:dPt>
            <c:idx val="5"/>
            <c:invertIfNegative val="0"/>
            <c:bubble3D val="0"/>
            <c:spPr>
              <a:solidFill>
                <a:srgbClr val="007AAA"/>
              </a:solidFill>
              <a:ln>
                <a:noFill/>
              </a:ln>
              <a:effectLst/>
            </c:spPr>
            <c:extLst>
              <c:ext xmlns:c16="http://schemas.microsoft.com/office/drawing/2014/chart" uri="{C3380CC4-5D6E-409C-BE32-E72D297353CC}">
                <c16:uniqueId val="{00000001-4EC3-4005-A731-993378B687A8}"/>
              </c:ext>
            </c:extLst>
          </c:dPt>
          <c:dPt>
            <c:idx val="9"/>
            <c:invertIfNegative val="0"/>
            <c:bubble3D val="0"/>
            <c:spPr>
              <a:solidFill>
                <a:srgbClr val="CDCDCD"/>
              </a:solidFill>
              <a:ln>
                <a:noFill/>
              </a:ln>
              <a:effectLst/>
            </c:spPr>
            <c:extLst>
              <c:ext xmlns:c16="http://schemas.microsoft.com/office/drawing/2014/chart" uri="{C3380CC4-5D6E-409C-BE32-E72D297353CC}">
                <c16:uniqueId val="{00000007-4EC3-4005-A731-993378B687A8}"/>
              </c:ext>
            </c:extLst>
          </c:dPt>
          <c:dPt>
            <c:idx val="10"/>
            <c:invertIfNegative val="0"/>
            <c:bubble3D val="0"/>
            <c:spPr>
              <a:solidFill>
                <a:schemeClr val="bg1">
                  <a:lumMod val="75000"/>
                </a:schemeClr>
              </a:solidFill>
              <a:ln>
                <a:noFill/>
              </a:ln>
              <a:effectLst/>
            </c:spPr>
            <c:extLst>
              <c:ext xmlns:c16="http://schemas.microsoft.com/office/drawing/2014/chart" uri="{C3380CC4-5D6E-409C-BE32-E72D297353CC}">
                <c16:uniqueId val="{00000003-4EC3-4005-A731-993378B687A8}"/>
              </c:ext>
            </c:extLst>
          </c:dPt>
          <c:dLbls>
            <c:dLbl>
              <c:idx val="0"/>
              <c:layout>
                <c:manualLayout>
                  <c:x val="0"/>
                  <c:y val="1.0422910268043884E-2"/>
                </c:manualLayout>
              </c:layout>
              <c:tx>
                <c:rich>
                  <a:bodyPr/>
                  <a:lstStyle/>
                  <a:p>
                    <a:fld id="{9716F91A-C755-4918-9BF1-A313EFCA095D}" type="VALUE">
                      <a:rPr lang="en-US" sz="16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EC3-4005-A731-993378B687A8}"/>
                </c:ext>
              </c:extLst>
            </c:dLbl>
            <c:dLbl>
              <c:idx val="1"/>
              <c:layout>
                <c:manualLayout>
                  <c:x val="1.0549494084479989E-2"/>
                  <c:y val="-4.0050549577672649E-3"/>
                </c:manualLayout>
              </c:layout>
              <c:tx>
                <c:rich>
                  <a:bodyPr/>
                  <a:lstStyle/>
                  <a:p>
                    <a:fld id="{4116DE6D-8492-4934-9E9D-9E360B408611}" type="VALUE">
                      <a:rPr lang="en-US" sz="14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EC3-4005-A731-993378B687A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Feuil1!$A$2:$A$11</c:f>
              <c:numCache>
                <c:formatCode>General</c:formatCode>
                <c:ptCount val="10"/>
              </c:numCache>
            </c:numRef>
          </c:cat>
          <c:val>
            <c:numRef>
              <c:f>Feuil1!$B$2:$B$11</c:f>
              <c:numCache>
                <c:formatCode>0%</c:formatCode>
                <c:ptCount val="10"/>
                <c:pt idx="0">
                  <c:v>0.22</c:v>
                </c:pt>
                <c:pt idx="1">
                  <c:v>0.16</c:v>
                </c:pt>
                <c:pt idx="2">
                  <c:v>0.1</c:v>
                </c:pt>
                <c:pt idx="3">
                  <c:v>0.03</c:v>
                </c:pt>
                <c:pt idx="4">
                  <c:v>0.09</c:v>
                </c:pt>
                <c:pt idx="5">
                  <c:v>0.13</c:v>
                </c:pt>
                <c:pt idx="6">
                  <c:v>0.09</c:v>
                </c:pt>
                <c:pt idx="7">
                  <c:v>0.08</c:v>
                </c:pt>
                <c:pt idx="8">
                  <c:v>0.03</c:v>
                </c:pt>
                <c:pt idx="9">
                  <c:v>0.27</c:v>
                </c:pt>
              </c:numCache>
            </c:numRef>
          </c:val>
          <c:extLst>
            <c:ext xmlns:c16="http://schemas.microsoft.com/office/drawing/2014/chart" uri="{C3380CC4-5D6E-409C-BE32-E72D297353CC}">
              <c16:uniqueId val="{00000006-4EC3-4005-A731-993378B687A8}"/>
            </c:ext>
          </c:extLst>
        </c:ser>
        <c:dLbls>
          <c:dLblPos val="outEnd"/>
          <c:showLegendKey val="0"/>
          <c:showVal val="1"/>
          <c:showCatName val="0"/>
          <c:showSerName val="0"/>
          <c:showPercent val="0"/>
          <c:showBubbleSize val="0"/>
        </c:dLbls>
        <c:gapWidth val="182"/>
        <c:axId val="1081238600"/>
        <c:axId val="1081239912"/>
      </c:barChart>
      <c:catAx>
        <c:axId val="1081238600"/>
        <c:scaling>
          <c:orientation val="maxMin"/>
        </c:scaling>
        <c:delete val="1"/>
        <c:axPos val="l"/>
        <c:numFmt formatCode="General" sourceLinked="1"/>
        <c:majorTickMark val="none"/>
        <c:minorTickMark val="none"/>
        <c:tickLblPos val="nextTo"/>
        <c:crossAx val="1081239912"/>
        <c:crosses val="autoZero"/>
        <c:auto val="1"/>
        <c:lblAlgn val="ctr"/>
        <c:lblOffset val="100"/>
        <c:noMultiLvlLbl val="0"/>
      </c:catAx>
      <c:valAx>
        <c:axId val="1081239912"/>
        <c:scaling>
          <c:orientation val="minMax"/>
        </c:scaling>
        <c:delete val="1"/>
        <c:axPos val="t"/>
        <c:numFmt formatCode="0%" sourceLinked="1"/>
        <c:majorTickMark val="none"/>
        <c:minorTickMark val="none"/>
        <c:tickLblPos val="nextTo"/>
        <c:crossAx val="108123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90565272942555E-2"/>
          <c:y val="3.9754167286788045E-2"/>
          <c:w val="0.87819234146335889"/>
          <c:h val="0.92049166542642391"/>
        </c:manualLayout>
      </c:layout>
      <c:barChart>
        <c:barDir val="bar"/>
        <c:grouping val="clustered"/>
        <c:varyColors val="0"/>
        <c:ser>
          <c:idx val="0"/>
          <c:order val="0"/>
          <c:tx>
            <c:strRef>
              <c:f>Feuil1!$B$1</c:f>
              <c:strCache>
                <c:ptCount val="1"/>
                <c:pt idx="0">
                  <c:v>Vague 1</c:v>
                </c:pt>
              </c:strCache>
            </c:strRef>
          </c:tx>
          <c:spPr>
            <a:solidFill>
              <a:srgbClr val="007AAA"/>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86F8-4268-9648-03DB6D537813}"/>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86F8-4268-9648-03DB6D537813}"/>
                </c:ext>
              </c:extLst>
            </c:dLbl>
            <c:dLbl>
              <c:idx val="1"/>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2-86F8-4268-9648-03DB6D537813}"/>
                </c:ext>
              </c:extLst>
            </c:dLbl>
            <c:dLbl>
              <c:idx val="2"/>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86F8-4268-9648-03DB6D537813}"/>
                </c:ext>
              </c:extLst>
            </c:dLbl>
            <c:dLbl>
              <c:idx val="3"/>
              <c:tx>
                <c:rich>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fld id="{8449E671-455D-4073-8592-CF41E0C0F2AE}" type="VALUE">
                      <a:rPr lang="en-US" sz="1400" i="1"/>
                      <a:pPr>
                        <a:defRPr sz="1400" i="1">
                          <a:solidFill>
                            <a:schemeClr val="tx1"/>
                          </a:solidFill>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6F8-4268-9648-03DB6D537813}"/>
                </c:ext>
              </c:extLst>
            </c:dLbl>
            <c:dLbl>
              <c:idx val="4"/>
              <c:tx>
                <c:rich>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fld id="{9D81C972-1F71-49EE-8F9F-A691E050AA77}" type="VALUE">
                      <a:rPr lang="en-US" sz="1400" i="1"/>
                      <a:pPr>
                        <a:defRPr sz="1400" i="1">
                          <a:solidFill>
                            <a:schemeClr val="tx1"/>
                          </a:solidFill>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6F8-4268-9648-03DB6D537813}"/>
                </c:ext>
              </c:extLst>
            </c:dLbl>
            <c:dLbl>
              <c:idx val="5"/>
              <c:tx>
                <c:rich>
                  <a:bodyPr/>
                  <a:lstStyle/>
                  <a:p>
                    <a:fld id="{BB09FF4F-1FAB-44E7-B3E7-F701996F48E5}" type="VALUE">
                      <a:rPr lang="en-US" sz="1400" i="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6F8-4268-9648-03DB6D537813}"/>
                </c:ext>
              </c:extLst>
            </c:dLbl>
            <c:dLbl>
              <c:idx val="8"/>
              <c:tx>
                <c:rich>
                  <a:bodyPr/>
                  <a:lstStyle/>
                  <a:p>
                    <a:fld id="{CC506946-28B6-469D-AB9F-64D8B99DFADE}" type="VALUE">
                      <a:rPr lang="en-US"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6AB-4E8A-99D0-FE25212D64C1}"/>
                </c:ext>
              </c:extLst>
            </c:dLbl>
            <c:dLbl>
              <c:idx val="9"/>
              <c:tx>
                <c:rich>
                  <a:bodyPr/>
                  <a:lstStyle/>
                  <a:p>
                    <a:fld id="{A0EB690F-4453-48C2-9073-E8FB746ABF1F}" type="VALUE">
                      <a:rPr lang="en-US" sz="16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4C3-4D34-8356-C293871FB28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Feuil1!$A$2:$A$11</c:f>
              <c:numCache>
                <c:formatCode>General</c:formatCode>
                <c:ptCount val="10"/>
              </c:numCache>
            </c:numRef>
          </c:cat>
          <c:val>
            <c:numRef>
              <c:f>Feuil1!$B$2:$B$11</c:f>
              <c:numCache>
                <c:formatCode>0%</c:formatCode>
                <c:ptCount val="10"/>
                <c:pt idx="0">
                  <c:v>0.18</c:v>
                </c:pt>
                <c:pt idx="1">
                  <c:v>0.06</c:v>
                </c:pt>
                <c:pt idx="2">
                  <c:v>0.03</c:v>
                </c:pt>
                <c:pt idx="3">
                  <c:v>0.05</c:v>
                </c:pt>
                <c:pt idx="4">
                  <c:v>0.05</c:v>
                </c:pt>
                <c:pt idx="5">
                  <c:v>0.06</c:v>
                </c:pt>
                <c:pt idx="6">
                  <c:v>0.06</c:v>
                </c:pt>
                <c:pt idx="7">
                  <c:v>0.11</c:v>
                </c:pt>
                <c:pt idx="8">
                  <c:v>0.16</c:v>
                </c:pt>
                <c:pt idx="9">
                  <c:v>0.37</c:v>
                </c:pt>
              </c:numCache>
            </c:numRef>
          </c:val>
          <c:extLst>
            <c:ext xmlns:c16="http://schemas.microsoft.com/office/drawing/2014/chart" uri="{C3380CC4-5D6E-409C-BE32-E72D297353CC}">
              <c16:uniqueId val="{00000007-86F8-4268-9648-03DB6D537813}"/>
            </c:ext>
          </c:extLst>
        </c:ser>
        <c:dLbls>
          <c:dLblPos val="outEnd"/>
          <c:showLegendKey val="0"/>
          <c:showVal val="1"/>
          <c:showCatName val="0"/>
          <c:showSerName val="0"/>
          <c:showPercent val="0"/>
          <c:showBubbleSize val="0"/>
        </c:dLbls>
        <c:gapWidth val="182"/>
        <c:axId val="1081238600"/>
        <c:axId val="1081239912"/>
      </c:barChart>
      <c:catAx>
        <c:axId val="1081238600"/>
        <c:scaling>
          <c:orientation val="minMax"/>
        </c:scaling>
        <c:delete val="1"/>
        <c:axPos val="r"/>
        <c:numFmt formatCode="General" sourceLinked="1"/>
        <c:majorTickMark val="out"/>
        <c:minorTickMark val="none"/>
        <c:tickLblPos val="nextTo"/>
        <c:crossAx val="1081239912"/>
        <c:crosses val="autoZero"/>
        <c:auto val="1"/>
        <c:lblAlgn val="ctr"/>
        <c:lblOffset val="100"/>
        <c:noMultiLvlLbl val="0"/>
      </c:catAx>
      <c:valAx>
        <c:axId val="1081239912"/>
        <c:scaling>
          <c:orientation val="maxMin"/>
        </c:scaling>
        <c:delete val="1"/>
        <c:axPos val="b"/>
        <c:numFmt formatCode="0%" sourceLinked="1"/>
        <c:majorTickMark val="out"/>
        <c:minorTickMark val="none"/>
        <c:tickLblPos val="nextTo"/>
        <c:crossAx val="108123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81238353403091E-2"/>
          <c:y val="3.9754167286788045E-2"/>
          <c:w val="0.83472561794455047"/>
          <c:h val="0.92049166542642391"/>
        </c:manualLayout>
      </c:layout>
      <c:barChart>
        <c:barDir val="bar"/>
        <c:grouping val="clustered"/>
        <c:varyColors val="0"/>
        <c:ser>
          <c:idx val="0"/>
          <c:order val="0"/>
          <c:tx>
            <c:strRef>
              <c:f>Feuil1!$B$1</c:f>
              <c:strCache>
                <c:ptCount val="1"/>
                <c:pt idx="0">
                  <c:v>Vague 2</c:v>
                </c:pt>
              </c:strCache>
            </c:strRef>
          </c:tx>
          <c:spPr>
            <a:solidFill>
              <a:srgbClr val="007AAA"/>
            </a:solidFill>
            <a:ln>
              <a:noFill/>
            </a:ln>
            <a:effectLst/>
          </c:spPr>
          <c:invertIfNegative val="0"/>
          <c:dPt>
            <c:idx val="5"/>
            <c:invertIfNegative val="0"/>
            <c:bubble3D val="0"/>
            <c:spPr>
              <a:solidFill>
                <a:srgbClr val="007AAA"/>
              </a:solidFill>
              <a:ln>
                <a:noFill/>
              </a:ln>
              <a:effectLst/>
            </c:spPr>
            <c:extLst>
              <c:ext xmlns:c16="http://schemas.microsoft.com/office/drawing/2014/chart" uri="{C3380CC4-5D6E-409C-BE32-E72D297353CC}">
                <c16:uniqueId val="{00000001-1168-4251-AFA8-2158F5FC473D}"/>
              </c:ext>
            </c:extLst>
          </c:dPt>
          <c:dLbls>
            <c:dLbl>
              <c:idx val="0"/>
              <c:layout>
                <c:manualLayout>
                  <c:x val="0"/>
                  <c:y val="1.0422910268043884E-2"/>
                </c:manualLayout>
              </c:layout>
              <c:tx>
                <c:rich>
                  <a:bodyPr/>
                  <a:lstStyle/>
                  <a:p>
                    <a:fld id="{9716F91A-C755-4918-9BF1-A313EFCA095D}" type="VALUE">
                      <a:rPr lang="en-US" sz="18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168-4251-AFA8-2158F5FC473D}"/>
                </c:ext>
              </c:extLst>
            </c:dLbl>
            <c:dLbl>
              <c:idx val="1"/>
              <c:layout>
                <c:manualLayout>
                  <c:x val="2.3777219197866902E-2"/>
                  <c:y val="-4.731229672943006E-3"/>
                </c:manualLayout>
              </c:layout>
              <c:tx>
                <c:rich>
                  <a:bodyPr/>
                  <a:lstStyle/>
                  <a:p>
                    <a:fld id="{4116DE6D-8492-4934-9E9D-9E360B408611}" type="VALUE">
                      <a:rPr lang="en-US" sz="1400" b="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168-4251-AFA8-2158F5FC473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Feuil1!$A$2:$A$7</c:f>
              <c:numCache>
                <c:formatCode>General</c:formatCode>
                <c:ptCount val="6"/>
              </c:numCache>
            </c:numRef>
          </c:cat>
          <c:val>
            <c:numRef>
              <c:f>Feuil1!$B$2:$B$7</c:f>
              <c:numCache>
                <c:formatCode>0%</c:formatCode>
                <c:ptCount val="6"/>
                <c:pt idx="0">
                  <c:v>0.55000000000000004</c:v>
                </c:pt>
                <c:pt idx="1">
                  <c:v>0.46</c:v>
                </c:pt>
                <c:pt idx="2">
                  <c:v>0.43</c:v>
                </c:pt>
                <c:pt idx="3">
                  <c:v>0.4</c:v>
                </c:pt>
                <c:pt idx="4">
                  <c:v>0.31</c:v>
                </c:pt>
                <c:pt idx="5">
                  <c:v>0.17</c:v>
                </c:pt>
              </c:numCache>
            </c:numRef>
          </c:val>
          <c:extLst>
            <c:ext xmlns:c16="http://schemas.microsoft.com/office/drawing/2014/chart" uri="{C3380CC4-5D6E-409C-BE32-E72D297353CC}">
              <c16:uniqueId val="{00000004-1168-4251-AFA8-2158F5FC473D}"/>
            </c:ext>
          </c:extLst>
        </c:ser>
        <c:dLbls>
          <c:dLblPos val="outEnd"/>
          <c:showLegendKey val="0"/>
          <c:showVal val="1"/>
          <c:showCatName val="0"/>
          <c:showSerName val="0"/>
          <c:showPercent val="0"/>
          <c:showBubbleSize val="0"/>
        </c:dLbls>
        <c:gapWidth val="182"/>
        <c:axId val="1081238600"/>
        <c:axId val="1081239912"/>
      </c:barChart>
      <c:catAx>
        <c:axId val="1081238600"/>
        <c:scaling>
          <c:orientation val="maxMin"/>
        </c:scaling>
        <c:delete val="1"/>
        <c:axPos val="l"/>
        <c:numFmt formatCode="General" sourceLinked="1"/>
        <c:majorTickMark val="none"/>
        <c:minorTickMark val="none"/>
        <c:tickLblPos val="nextTo"/>
        <c:crossAx val="1081239912"/>
        <c:crosses val="autoZero"/>
        <c:auto val="1"/>
        <c:lblAlgn val="ctr"/>
        <c:lblOffset val="100"/>
        <c:noMultiLvlLbl val="0"/>
      </c:catAx>
      <c:valAx>
        <c:axId val="1081239912"/>
        <c:scaling>
          <c:orientation val="minMax"/>
        </c:scaling>
        <c:delete val="1"/>
        <c:axPos val="t"/>
        <c:numFmt formatCode="0%" sourceLinked="1"/>
        <c:majorTickMark val="none"/>
        <c:minorTickMark val="none"/>
        <c:tickLblPos val="nextTo"/>
        <c:crossAx val="108123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90565272942555E-2"/>
          <c:y val="3.9754167286788045E-2"/>
          <c:w val="0.87819234146335889"/>
          <c:h val="0.92049166542642391"/>
        </c:manualLayout>
      </c:layout>
      <c:barChart>
        <c:barDir val="bar"/>
        <c:grouping val="clustered"/>
        <c:varyColors val="0"/>
        <c:ser>
          <c:idx val="0"/>
          <c:order val="0"/>
          <c:tx>
            <c:strRef>
              <c:f>Feuil1!$B$1</c:f>
              <c:strCache>
                <c:ptCount val="1"/>
                <c:pt idx="0">
                  <c:v>Vague 1</c:v>
                </c:pt>
              </c:strCache>
            </c:strRef>
          </c:tx>
          <c:spPr>
            <a:solidFill>
              <a:srgbClr val="007AAA"/>
            </a:solidFill>
            <a:ln>
              <a:noFill/>
            </a:ln>
            <a:effectLst/>
          </c:spPr>
          <c:invertIfNegative val="0"/>
          <c:dPt>
            <c:idx val="0"/>
            <c:invertIfNegative val="0"/>
            <c:bubble3D val="0"/>
            <c:spPr>
              <a:solidFill>
                <a:srgbClr val="007AAA"/>
              </a:solidFill>
              <a:ln>
                <a:noFill/>
              </a:ln>
              <a:effectLst/>
            </c:spPr>
            <c:extLst>
              <c:ext xmlns:c16="http://schemas.microsoft.com/office/drawing/2014/chart" uri="{C3380CC4-5D6E-409C-BE32-E72D297353CC}">
                <c16:uniqueId val="{00000001-5B99-4F87-9B8C-5216DD4F3483}"/>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5B99-4F87-9B8C-5216DD4F3483}"/>
                </c:ext>
              </c:extLst>
            </c:dLbl>
            <c:dLbl>
              <c:idx val="1"/>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2-5B99-4F87-9B8C-5216DD4F3483}"/>
                </c:ext>
              </c:extLst>
            </c:dLbl>
            <c:dLbl>
              <c:idx val="2"/>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5B99-4F87-9B8C-5216DD4F3483}"/>
                </c:ext>
              </c:extLst>
            </c:dLbl>
            <c:dLbl>
              <c:idx val="3"/>
              <c:tx>
                <c:rich>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fld id="{8449E671-455D-4073-8592-CF41E0C0F2AE}" type="VALUE">
                      <a:rPr lang="en-US" sz="1400" i="1"/>
                      <a:pPr>
                        <a:defRPr sz="1400" i="1">
                          <a:solidFill>
                            <a:schemeClr val="tx1"/>
                          </a:solidFill>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B99-4F87-9B8C-5216DD4F3483}"/>
                </c:ext>
              </c:extLst>
            </c:dLbl>
            <c:dLbl>
              <c:idx val="4"/>
              <c:tx>
                <c:rich>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fld id="{9D81C972-1F71-49EE-8F9F-A691E050AA77}" type="VALUE">
                      <a:rPr lang="en-US" sz="1400" i="1"/>
                      <a:pPr>
                        <a:defRPr sz="1400" i="1">
                          <a:solidFill>
                            <a:schemeClr val="tx1"/>
                          </a:solidFill>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B99-4F87-9B8C-5216DD4F3483}"/>
                </c:ext>
              </c:extLst>
            </c:dLbl>
            <c:dLbl>
              <c:idx val="5"/>
              <c:tx>
                <c:rich>
                  <a:bodyPr/>
                  <a:lstStyle/>
                  <a:p>
                    <a:fld id="{BB09FF4F-1FAB-44E7-B3E7-F701996F48E5}" type="VALUE">
                      <a:rPr lang="en-US" sz="1800" b="1" i="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B99-4F87-9B8C-5216DD4F348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Feuil1!$A$2:$A$7</c:f>
              <c:numCache>
                <c:formatCode>General</c:formatCode>
                <c:ptCount val="6"/>
              </c:numCache>
            </c:numRef>
          </c:cat>
          <c:val>
            <c:numRef>
              <c:f>Feuil1!$B$2:$B$7</c:f>
              <c:numCache>
                <c:formatCode>0%</c:formatCode>
                <c:ptCount val="6"/>
                <c:pt idx="0">
                  <c:v>0.23</c:v>
                </c:pt>
                <c:pt idx="1">
                  <c:v>0.37</c:v>
                </c:pt>
                <c:pt idx="2">
                  <c:v>0.39</c:v>
                </c:pt>
                <c:pt idx="3">
                  <c:v>0.4</c:v>
                </c:pt>
                <c:pt idx="4">
                  <c:v>0.42</c:v>
                </c:pt>
                <c:pt idx="5">
                  <c:v>0.5</c:v>
                </c:pt>
              </c:numCache>
            </c:numRef>
          </c:val>
          <c:extLst>
            <c:ext xmlns:c16="http://schemas.microsoft.com/office/drawing/2014/chart" uri="{C3380CC4-5D6E-409C-BE32-E72D297353CC}">
              <c16:uniqueId val="{00000007-5B99-4F87-9B8C-5216DD4F3483}"/>
            </c:ext>
          </c:extLst>
        </c:ser>
        <c:dLbls>
          <c:dLblPos val="outEnd"/>
          <c:showLegendKey val="0"/>
          <c:showVal val="1"/>
          <c:showCatName val="0"/>
          <c:showSerName val="0"/>
          <c:showPercent val="0"/>
          <c:showBubbleSize val="0"/>
        </c:dLbls>
        <c:gapWidth val="182"/>
        <c:axId val="1081238600"/>
        <c:axId val="1081239912"/>
      </c:barChart>
      <c:catAx>
        <c:axId val="1081238600"/>
        <c:scaling>
          <c:orientation val="minMax"/>
        </c:scaling>
        <c:delete val="1"/>
        <c:axPos val="r"/>
        <c:numFmt formatCode="General" sourceLinked="1"/>
        <c:majorTickMark val="out"/>
        <c:minorTickMark val="none"/>
        <c:tickLblPos val="nextTo"/>
        <c:crossAx val="1081239912"/>
        <c:crosses val="autoZero"/>
        <c:auto val="1"/>
        <c:lblAlgn val="ctr"/>
        <c:lblOffset val="100"/>
        <c:noMultiLvlLbl val="0"/>
      </c:catAx>
      <c:valAx>
        <c:axId val="1081239912"/>
        <c:scaling>
          <c:orientation val="maxMin"/>
        </c:scaling>
        <c:delete val="1"/>
        <c:axPos val="b"/>
        <c:numFmt formatCode="0%" sourceLinked="1"/>
        <c:majorTickMark val="out"/>
        <c:minorTickMark val="none"/>
        <c:tickLblPos val="nextTo"/>
        <c:crossAx val="108123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0.59</c:v>
                </c:pt>
                <c:pt idx="1">
                  <c:v>0.55000000000000004</c:v>
                </c:pt>
                <c:pt idx="2">
                  <c:v>0.53</c:v>
                </c:pt>
              </c:numCache>
            </c:numRef>
          </c:val>
          <c:smooth val="0"/>
          <c:extLst>
            <c:ext xmlns:c16="http://schemas.microsoft.com/office/drawing/2014/chart" uri="{C3380CC4-5D6E-409C-BE32-E72D297353CC}">
              <c16:uniqueId val="{00000000-174F-4583-BAE6-27348DB8CF95}"/>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22145406055467E-2"/>
          <c:y val="0.37889119983633945"/>
          <c:w val="0.95955570918788902"/>
          <c:h val="0.60306636207621578"/>
        </c:manualLayout>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0.5</c:v>
                </c:pt>
                <c:pt idx="1">
                  <c:v>0.46</c:v>
                </c:pt>
                <c:pt idx="2">
                  <c:v>0.34</c:v>
                </c:pt>
              </c:numCache>
            </c:numRef>
          </c:val>
          <c:smooth val="0"/>
          <c:extLst>
            <c:ext xmlns:c16="http://schemas.microsoft.com/office/drawing/2014/chart" uri="{C3380CC4-5D6E-409C-BE32-E72D297353CC}">
              <c16:uniqueId val="{00000000-2064-4B84-98F7-1CD78A54DDFF}"/>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0.59</c:v>
                </c:pt>
                <c:pt idx="1">
                  <c:v>0.57999999999999996</c:v>
                </c:pt>
                <c:pt idx="2">
                  <c:v>0.5</c:v>
                </c:pt>
              </c:numCache>
            </c:numRef>
          </c:val>
          <c:smooth val="0"/>
          <c:extLst>
            <c:ext xmlns:c16="http://schemas.microsoft.com/office/drawing/2014/chart" uri="{C3380CC4-5D6E-409C-BE32-E72D297353CC}">
              <c16:uniqueId val="{00000000-BD72-4DD1-B717-15365BF4D877}"/>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1"/>
              <c:layout>
                <c:manualLayout>
                  <c:x val="-2.3609390950090597E-2"/>
                  <c:y val="-0.246383848905159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63-42A9-A136-F9A9151E10F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2"/>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0.46</c:v>
                </c:pt>
                <c:pt idx="1">
                  <c:v>0.43</c:v>
                </c:pt>
                <c:pt idx="2">
                  <c:v>0.42</c:v>
                </c:pt>
              </c:numCache>
            </c:numRef>
          </c:val>
          <c:smooth val="0"/>
          <c:extLst>
            <c:ext xmlns:c16="http://schemas.microsoft.com/office/drawing/2014/chart" uri="{C3380CC4-5D6E-409C-BE32-E72D297353CC}">
              <c16:uniqueId val="{00000000-7B63-42A9-A136-F9A9151E10FC}"/>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0.44</c:v>
                </c:pt>
                <c:pt idx="1">
                  <c:v>0.45</c:v>
                </c:pt>
                <c:pt idx="2">
                  <c:v>0.4</c:v>
                </c:pt>
              </c:numCache>
            </c:numRef>
          </c:val>
          <c:smooth val="0"/>
          <c:extLst>
            <c:ext xmlns:c16="http://schemas.microsoft.com/office/drawing/2014/chart" uri="{C3380CC4-5D6E-409C-BE32-E72D297353CC}">
              <c16:uniqueId val="{00000000-BEA7-4BE2-91DD-C5934962F60E}"/>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1"/>
              <c:layout>
                <c:manualLayout>
                  <c:x val="-3.4639652080666307E-2"/>
                  <c:y val="-0.246383848905159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2C-4BC8-A6A9-581AC25700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0.28000000000000003</c:v>
                </c:pt>
                <c:pt idx="1">
                  <c:v>0.28000000000000003</c:v>
                </c:pt>
                <c:pt idx="2">
                  <c:v>0.2</c:v>
                </c:pt>
              </c:numCache>
            </c:numRef>
          </c:val>
          <c:smooth val="0"/>
          <c:extLst>
            <c:ext xmlns:c16="http://schemas.microsoft.com/office/drawing/2014/chart" uri="{C3380CC4-5D6E-409C-BE32-E72D297353CC}">
              <c16:uniqueId val="{00000001-932C-4BC8-A6A9-581AC25700B5}"/>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General</c:formatCode>
                <c:ptCount val="3"/>
                <c:pt idx="2" formatCode="0%">
                  <c:v>0.44</c:v>
                </c:pt>
              </c:numCache>
            </c:numRef>
          </c:val>
          <c:smooth val="0"/>
          <c:extLst>
            <c:ext xmlns:c16="http://schemas.microsoft.com/office/drawing/2014/chart" uri="{C3380CC4-5D6E-409C-BE32-E72D297353CC}">
              <c16:uniqueId val="{00000000-F547-4A9E-8D07-7187E9FF8135}"/>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General"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81238353403091E-2"/>
          <c:y val="3.9754167286788045E-2"/>
          <c:w val="0.83472561794455047"/>
          <c:h val="0.92049166542642391"/>
        </c:manualLayout>
      </c:layout>
      <c:barChart>
        <c:barDir val="bar"/>
        <c:grouping val="clustered"/>
        <c:varyColors val="0"/>
        <c:ser>
          <c:idx val="0"/>
          <c:order val="0"/>
          <c:tx>
            <c:strRef>
              <c:f>Feuil1!$B$1</c:f>
              <c:strCache>
                <c:ptCount val="1"/>
                <c:pt idx="0">
                  <c:v>Vague 2</c:v>
                </c:pt>
              </c:strCache>
            </c:strRef>
          </c:tx>
          <c:spPr>
            <a:solidFill>
              <a:srgbClr val="007AAA"/>
            </a:solidFill>
            <a:ln>
              <a:noFill/>
            </a:ln>
            <a:effectLst/>
          </c:spPr>
          <c:invertIfNegative val="0"/>
          <c:dPt>
            <c:idx val="5"/>
            <c:invertIfNegative val="0"/>
            <c:bubble3D val="0"/>
            <c:spPr>
              <a:solidFill>
                <a:srgbClr val="007AAA"/>
              </a:solidFill>
              <a:ln>
                <a:noFill/>
              </a:ln>
              <a:effectLst/>
            </c:spPr>
            <c:extLst>
              <c:ext xmlns:c16="http://schemas.microsoft.com/office/drawing/2014/chart" uri="{C3380CC4-5D6E-409C-BE32-E72D297353CC}">
                <c16:uniqueId val="{00000001-D823-4E49-89AE-066191198294}"/>
              </c:ext>
            </c:extLst>
          </c:dPt>
          <c:dLbls>
            <c:dLbl>
              <c:idx val="0"/>
              <c:layout>
                <c:manualLayout>
                  <c:x val="0"/>
                  <c:y val="1.0422910268043884E-2"/>
                </c:manualLayout>
              </c:layout>
              <c:tx>
                <c:rich>
                  <a:bodyPr/>
                  <a:lstStyle/>
                  <a:p>
                    <a:fld id="{9716F91A-C755-4918-9BF1-A313EFCA095D}" type="VALUE">
                      <a:rPr lang="en-US" sz="20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823-4E49-89AE-066191198294}"/>
                </c:ext>
              </c:extLst>
            </c:dLbl>
            <c:dLbl>
              <c:idx val="1"/>
              <c:layout>
                <c:manualLayout>
                  <c:x val="1.495875458282413E-2"/>
                  <c:y val="7.9363817677702061E-3"/>
                </c:manualLayout>
              </c:layout>
              <c:tx>
                <c:rich>
                  <a:bodyPr/>
                  <a:lstStyle/>
                  <a:p>
                    <a:fld id="{4116DE6D-8492-4934-9E9D-9E360B408611}" type="VALUE">
                      <a:rPr lang="en-US" sz="1400" b="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823-4E49-89AE-06619119829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numCache>
            </c:numRef>
          </c:cat>
          <c:val>
            <c:numRef>
              <c:f>Feuil1!$B$2:$B$6</c:f>
              <c:numCache>
                <c:formatCode>0%</c:formatCode>
                <c:ptCount val="5"/>
                <c:pt idx="0">
                  <c:v>0.55000000000000004</c:v>
                </c:pt>
                <c:pt idx="1">
                  <c:v>0.36</c:v>
                </c:pt>
                <c:pt idx="2">
                  <c:v>0.31</c:v>
                </c:pt>
                <c:pt idx="3">
                  <c:v>0.23</c:v>
                </c:pt>
                <c:pt idx="4">
                  <c:v>0.06</c:v>
                </c:pt>
              </c:numCache>
            </c:numRef>
          </c:val>
          <c:extLst>
            <c:ext xmlns:c16="http://schemas.microsoft.com/office/drawing/2014/chart" uri="{C3380CC4-5D6E-409C-BE32-E72D297353CC}">
              <c16:uniqueId val="{00000004-D823-4E49-89AE-066191198294}"/>
            </c:ext>
          </c:extLst>
        </c:ser>
        <c:dLbls>
          <c:dLblPos val="outEnd"/>
          <c:showLegendKey val="0"/>
          <c:showVal val="1"/>
          <c:showCatName val="0"/>
          <c:showSerName val="0"/>
          <c:showPercent val="0"/>
          <c:showBubbleSize val="0"/>
        </c:dLbls>
        <c:gapWidth val="182"/>
        <c:axId val="1081238600"/>
        <c:axId val="1081239912"/>
      </c:barChart>
      <c:catAx>
        <c:axId val="1081238600"/>
        <c:scaling>
          <c:orientation val="maxMin"/>
        </c:scaling>
        <c:delete val="1"/>
        <c:axPos val="l"/>
        <c:numFmt formatCode="General" sourceLinked="1"/>
        <c:majorTickMark val="none"/>
        <c:minorTickMark val="none"/>
        <c:tickLblPos val="nextTo"/>
        <c:crossAx val="1081239912"/>
        <c:crosses val="autoZero"/>
        <c:auto val="1"/>
        <c:lblAlgn val="ctr"/>
        <c:lblOffset val="100"/>
        <c:noMultiLvlLbl val="0"/>
      </c:catAx>
      <c:valAx>
        <c:axId val="1081239912"/>
        <c:scaling>
          <c:orientation val="minMax"/>
        </c:scaling>
        <c:delete val="1"/>
        <c:axPos val="t"/>
        <c:numFmt formatCode="0%" sourceLinked="1"/>
        <c:majorTickMark val="none"/>
        <c:minorTickMark val="none"/>
        <c:tickLblPos val="nextTo"/>
        <c:crossAx val="108123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78639402839259E-2"/>
          <c:y val="3.9754098040232583E-2"/>
          <c:w val="0.87819234146335889"/>
          <c:h val="0.92049166542642391"/>
        </c:manualLayout>
      </c:layout>
      <c:barChart>
        <c:barDir val="bar"/>
        <c:grouping val="clustered"/>
        <c:varyColors val="0"/>
        <c:ser>
          <c:idx val="0"/>
          <c:order val="0"/>
          <c:tx>
            <c:strRef>
              <c:f>Feuil1!$B$1</c:f>
              <c:strCache>
                <c:ptCount val="1"/>
                <c:pt idx="0">
                  <c:v>Colonne2</c:v>
                </c:pt>
              </c:strCache>
            </c:strRef>
          </c:tx>
          <c:spPr>
            <a:solidFill>
              <a:srgbClr val="007AAA"/>
            </a:solidFill>
            <a:ln>
              <a:noFill/>
            </a:ln>
            <a:effectLst/>
          </c:spPr>
          <c:invertIfNegative val="0"/>
          <c:dPt>
            <c:idx val="0"/>
            <c:invertIfNegative val="0"/>
            <c:bubble3D val="0"/>
            <c:spPr>
              <a:solidFill>
                <a:srgbClr val="007AAA"/>
              </a:solidFill>
              <a:ln>
                <a:noFill/>
              </a:ln>
              <a:effectLst/>
            </c:spPr>
            <c:extLst>
              <c:ext xmlns:c16="http://schemas.microsoft.com/office/drawing/2014/chart" uri="{C3380CC4-5D6E-409C-BE32-E72D297353CC}">
                <c16:uniqueId val="{00000001-3653-444B-A06E-1AF39B107D70}"/>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3653-444B-A06E-1AF39B107D70}"/>
                </c:ext>
              </c:extLst>
            </c:dLbl>
            <c:dLbl>
              <c:idx val="1"/>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2-3653-444B-A06E-1AF39B107D70}"/>
                </c:ext>
              </c:extLst>
            </c:dLbl>
            <c:dLbl>
              <c:idx val="2"/>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3653-444B-A06E-1AF39B107D70}"/>
                </c:ext>
              </c:extLst>
            </c:dLbl>
            <c:dLbl>
              <c:idx val="3"/>
              <c:tx>
                <c:rich>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fld id="{8449E671-455D-4073-8592-CF41E0C0F2AE}" type="VALUE">
                      <a:rPr lang="en-US" sz="1400" i="1"/>
                      <a:pPr>
                        <a:defRPr sz="1400" i="1">
                          <a:solidFill>
                            <a:schemeClr val="tx1"/>
                          </a:solidFill>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653-444B-A06E-1AF39B107D70}"/>
                </c:ext>
              </c:extLst>
            </c:dLbl>
            <c:dLbl>
              <c:idx val="4"/>
              <c:tx>
                <c:rich>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fld id="{9D81C972-1F71-49EE-8F9F-A691E050AA77}" type="VALUE">
                      <a:rPr lang="en-US" sz="2000" b="1" i="1"/>
                      <a:pPr>
                        <a:defRPr sz="1400" i="1">
                          <a:solidFill>
                            <a:schemeClr val="tx1"/>
                          </a:solidFill>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653-444B-A06E-1AF39B107D70}"/>
                </c:ext>
              </c:extLst>
            </c:dLbl>
            <c:dLbl>
              <c:idx val="5"/>
              <c:tx>
                <c:rich>
                  <a:bodyPr/>
                  <a:lstStyle/>
                  <a:p>
                    <a:fld id="{BB09FF4F-1FAB-44E7-B3E7-F701996F48E5}" type="VALUE">
                      <a:rPr lang="en-US" sz="1400" i="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653-444B-A06E-1AF39B107D7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numCache>
            </c:numRef>
          </c:cat>
          <c:val>
            <c:numRef>
              <c:f>Feuil1!$B$2:$B$6</c:f>
              <c:numCache>
                <c:formatCode>0%</c:formatCode>
                <c:ptCount val="5"/>
                <c:pt idx="0">
                  <c:v>0.12</c:v>
                </c:pt>
                <c:pt idx="1">
                  <c:v>0.28000000000000003</c:v>
                </c:pt>
                <c:pt idx="2">
                  <c:v>0.33</c:v>
                </c:pt>
                <c:pt idx="3">
                  <c:v>0.36</c:v>
                </c:pt>
                <c:pt idx="4">
                  <c:v>0.48</c:v>
                </c:pt>
              </c:numCache>
            </c:numRef>
          </c:val>
          <c:extLst>
            <c:ext xmlns:c16="http://schemas.microsoft.com/office/drawing/2014/chart" uri="{C3380CC4-5D6E-409C-BE32-E72D297353CC}">
              <c16:uniqueId val="{00000007-3653-444B-A06E-1AF39B107D70}"/>
            </c:ext>
          </c:extLst>
        </c:ser>
        <c:dLbls>
          <c:dLblPos val="outEnd"/>
          <c:showLegendKey val="0"/>
          <c:showVal val="1"/>
          <c:showCatName val="0"/>
          <c:showSerName val="0"/>
          <c:showPercent val="0"/>
          <c:showBubbleSize val="0"/>
        </c:dLbls>
        <c:gapWidth val="182"/>
        <c:axId val="1081238600"/>
        <c:axId val="1081239912"/>
      </c:barChart>
      <c:catAx>
        <c:axId val="1081238600"/>
        <c:scaling>
          <c:orientation val="minMax"/>
        </c:scaling>
        <c:delete val="1"/>
        <c:axPos val="r"/>
        <c:numFmt formatCode="General" sourceLinked="1"/>
        <c:majorTickMark val="out"/>
        <c:minorTickMark val="none"/>
        <c:tickLblPos val="nextTo"/>
        <c:crossAx val="1081239912"/>
        <c:crosses val="autoZero"/>
        <c:auto val="1"/>
        <c:lblAlgn val="ctr"/>
        <c:lblOffset val="100"/>
        <c:noMultiLvlLbl val="0"/>
      </c:catAx>
      <c:valAx>
        <c:axId val="1081239912"/>
        <c:scaling>
          <c:orientation val="maxMin"/>
        </c:scaling>
        <c:delete val="1"/>
        <c:axPos val="b"/>
        <c:numFmt formatCode="0%" sourceLinked="1"/>
        <c:majorTickMark val="out"/>
        <c:minorTickMark val="none"/>
        <c:tickLblPos val="nextTo"/>
        <c:crossAx val="108123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EDC1-42B5-9C70-ED14DF71A79F}"/>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EDC1-42B5-9C70-ED14DF71A79F}"/>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EDC1-42B5-9C70-ED14DF71A79F}"/>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EDC1-42B5-9C70-ED14DF71A79F}"/>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EDC1-42B5-9C70-ED14DF71A79F}"/>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EDC1-42B5-9C70-ED14DF71A79F}"/>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EDC1-42B5-9C70-ED14DF71A79F}"/>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EDC1-42B5-9C70-ED14DF71A79F}"/>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EDC1-42B5-9C70-ED14DF71A79F}"/>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EDC1-42B5-9C70-ED14DF71A79F}"/>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EDC1-42B5-9C70-ED14DF71A79F}"/>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EDC1-42B5-9C70-ED14DF71A79F}"/>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EDC1-42B5-9C70-ED14DF71A79F}"/>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EDC1-42B5-9C70-ED14DF71A79F}"/>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EDC1-42B5-9C70-ED14DF71A79F}"/>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EDC1-42B5-9C70-ED14DF71A79F}"/>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EDC1-42B5-9C70-ED14DF71A79F}"/>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EDC1-42B5-9C70-ED14DF71A79F}"/>
              </c:ext>
            </c:extLst>
          </c:dPt>
          <c:dLbls>
            <c:delete val="1"/>
          </c:dLbls>
          <c:cat>
            <c:strRef>
              <c:f>Feuil1!$A$8:$A$12</c:f>
              <c:strCache>
                <c:ptCount val="5"/>
                <c:pt idx="0">
                  <c:v>  Oui, tout à fait | 8%</c:v>
                </c:pt>
                <c:pt idx="1">
                  <c:v>  Oui, plutôt | 45%</c:v>
                </c:pt>
                <c:pt idx="2">
                  <c:v>  Non, plutôt pas | 27%</c:v>
                </c:pt>
                <c:pt idx="3">
                  <c:v>  Non, pas du tout | 13%</c:v>
                </c:pt>
                <c:pt idx="4">
                  <c:v>  Ne se prononce pas | 7%</c:v>
                </c:pt>
              </c:strCache>
            </c:strRef>
          </c:cat>
          <c:val>
            <c:numRef>
              <c:f>Feuil1!$E$8:$E$12</c:f>
              <c:numCache>
                <c:formatCode>0%</c:formatCode>
                <c:ptCount val="5"/>
                <c:pt idx="0">
                  <c:v>0.08</c:v>
                </c:pt>
                <c:pt idx="1">
                  <c:v>0.45</c:v>
                </c:pt>
                <c:pt idx="2">
                  <c:v>0.27</c:v>
                </c:pt>
                <c:pt idx="3">
                  <c:v>0.13</c:v>
                </c:pt>
                <c:pt idx="4">
                  <c:v>7.0000000000000007E-2</c:v>
                </c:pt>
              </c:numCache>
            </c:numRef>
          </c:val>
          <c:extLst>
            <c:ext xmlns:c16="http://schemas.microsoft.com/office/drawing/2014/chart" uri="{C3380CC4-5D6E-409C-BE32-E72D297353CC}">
              <c16:uniqueId val="{00000024-EDC1-42B5-9C70-ED14DF71A79F}"/>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8.1968731677866086E-2"/>
          <c:y val="0.20767684725213667"/>
          <c:w val="0.43664718930763136"/>
          <c:h val="0.40814379764074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60CB-4ED4-B6D9-0C132D60627D}"/>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60CB-4ED4-B6D9-0C132D60627D}"/>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60CB-4ED4-B6D9-0C132D60627D}"/>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60CB-4ED4-B6D9-0C132D60627D}"/>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60CB-4ED4-B6D9-0C132D60627D}"/>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60CB-4ED4-B6D9-0C132D60627D}"/>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60CB-4ED4-B6D9-0C132D60627D}"/>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60CB-4ED4-B6D9-0C132D60627D}"/>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60CB-4ED4-B6D9-0C132D60627D}"/>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60CB-4ED4-B6D9-0C132D60627D}"/>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60CB-4ED4-B6D9-0C132D60627D}"/>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60CB-4ED4-B6D9-0C132D60627D}"/>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60CB-4ED4-B6D9-0C132D60627D}"/>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60CB-4ED4-B6D9-0C132D60627D}"/>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60CB-4ED4-B6D9-0C132D60627D}"/>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60CB-4ED4-B6D9-0C132D60627D}"/>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60CB-4ED4-B6D9-0C132D60627D}"/>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60CB-4ED4-B6D9-0C132D60627D}"/>
              </c:ext>
            </c:extLst>
          </c:dPt>
          <c:dLbls>
            <c:delete val="1"/>
          </c:dLbls>
          <c:cat>
            <c:strRef>
              <c:f>Feuil1!$A$8:$A$12</c:f>
              <c:strCache>
                <c:ptCount val="5"/>
                <c:pt idx="0">
                  <c:v>  Oui, tout à fait | 12%</c:v>
                </c:pt>
                <c:pt idx="1">
                  <c:v>  Oui, plutôt | 45%</c:v>
                </c:pt>
                <c:pt idx="2">
                  <c:v>  Non, plutôt pas | 23%</c:v>
                </c:pt>
                <c:pt idx="3">
                  <c:v>  Non, pas du tout | 12%</c:v>
                </c:pt>
                <c:pt idx="4">
                  <c:v>  Ne se prononce pas | 8%</c:v>
                </c:pt>
              </c:strCache>
            </c:strRef>
          </c:cat>
          <c:val>
            <c:numRef>
              <c:f>Feuil1!$E$8:$E$12</c:f>
              <c:numCache>
                <c:formatCode>0%</c:formatCode>
                <c:ptCount val="5"/>
                <c:pt idx="0">
                  <c:v>0.12</c:v>
                </c:pt>
                <c:pt idx="1">
                  <c:v>0.45</c:v>
                </c:pt>
                <c:pt idx="2">
                  <c:v>0.23</c:v>
                </c:pt>
                <c:pt idx="3">
                  <c:v>0.12</c:v>
                </c:pt>
                <c:pt idx="4">
                  <c:v>0.08</c:v>
                </c:pt>
              </c:numCache>
            </c:numRef>
          </c:val>
          <c:extLst>
            <c:ext xmlns:c16="http://schemas.microsoft.com/office/drawing/2014/chart" uri="{C3380CC4-5D6E-409C-BE32-E72D297353CC}">
              <c16:uniqueId val="{00000024-60CB-4ED4-B6D9-0C132D60627D}"/>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8.4736700404460394E-2"/>
          <c:y val="0.21420744966317187"/>
          <c:w val="0.43664718930763136"/>
          <c:h val="0.40814379764074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0.61</c:v>
                </c:pt>
                <c:pt idx="1">
                  <c:v>0.57999999999999996</c:v>
                </c:pt>
                <c:pt idx="2">
                  <c:v>0.55000000000000004</c:v>
                </c:pt>
              </c:numCache>
            </c:numRef>
          </c:val>
          <c:smooth val="0"/>
          <c:extLst>
            <c:ext xmlns:c16="http://schemas.microsoft.com/office/drawing/2014/chart" uri="{C3380CC4-5D6E-409C-BE32-E72D297353CC}">
              <c16:uniqueId val="{00000000-4256-4BEF-A543-CCD19DB49ED6}"/>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0.67</c:v>
                </c:pt>
                <c:pt idx="1">
                  <c:v>0.63</c:v>
                </c:pt>
                <c:pt idx="2">
                  <c:v>0.65</c:v>
                </c:pt>
              </c:numCache>
            </c:numRef>
          </c:val>
          <c:smooth val="0"/>
          <c:extLst>
            <c:ext xmlns:c16="http://schemas.microsoft.com/office/drawing/2014/chart" uri="{C3380CC4-5D6E-409C-BE32-E72D297353CC}">
              <c16:uniqueId val="{00000000-7563-4165-8FE7-376505FE7B58}"/>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2"/>
              <c:layout>
                <c:manualLayout>
                  <c:x val="-3.7790531272327156E-2"/>
                  <c:y val="-0.2360780289047003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41-48CA-8B60-CBA4452BFBD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0.7</c:v>
                </c:pt>
                <c:pt idx="1">
                  <c:v>0.68</c:v>
                </c:pt>
                <c:pt idx="2">
                  <c:v>0.53</c:v>
                </c:pt>
              </c:numCache>
            </c:numRef>
          </c:val>
          <c:smooth val="0"/>
          <c:extLst>
            <c:ext xmlns:c16="http://schemas.microsoft.com/office/drawing/2014/chart" uri="{C3380CC4-5D6E-409C-BE32-E72D297353CC}">
              <c16:uniqueId val="{00000001-E541-48CA-8B60-CBA4452BFBD7}"/>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D0FD-49EE-B7C9-295E2F4EBB19}"/>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D0FD-49EE-B7C9-295E2F4EBB19}"/>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D0FD-49EE-B7C9-295E2F4EBB19}"/>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D0FD-49EE-B7C9-295E2F4EBB19}"/>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D0FD-49EE-B7C9-295E2F4EBB19}"/>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D0FD-49EE-B7C9-295E2F4EBB19}"/>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D0FD-49EE-B7C9-295E2F4EBB19}"/>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D0FD-49EE-B7C9-295E2F4EBB19}"/>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D0FD-49EE-B7C9-295E2F4EBB19}"/>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D0FD-49EE-B7C9-295E2F4EBB19}"/>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D0FD-49EE-B7C9-295E2F4EBB19}"/>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D0FD-49EE-B7C9-295E2F4EBB19}"/>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D0FD-49EE-B7C9-295E2F4EBB19}"/>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D0FD-49EE-B7C9-295E2F4EBB19}"/>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D0FD-49EE-B7C9-295E2F4EBB19}"/>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D0FD-49EE-B7C9-295E2F4EBB19}"/>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D0FD-49EE-B7C9-295E2F4EBB19}"/>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D0FD-49EE-B7C9-295E2F4EBB19}"/>
              </c:ext>
            </c:extLst>
          </c:dPt>
          <c:dLbls>
            <c:delete val="1"/>
          </c:dLbls>
          <c:cat>
            <c:strRef>
              <c:f>Feuil1!$A$8:$A$12</c:f>
              <c:strCache>
                <c:ptCount val="5"/>
                <c:pt idx="0">
                  <c:v>  Oui, tout à fait | 16%</c:v>
                </c:pt>
                <c:pt idx="1">
                  <c:v>  Oui, plutôt | 48%</c:v>
                </c:pt>
                <c:pt idx="2">
                  <c:v>  Non, plutôt pas | 17%</c:v>
                </c:pt>
                <c:pt idx="3">
                  <c:v>  Non, pas du tout | 10%</c:v>
                </c:pt>
                <c:pt idx="4">
                  <c:v>  Ne se prononce pas | 9%</c:v>
                </c:pt>
              </c:strCache>
            </c:strRef>
          </c:cat>
          <c:val>
            <c:numRef>
              <c:f>Feuil1!$E$8:$E$12</c:f>
              <c:numCache>
                <c:formatCode>0%</c:formatCode>
                <c:ptCount val="5"/>
                <c:pt idx="0">
                  <c:v>0.16</c:v>
                </c:pt>
                <c:pt idx="1">
                  <c:v>0.48</c:v>
                </c:pt>
                <c:pt idx="2">
                  <c:v>0.17</c:v>
                </c:pt>
                <c:pt idx="3">
                  <c:v>0.1</c:v>
                </c:pt>
                <c:pt idx="4">
                  <c:v>0.09</c:v>
                </c:pt>
              </c:numCache>
            </c:numRef>
          </c:val>
          <c:extLst>
            <c:ext xmlns:c16="http://schemas.microsoft.com/office/drawing/2014/chart" uri="{C3380CC4-5D6E-409C-BE32-E72D297353CC}">
              <c16:uniqueId val="{00000024-D0FD-49EE-B7C9-295E2F4EBB19}"/>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8.4736700404460394E-2"/>
          <c:y val="0.21420744966317187"/>
          <c:w val="0.43664718930763136"/>
          <c:h val="0.40814379764074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836C-4453-94E8-A1340E853631}"/>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836C-4453-94E8-A1340E853631}"/>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836C-4453-94E8-A1340E853631}"/>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836C-4453-94E8-A1340E853631}"/>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836C-4453-94E8-A1340E853631}"/>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836C-4453-94E8-A1340E853631}"/>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836C-4453-94E8-A1340E853631}"/>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836C-4453-94E8-A1340E853631}"/>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836C-4453-94E8-A1340E853631}"/>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836C-4453-94E8-A1340E853631}"/>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836C-4453-94E8-A1340E853631}"/>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836C-4453-94E8-A1340E853631}"/>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836C-4453-94E8-A1340E853631}"/>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836C-4453-94E8-A1340E853631}"/>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836C-4453-94E8-A1340E853631}"/>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836C-4453-94E8-A1340E853631}"/>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836C-4453-94E8-A1340E853631}"/>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836C-4453-94E8-A1340E853631}"/>
              </c:ext>
            </c:extLst>
          </c:dPt>
          <c:dLbls>
            <c:delete val="1"/>
          </c:dLbls>
          <c:cat>
            <c:strRef>
              <c:f>Feuil1!$A$8:$A$12</c:f>
              <c:strCache>
                <c:ptCount val="5"/>
                <c:pt idx="0">
                  <c:v>  Oui, tout à fait | 17%</c:v>
                </c:pt>
                <c:pt idx="1">
                  <c:v>  Oui, plutôt | 48%</c:v>
                </c:pt>
                <c:pt idx="2">
                  <c:v>  Non, plutôt pas | 16%</c:v>
                </c:pt>
                <c:pt idx="3">
                  <c:v>  Non, pas du tout | 12%</c:v>
                </c:pt>
                <c:pt idx="4">
                  <c:v>  Ne se prononce pas | 7%</c:v>
                </c:pt>
              </c:strCache>
            </c:strRef>
          </c:cat>
          <c:val>
            <c:numRef>
              <c:f>Feuil1!$E$8:$E$12</c:f>
              <c:numCache>
                <c:formatCode>0%</c:formatCode>
                <c:ptCount val="5"/>
                <c:pt idx="0">
                  <c:v>0.17</c:v>
                </c:pt>
                <c:pt idx="1">
                  <c:v>0.48</c:v>
                </c:pt>
                <c:pt idx="2">
                  <c:v>0.16</c:v>
                </c:pt>
                <c:pt idx="3">
                  <c:v>0.12</c:v>
                </c:pt>
                <c:pt idx="4">
                  <c:v>7.0000000000000007E-2</c:v>
                </c:pt>
              </c:numCache>
            </c:numRef>
          </c:val>
          <c:extLst>
            <c:ext xmlns:c16="http://schemas.microsoft.com/office/drawing/2014/chart" uri="{C3380CC4-5D6E-409C-BE32-E72D297353CC}">
              <c16:uniqueId val="{00000024-836C-4453-94E8-A1340E853631}"/>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8.4736700404460394E-2"/>
          <c:y val="0.21420744966317187"/>
          <c:w val="0.43664718930763136"/>
          <c:h val="0.40814379764074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0.79</c:v>
                </c:pt>
              </c:numCache>
            </c:numRef>
          </c:val>
          <c:extLst>
            <c:ext xmlns:c16="http://schemas.microsoft.com/office/drawing/2014/chart" uri="{C3380CC4-5D6E-409C-BE32-E72D297353CC}">
              <c16:uniqueId val="{00000000-86E7-4FCF-8A45-F55BA896C0E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0.44</c:v>
                </c:pt>
              </c:numCache>
            </c:numRef>
          </c:val>
          <c:extLst>
            <c:ext xmlns:c16="http://schemas.microsoft.com/office/drawing/2014/chart" uri="{C3380CC4-5D6E-409C-BE32-E72D297353CC}">
              <c16:uniqueId val="{00000001-86E7-4FCF-8A45-F55BA896C0E9}"/>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0.77</c:v>
                </c:pt>
              </c:numCache>
            </c:numRef>
          </c:val>
          <c:extLst>
            <c:ext xmlns:c16="http://schemas.microsoft.com/office/drawing/2014/chart" uri="{C3380CC4-5D6E-409C-BE32-E72D297353CC}">
              <c16:uniqueId val="{00000000-86E7-4FCF-8A45-F55BA896C0E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0.51</c:v>
                </c:pt>
              </c:numCache>
            </c:numRef>
          </c:val>
          <c:extLst>
            <c:ext xmlns:c16="http://schemas.microsoft.com/office/drawing/2014/chart" uri="{C3380CC4-5D6E-409C-BE32-E72D297353CC}">
              <c16:uniqueId val="{00000001-86E7-4FCF-8A45-F55BA896C0E9}"/>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0.79</c:v>
                </c:pt>
              </c:numCache>
            </c:numRef>
          </c:val>
          <c:extLst>
            <c:ext xmlns:c16="http://schemas.microsoft.com/office/drawing/2014/chart" uri="{C3380CC4-5D6E-409C-BE32-E72D297353CC}">
              <c16:uniqueId val="{00000000-86E7-4FCF-8A45-F55BA896C0E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0.6</c:v>
                </c:pt>
              </c:numCache>
            </c:numRef>
          </c:val>
          <c:extLst>
            <c:ext xmlns:c16="http://schemas.microsoft.com/office/drawing/2014/chart" uri="{C3380CC4-5D6E-409C-BE32-E72D297353CC}">
              <c16:uniqueId val="{00000001-86E7-4FCF-8A45-F55BA896C0E9}"/>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0.84</c:v>
                </c:pt>
              </c:numCache>
            </c:numRef>
          </c:val>
          <c:extLst>
            <c:ext xmlns:c16="http://schemas.microsoft.com/office/drawing/2014/chart" uri="{C3380CC4-5D6E-409C-BE32-E72D297353CC}">
              <c16:uniqueId val="{00000000-86E7-4FCF-8A45-F55BA896C0E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0.59</c:v>
                </c:pt>
              </c:numCache>
            </c:numRef>
          </c:val>
          <c:extLst>
            <c:ext xmlns:c16="http://schemas.microsoft.com/office/drawing/2014/chart" uri="{C3380CC4-5D6E-409C-BE32-E72D297353CC}">
              <c16:uniqueId val="{00000001-86E7-4FCF-8A45-F55BA896C0E9}"/>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81238353403091E-2"/>
          <c:y val="3.9754167286788045E-2"/>
          <c:w val="0.83472561794455047"/>
          <c:h val="0.92049166542642391"/>
        </c:manualLayout>
      </c:layout>
      <c:barChart>
        <c:barDir val="bar"/>
        <c:grouping val="clustered"/>
        <c:varyColors val="0"/>
        <c:ser>
          <c:idx val="0"/>
          <c:order val="0"/>
          <c:tx>
            <c:strRef>
              <c:f>Feuil1!$B$1</c:f>
              <c:strCache>
                <c:ptCount val="1"/>
                <c:pt idx="0">
                  <c:v>Vague 2</c:v>
                </c:pt>
              </c:strCache>
            </c:strRef>
          </c:tx>
          <c:spPr>
            <a:solidFill>
              <a:srgbClr val="007AAA"/>
            </a:solidFill>
            <a:ln>
              <a:noFill/>
            </a:ln>
            <a:effectLst/>
          </c:spPr>
          <c:invertIfNegative val="0"/>
          <c:dPt>
            <c:idx val="5"/>
            <c:invertIfNegative val="0"/>
            <c:bubble3D val="0"/>
            <c:spPr>
              <a:solidFill>
                <a:srgbClr val="007AAA"/>
              </a:solidFill>
              <a:ln>
                <a:noFill/>
              </a:ln>
              <a:effectLst/>
            </c:spPr>
            <c:extLst>
              <c:ext xmlns:c16="http://schemas.microsoft.com/office/drawing/2014/chart" uri="{C3380CC4-5D6E-409C-BE32-E72D297353CC}">
                <c16:uniqueId val="{00000001-8EA1-4F38-A8E0-E2D3E666D10E}"/>
              </c:ext>
            </c:extLst>
          </c:dPt>
          <c:dLbls>
            <c:dLbl>
              <c:idx val="0"/>
              <c:layout>
                <c:manualLayout>
                  <c:x val="0"/>
                  <c:y val="1.0422910268043884E-2"/>
                </c:manualLayout>
              </c:layout>
              <c:tx>
                <c:rich>
                  <a:bodyPr/>
                  <a:lstStyle/>
                  <a:p>
                    <a:fld id="{9716F91A-C755-4918-9BF1-A313EFCA095D}" type="VALUE">
                      <a:rPr lang="en-US" sz="18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EA1-4F38-A8E0-E2D3E666D10E}"/>
                </c:ext>
              </c:extLst>
            </c:dLbl>
            <c:dLbl>
              <c:idx val="1"/>
              <c:layout>
                <c:manualLayout>
                  <c:x val="1.495875458282413E-2"/>
                  <c:y val="2.7435752086530001E-3"/>
                </c:manualLayout>
              </c:layout>
              <c:tx>
                <c:rich>
                  <a:bodyPr/>
                  <a:lstStyle/>
                  <a:p>
                    <a:fld id="{4116DE6D-8492-4934-9E9D-9E360B408611}" type="VALUE">
                      <a:rPr lang="en-US" sz="18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EA1-4F38-A8E0-E2D3E666D10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Feuil1!$A$2:$A$10</c:f>
              <c:numCache>
                <c:formatCode>General</c:formatCode>
                <c:ptCount val="9"/>
              </c:numCache>
            </c:numRef>
          </c:cat>
          <c:val>
            <c:numRef>
              <c:f>Feuil1!$B$2:$B$10</c:f>
              <c:numCache>
                <c:formatCode>0%</c:formatCode>
                <c:ptCount val="9"/>
                <c:pt idx="0">
                  <c:v>0.49</c:v>
                </c:pt>
                <c:pt idx="1">
                  <c:v>0.48</c:v>
                </c:pt>
                <c:pt idx="2">
                  <c:v>0.39</c:v>
                </c:pt>
                <c:pt idx="3">
                  <c:v>0.38</c:v>
                </c:pt>
                <c:pt idx="4">
                  <c:v>0.42</c:v>
                </c:pt>
                <c:pt idx="5">
                  <c:v>0.22</c:v>
                </c:pt>
                <c:pt idx="6">
                  <c:v>0.16</c:v>
                </c:pt>
                <c:pt idx="7">
                  <c:v>0.1</c:v>
                </c:pt>
                <c:pt idx="8">
                  <c:v>0.04</c:v>
                </c:pt>
              </c:numCache>
            </c:numRef>
          </c:val>
          <c:extLst>
            <c:ext xmlns:c16="http://schemas.microsoft.com/office/drawing/2014/chart" uri="{C3380CC4-5D6E-409C-BE32-E72D297353CC}">
              <c16:uniqueId val="{00000004-8EA1-4F38-A8E0-E2D3E666D10E}"/>
            </c:ext>
          </c:extLst>
        </c:ser>
        <c:dLbls>
          <c:dLblPos val="outEnd"/>
          <c:showLegendKey val="0"/>
          <c:showVal val="1"/>
          <c:showCatName val="0"/>
          <c:showSerName val="0"/>
          <c:showPercent val="0"/>
          <c:showBubbleSize val="0"/>
        </c:dLbls>
        <c:gapWidth val="182"/>
        <c:axId val="1081238600"/>
        <c:axId val="1081239912"/>
      </c:barChart>
      <c:catAx>
        <c:axId val="1081238600"/>
        <c:scaling>
          <c:orientation val="maxMin"/>
        </c:scaling>
        <c:delete val="1"/>
        <c:axPos val="l"/>
        <c:numFmt formatCode="General" sourceLinked="1"/>
        <c:majorTickMark val="none"/>
        <c:minorTickMark val="none"/>
        <c:tickLblPos val="nextTo"/>
        <c:crossAx val="1081239912"/>
        <c:crosses val="autoZero"/>
        <c:auto val="1"/>
        <c:lblAlgn val="ctr"/>
        <c:lblOffset val="100"/>
        <c:noMultiLvlLbl val="0"/>
      </c:catAx>
      <c:valAx>
        <c:axId val="1081239912"/>
        <c:scaling>
          <c:orientation val="minMax"/>
        </c:scaling>
        <c:delete val="1"/>
        <c:axPos val="t"/>
        <c:numFmt formatCode="0%" sourceLinked="1"/>
        <c:majorTickMark val="none"/>
        <c:minorTickMark val="none"/>
        <c:tickLblPos val="nextTo"/>
        <c:crossAx val="108123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90565272942555E-2"/>
          <c:y val="3.9754167286788045E-2"/>
          <c:w val="0.87819234146335889"/>
          <c:h val="0.92049166542642391"/>
        </c:manualLayout>
      </c:layout>
      <c:barChart>
        <c:barDir val="bar"/>
        <c:grouping val="clustered"/>
        <c:varyColors val="0"/>
        <c:ser>
          <c:idx val="0"/>
          <c:order val="0"/>
          <c:tx>
            <c:strRef>
              <c:f>Feuil1!$B$1</c:f>
              <c:strCache>
                <c:ptCount val="1"/>
                <c:pt idx="0">
                  <c:v>Vague 1</c:v>
                </c:pt>
              </c:strCache>
            </c:strRef>
          </c:tx>
          <c:spPr>
            <a:solidFill>
              <a:srgbClr val="007AAA"/>
            </a:solidFill>
            <a:ln>
              <a:noFill/>
            </a:ln>
            <a:effectLst/>
          </c:spPr>
          <c:invertIfNegative val="0"/>
          <c:dPt>
            <c:idx val="0"/>
            <c:invertIfNegative val="0"/>
            <c:bubble3D val="0"/>
            <c:spPr>
              <a:solidFill>
                <a:srgbClr val="007AAA"/>
              </a:solidFill>
              <a:ln>
                <a:noFill/>
              </a:ln>
              <a:effectLst/>
            </c:spPr>
            <c:extLst>
              <c:ext xmlns:c16="http://schemas.microsoft.com/office/drawing/2014/chart" uri="{C3380CC4-5D6E-409C-BE32-E72D297353CC}">
                <c16:uniqueId val="{00000001-C70B-4FCD-B524-F9B7DC59DF6B}"/>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C70B-4FCD-B524-F9B7DC59DF6B}"/>
                </c:ext>
              </c:extLst>
            </c:dLbl>
            <c:dLbl>
              <c:idx val="1"/>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2-C70B-4FCD-B524-F9B7DC59DF6B}"/>
                </c:ext>
              </c:extLst>
            </c:dLbl>
            <c:dLbl>
              <c:idx val="2"/>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C70B-4FCD-B524-F9B7DC59DF6B}"/>
                </c:ext>
              </c:extLst>
            </c:dLbl>
            <c:dLbl>
              <c:idx val="3"/>
              <c:tx>
                <c:rich>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fld id="{8449E671-455D-4073-8592-CF41E0C0F2AE}" type="VALUE">
                      <a:rPr lang="en-US" sz="1400" i="1"/>
                      <a:pPr>
                        <a:defRPr sz="1400" i="1">
                          <a:solidFill>
                            <a:schemeClr val="tx1"/>
                          </a:solidFill>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70B-4FCD-B524-F9B7DC59DF6B}"/>
                </c:ext>
              </c:extLst>
            </c:dLbl>
            <c:dLbl>
              <c:idx val="4"/>
              <c:tx>
                <c:rich>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fld id="{9D81C972-1F71-49EE-8F9F-A691E050AA77}" type="VALUE">
                      <a:rPr lang="en-US" sz="1400" i="1"/>
                      <a:pPr>
                        <a:defRPr sz="1400" i="1">
                          <a:solidFill>
                            <a:schemeClr val="tx1"/>
                          </a:solidFill>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70B-4FCD-B524-F9B7DC59DF6B}"/>
                </c:ext>
              </c:extLst>
            </c:dLbl>
            <c:dLbl>
              <c:idx val="5"/>
              <c:tx>
                <c:rich>
                  <a:bodyPr/>
                  <a:lstStyle/>
                  <a:p>
                    <a:fld id="{BB09FF4F-1FAB-44E7-B3E7-F701996F48E5}" type="VALUE">
                      <a:rPr lang="en-US" sz="1400" i="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70B-4FCD-B524-F9B7DC59DF6B}"/>
                </c:ext>
              </c:extLst>
            </c:dLbl>
            <c:dLbl>
              <c:idx val="7"/>
              <c:tx>
                <c:rich>
                  <a:bodyPr/>
                  <a:lstStyle/>
                  <a:p>
                    <a:fld id="{FC2F421E-A3EC-4570-AA3B-3621D99F59AB}" type="VALUE">
                      <a:rPr lang="en-US" sz="18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EF2-4E5F-807C-1817AB036184}"/>
                </c:ext>
              </c:extLst>
            </c:dLbl>
            <c:dLbl>
              <c:idx val="8"/>
              <c:tx>
                <c:rich>
                  <a:bodyPr/>
                  <a:lstStyle/>
                  <a:p>
                    <a:fld id="{A07F8B92-3AE2-4DED-82A9-C3C03F5C5975}" type="VALUE">
                      <a:rPr lang="en-US" sz="18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EF2-4E5F-807C-1817AB03618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Feuil1!$A$2:$A$10</c:f>
              <c:numCache>
                <c:formatCode>General</c:formatCode>
                <c:ptCount val="9"/>
              </c:numCache>
            </c:numRef>
          </c:cat>
          <c:val>
            <c:numRef>
              <c:f>Feuil1!$B$2:$B$10</c:f>
              <c:numCache>
                <c:formatCode>0%</c:formatCode>
                <c:ptCount val="9"/>
                <c:pt idx="0">
                  <c:v>0.05</c:v>
                </c:pt>
                <c:pt idx="1">
                  <c:v>0.15</c:v>
                </c:pt>
                <c:pt idx="2">
                  <c:v>0.18</c:v>
                </c:pt>
                <c:pt idx="3">
                  <c:v>0.24</c:v>
                </c:pt>
                <c:pt idx="4">
                  <c:v>0.3</c:v>
                </c:pt>
                <c:pt idx="5">
                  <c:v>0.38</c:v>
                </c:pt>
                <c:pt idx="6">
                  <c:v>0.39</c:v>
                </c:pt>
                <c:pt idx="7">
                  <c:v>0.43</c:v>
                </c:pt>
                <c:pt idx="8">
                  <c:v>0.52</c:v>
                </c:pt>
              </c:numCache>
            </c:numRef>
          </c:val>
          <c:extLst>
            <c:ext xmlns:c16="http://schemas.microsoft.com/office/drawing/2014/chart" uri="{C3380CC4-5D6E-409C-BE32-E72D297353CC}">
              <c16:uniqueId val="{00000007-C70B-4FCD-B524-F9B7DC59DF6B}"/>
            </c:ext>
          </c:extLst>
        </c:ser>
        <c:dLbls>
          <c:dLblPos val="outEnd"/>
          <c:showLegendKey val="0"/>
          <c:showVal val="1"/>
          <c:showCatName val="0"/>
          <c:showSerName val="0"/>
          <c:showPercent val="0"/>
          <c:showBubbleSize val="0"/>
        </c:dLbls>
        <c:gapWidth val="182"/>
        <c:axId val="1081238600"/>
        <c:axId val="1081239912"/>
      </c:barChart>
      <c:catAx>
        <c:axId val="1081238600"/>
        <c:scaling>
          <c:orientation val="minMax"/>
        </c:scaling>
        <c:delete val="1"/>
        <c:axPos val="r"/>
        <c:numFmt formatCode="General" sourceLinked="1"/>
        <c:majorTickMark val="out"/>
        <c:minorTickMark val="none"/>
        <c:tickLblPos val="nextTo"/>
        <c:crossAx val="1081239912"/>
        <c:crosses val="autoZero"/>
        <c:auto val="1"/>
        <c:lblAlgn val="ctr"/>
        <c:lblOffset val="100"/>
        <c:noMultiLvlLbl val="0"/>
      </c:catAx>
      <c:valAx>
        <c:axId val="1081239912"/>
        <c:scaling>
          <c:orientation val="maxMin"/>
        </c:scaling>
        <c:delete val="1"/>
        <c:axPos val="b"/>
        <c:numFmt formatCode="0%" sourceLinked="1"/>
        <c:majorTickMark val="out"/>
        <c:minorTickMark val="none"/>
        <c:tickLblPos val="nextTo"/>
        <c:crossAx val="108123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81238353403091E-2"/>
          <c:y val="3.9754167286788045E-2"/>
          <c:w val="0.96131881766681693"/>
          <c:h val="0.92049166542642391"/>
        </c:manualLayout>
      </c:layout>
      <c:barChart>
        <c:barDir val="bar"/>
        <c:grouping val="clustered"/>
        <c:varyColors val="0"/>
        <c:ser>
          <c:idx val="0"/>
          <c:order val="0"/>
          <c:tx>
            <c:strRef>
              <c:f>Feuil1!$B$1</c:f>
              <c:strCache>
                <c:ptCount val="1"/>
                <c:pt idx="0">
                  <c:v>Vague 2</c:v>
                </c:pt>
              </c:strCache>
            </c:strRef>
          </c:tx>
          <c:spPr>
            <a:solidFill>
              <a:srgbClr val="007AAA"/>
            </a:solidFill>
            <a:ln>
              <a:noFill/>
            </a:ln>
            <a:effectLst/>
          </c:spPr>
          <c:invertIfNegative val="0"/>
          <c:dPt>
            <c:idx val="5"/>
            <c:invertIfNegative val="0"/>
            <c:bubble3D val="0"/>
            <c:spPr>
              <a:solidFill>
                <a:srgbClr val="007AAA"/>
              </a:solidFill>
              <a:ln>
                <a:noFill/>
              </a:ln>
              <a:effectLst/>
            </c:spPr>
            <c:extLst>
              <c:ext xmlns:c16="http://schemas.microsoft.com/office/drawing/2014/chart" uri="{C3380CC4-5D6E-409C-BE32-E72D297353CC}">
                <c16:uniqueId val="{00000001-BF39-4404-AC00-7FE5ACEF8619}"/>
              </c:ext>
            </c:extLst>
          </c:dPt>
          <c:dLbls>
            <c:dLbl>
              <c:idx val="0"/>
              <c:layout>
                <c:manualLayout>
                  <c:x val="0"/>
                  <c:y val="1.0422910268043884E-2"/>
                </c:manualLayout>
              </c:layout>
              <c:tx>
                <c:rich>
                  <a:bodyPr/>
                  <a:lstStyle/>
                  <a:p>
                    <a:fld id="{9716F91A-C755-4918-9BF1-A313EFCA095D}" type="VALUE">
                      <a:rPr lang="en-US" sz="18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F39-4404-AC00-7FE5ACEF8619}"/>
                </c:ext>
              </c:extLst>
            </c:dLbl>
            <c:dLbl>
              <c:idx val="1"/>
              <c:layout>
                <c:manualLayout>
                  <c:x val="0"/>
                  <c:y val="4.0369980205521173E-3"/>
                </c:manualLayout>
              </c:layout>
              <c:tx>
                <c:rich>
                  <a:bodyPr/>
                  <a:lstStyle/>
                  <a:p>
                    <a:fld id="{4116DE6D-8492-4934-9E9D-9E360B408611}" type="VALUE">
                      <a:rPr lang="en-US" sz="18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F39-4404-AC00-7FE5ACEF861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Feuil1!$A$2:$A$9</c:f>
              <c:numCache>
                <c:formatCode>General</c:formatCode>
                <c:ptCount val="8"/>
              </c:numCache>
            </c:numRef>
          </c:cat>
          <c:val>
            <c:numRef>
              <c:f>Feuil1!$B$2:$B$9</c:f>
              <c:numCache>
                <c:formatCode>0%</c:formatCode>
                <c:ptCount val="8"/>
                <c:pt idx="0">
                  <c:v>0.5</c:v>
                </c:pt>
                <c:pt idx="1">
                  <c:v>0.5</c:v>
                </c:pt>
                <c:pt idx="2">
                  <c:v>0.35</c:v>
                </c:pt>
                <c:pt idx="3">
                  <c:v>0.28000000000000003</c:v>
                </c:pt>
                <c:pt idx="4">
                  <c:v>0.28999999999999998</c:v>
                </c:pt>
                <c:pt idx="5">
                  <c:v>0.28000000000000003</c:v>
                </c:pt>
                <c:pt idx="6">
                  <c:v>0.15</c:v>
                </c:pt>
                <c:pt idx="7">
                  <c:v>0.08</c:v>
                </c:pt>
              </c:numCache>
            </c:numRef>
          </c:val>
          <c:extLst>
            <c:ext xmlns:c16="http://schemas.microsoft.com/office/drawing/2014/chart" uri="{C3380CC4-5D6E-409C-BE32-E72D297353CC}">
              <c16:uniqueId val="{00000004-BF39-4404-AC00-7FE5ACEF8619}"/>
            </c:ext>
          </c:extLst>
        </c:ser>
        <c:dLbls>
          <c:dLblPos val="outEnd"/>
          <c:showLegendKey val="0"/>
          <c:showVal val="1"/>
          <c:showCatName val="0"/>
          <c:showSerName val="0"/>
          <c:showPercent val="0"/>
          <c:showBubbleSize val="0"/>
        </c:dLbls>
        <c:gapWidth val="182"/>
        <c:axId val="1081238600"/>
        <c:axId val="1081239912"/>
      </c:barChart>
      <c:catAx>
        <c:axId val="1081238600"/>
        <c:scaling>
          <c:orientation val="maxMin"/>
        </c:scaling>
        <c:delete val="1"/>
        <c:axPos val="l"/>
        <c:numFmt formatCode="General" sourceLinked="1"/>
        <c:majorTickMark val="none"/>
        <c:minorTickMark val="none"/>
        <c:tickLblPos val="nextTo"/>
        <c:crossAx val="1081239912"/>
        <c:crosses val="autoZero"/>
        <c:auto val="1"/>
        <c:lblAlgn val="ctr"/>
        <c:lblOffset val="100"/>
        <c:noMultiLvlLbl val="0"/>
      </c:catAx>
      <c:valAx>
        <c:axId val="1081239912"/>
        <c:scaling>
          <c:orientation val="minMax"/>
        </c:scaling>
        <c:delete val="1"/>
        <c:axPos val="t"/>
        <c:numFmt formatCode="0%" sourceLinked="1"/>
        <c:majorTickMark val="none"/>
        <c:minorTickMark val="none"/>
        <c:tickLblPos val="nextTo"/>
        <c:crossAx val="108123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90565272942555E-2"/>
          <c:y val="3.9754167286788045E-2"/>
          <c:w val="0.87819234146335889"/>
          <c:h val="0.92049166542642391"/>
        </c:manualLayout>
      </c:layout>
      <c:barChart>
        <c:barDir val="bar"/>
        <c:grouping val="clustered"/>
        <c:varyColors val="0"/>
        <c:ser>
          <c:idx val="0"/>
          <c:order val="0"/>
          <c:tx>
            <c:strRef>
              <c:f>Feuil1!$B$1</c:f>
              <c:strCache>
                <c:ptCount val="1"/>
                <c:pt idx="0">
                  <c:v>Vague 1</c:v>
                </c:pt>
              </c:strCache>
            </c:strRef>
          </c:tx>
          <c:spPr>
            <a:solidFill>
              <a:srgbClr val="007AAA"/>
            </a:solidFill>
            <a:ln>
              <a:noFill/>
            </a:ln>
            <a:effectLst/>
          </c:spPr>
          <c:invertIfNegative val="0"/>
          <c:dPt>
            <c:idx val="0"/>
            <c:invertIfNegative val="0"/>
            <c:bubble3D val="0"/>
            <c:spPr>
              <a:solidFill>
                <a:srgbClr val="007AAA"/>
              </a:solidFill>
              <a:ln>
                <a:noFill/>
              </a:ln>
              <a:effectLst/>
            </c:spPr>
            <c:extLst>
              <c:ext xmlns:c16="http://schemas.microsoft.com/office/drawing/2014/chart" uri="{C3380CC4-5D6E-409C-BE32-E72D297353CC}">
                <c16:uniqueId val="{00000001-67DC-4F0B-951A-83D13ACF3DFF}"/>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67DC-4F0B-951A-83D13ACF3DFF}"/>
                </c:ext>
              </c:extLst>
            </c:dLbl>
            <c:dLbl>
              <c:idx val="1"/>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2-67DC-4F0B-951A-83D13ACF3DFF}"/>
                </c:ext>
              </c:extLst>
            </c:dLbl>
            <c:dLbl>
              <c:idx val="2"/>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67DC-4F0B-951A-83D13ACF3DFF}"/>
                </c:ext>
              </c:extLst>
            </c:dLbl>
            <c:dLbl>
              <c:idx val="3"/>
              <c:tx>
                <c:rich>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fld id="{8449E671-455D-4073-8592-CF41E0C0F2AE}" type="VALUE">
                      <a:rPr lang="en-US" sz="1400" i="1"/>
                      <a:pPr>
                        <a:defRPr sz="1400" i="1">
                          <a:solidFill>
                            <a:schemeClr val="tx1"/>
                          </a:solidFill>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7DC-4F0B-951A-83D13ACF3DFF}"/>
                </c:ext>
              </c:extLst>
            </c:dLbl>
            <c:dLbl>
              <c:idx val="4"/>
              <c:tx>
                <c:rich>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fld id="{9D81C972-1F71-49EE-8F9F-A691E050AA77}" type="VALUE">
                      <a:rPr lang="en-US" sz="1400" i="1"/>
                      <a:pPr>
                        <a:defRPr sz="1400" i="1">
                          <a:solidFill>
                            <a:schemeClr val="tx1"/>
                          </a:solidFill>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7DC-4F0B-951A-83D13ACF3DFF}"/>
                </c:ext>
              </c:extLst>
            </c:dLbl>
            <c:dLbl>
              <c:idx val="5"/>
              <c:tx>
                <c:rich>
                  <a:bodyPr/>
                  <a:lstStyle/>
                  <a:p>
                    <a:fld id="{BB09FF4F-1FAB-44E7-B3E7-F701996F48E5}" type="VALUE">
                      <a:rPr lang="en-US" sz="1400" i="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7DC-4F0B-951A-83D13ACF3DFF}"/>
                </c:ext>
              </c:extLst>
            </c:dLbl>
            <c:dLbl>
              <c:idx val="6"/>
              <c:tx>
                <c:rich>
                  <a:bodyPr/>
                  <a:lstStyle/>
                  <a:p>
                    <a:fld id="{15042E5D-AC81-4764-83DC-78BDE3F61A60}" type="VALUE">
                      <a:rPr lang="en-US" sz="18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576-4F11-9A8E-26123E0DB7E0}"/>
                </c:ext>
              </c:extLst>
            </c:dLbl>
            <c:dLbl>
              <c:idx val="7"/>
              <c:tx>
                <c:rich>
                  <a:bodyPr/>
                  <a:lstStyle/>
                  <a:p>
                    <a:fld id="{3E27052C-9CD1-4E45-A6F1-708D6FDF9DFB}" type="VALUE">
                      <a:rPr lang="en-US" sz="18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576-4F11-9A8E-26123E0DB7E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Feuil1!$A$2:$A$9</c:f>
              <c:numCache>
                <c:formatCode>General</c:formatCode>
                <c:ptCount val="8"/>
              </c:numCache>
            </c:numRef>
          </c:cat>
          <c:val>
            <c:numRef>
              <c:f>Feuil1!$B$2:$B$9</c:f>
              <c:numCache>
                <c:formatCode>0%</c:formatCode>
                <c:ptCount val="8"/>
                <c:pt idx="0">
                  <c:v>0.08</c:v>
                </c:pt>
                <c:pt idx="1">
                  <c:v>0.13</c:v>
                </c:pt>
                <c:pt idx="2">
                  <c:v>0.27</c:v>
                </c:pt>
                <c:pt idx="3">
                  <c:v>0.28000000000000003</c:v>
                </c:pt>
                <c:pt idx="4">
                  <c:v>0.3</c:v>
                </c:pt>
                <c:pt idx="5">
                  <c:v>0.32</c:v>
                </c:pt>
                <c:pt idx="6">
                  <c:v>0.47</c:v>
                </c:pt>
                <c:pt idx="7">
                  <c:v>0.49</c:v>
                </c:pt>
              </c:numCache>
            </c:numRef>
          </c:val>
          <c:extLst>
            <c:ext xmlns:c16="http://schemas.microsoft.com/office/drawing/2014/chart" uri="{C3380CC4-5D6E-409C-BE32-E72D297353CC}">
              <c16:uniqueId val="{00000007-67DC-4F0B-951A-83D13ACF3DFF}"/>
            </c:ext>
          </c:extLst>
        </c:ser>
        <c:dLbls>
          <c:dLblPos val="outEnd"/>
          <c:showLegendKey val="0"/>
          <c:showVal val="1"/>
          <c:showCatName val="0"/>
          <c:showSerName val="0"/>
          <c:showPercent val="0"/>
          <c:showBubbleSize val="0"/>
        </c:dLbls>
        <c:gapWidth val="182"/>
        <c:axId val="1081238600"/>
        <c:axId val="1081239912"/>
      </c:barChart>
      <c:catAx>
        <c:axId val="1081238600"/>
        <c:scaling>
          <c:orientation val="minMax"/>
        </c:scaling>
        <c:delete val="1"/>
        <c:axPos val="r"/>
        <c:numFmt formatCode="General" sourceLinked="1"/>
        <c:majorTickMark val="out"/>
        <c:minorTickMark val="none"/>
        <c:tickLblPos val="nextTo"/>
        <c:crossAx val="1081239912"/>
        <c:crosses val="autoZero"/>
        <c:auto val="1"/>
        <c:lblAlgn val="ctr"/>
        <c:lblOffset val="100"/>
        <c:noMultiLvlLbl val="0"/>
      </c:catAx>
      <c:valAx>
        <c:axId val="1081239912"/>
        <c:scaling>
          <c:orientation val="maxMin"/>
        </c:scaling>
        <c:delete val="1"/>
        <c:axPos val="b"/>
        <c:numFmt formatCode="0%" sourceLinked="1"/>
        <c:majorTickMark val="out"/>
        <c:minorTickMark val="none"/>
        <c:tickLblPos val="nextTo"/>
        <c:crossAx val="108123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2"/>
              <c:layout>
                <c:manualLayout>
                  <c:x val="-3.7790531272327156E-2"/>
                  <c:y val="-0.2360780289047003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21-47B7-8899-9CB4A3F1FC1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0.23</c:v>
                </c:pt>
                <c:pt idx="1">
                  <c:v>0.25</c:v>
                </c:pt>
                <c:pt idx="2">
                  <c:v>0.42</c:v>
                </c:pt>
              </c:numCache>
            </c:numRef>
          </c:val>
          <c:smooth val="0"/>
          <c:extLst>
            <c:ext xmlns:c16="http://schemas.microsoft.com/office/drawing/2014/chart" uri="{C3380CC4-5D6E-409C-BE32-E72D297353CC}">
              <c16:uniqueId val="{00000001-4921-47B7-8899-9CB4A3F1FC1C}"/>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Feuil1!$B$2:$B$3</c:f>
              <c:numCache>
                <c:formatCode>0%</c:formatCode>
                <c:ptCount val="2"/>
                <c:pt idx="0">
                  <c:v>0.52</c:v>
                </c:pt>
                <c:pt idx="1">
                  <c:v>0.5</c:v>
                </c:pt>
              </c:numCache>
            </c:numRef>
          </c:val>
          <c:smooth val="0"/>
          <c:extLst>
            <c:ext xmlns:c16="http://schemas.microsoft.com/office/drawing/2014/chart" uri="{C3380CC4-5D6E-409C-BE32-E72D297353CC}">
              <c16:uniqueId val="{00000000-1FEC-4307-98B7-C3327FDFE794}"/>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Feuil1!$B$2:$B$3</c:f>
              <c:numCache>
                <c:formatCode>0%</c:formatCode>
                <c:ptCount val="2"/>
                <c:pt idx="0">
                  <c:v>0.52</c:v>
                </c:pt>
                <c:pt idx="1">
                  <c:v>0.48</c:v>
                </c:pt>
              </c:numCache>
            </c:numRef>
          </c:val>
          <c:smooth val="0"/>
          <c:extLst>
            <c:ext xmlns:c16="http://schemas.microsoft.com/office/drawing/2014/chart" uri="{C3380CC4-5D6E-409C-BE32-E72D297353CC}">
              <c16:uniqueId val="{00000000-7B90-4259-9A84-D42A64CE62F4}"/>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1"/>
              <c:layout>
                <c:manualLayout>
                  <c:x val="-3.3872455440350606E-3"/>
                  <c:y val="-7.13013242243445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0E-4A00-82D4-F9DA569A56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2"/>
                      </a:solidFill>
                      <a:round/>
                    </a:ln>
                    <a:effectLst/>
                  </c:spPr>
                </c15:leaderLines>
              </c:ext>
            </c:extLst>
          </c:dLbls>
          <c:cat>
            <c:numRef>
              <c:f>Feuil1!$A$2:$A$3</c:f>
              <c:numCache>
                <c:formatCode>General</c:formatCode>
                <c:ptCount val="2"/>
                <c:pt idx="0">
                  <c:v>2022</c:v>
                </c:pt>
                <c:pt idx="1">
                  <c:v>2023</c:v>
                </c:pt>
              </c:numCache>
            </c:numRef>
          </c:cat>
          <c:val>
            <c:numRef>
              <c:f>Feuil1!$B$2:$B$3</c:f>
              <c:numCache>
                <c:formatCode>0%</c:formatCode>
                <c:ptCount val="2"/>
                <c:pt idx="0">
                  <c:v>0.27</c:v>
                </c:pt>
                <c:pt idx="1">
                  <c:v>0.33</c:v>
                </c:pt>
              </c:numCache>
            </c:numRef>
          </c:val>
          <c:smooth val="0"/>
          <c:extLst>
            <c:ext xmlns:c16="http://schemas.microsoft.com/office/drawing/2014/chart" uri="{C3380CC4-5D6E-409C-BE32-E72D297353CC}">
              <c16:uniqueId val="{00000001-4D0E-4A00-82D4-F9DA569A5659}"/>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060522261151419E-2"/>
          <c:y val="0.21398975238766305"/>
          <c:w val="0.95955570918788902"/>
          <c:h val="0.57202049522467391"/>
        </c:manualLayout>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Feuil1!$B$2:$B$3</c:f>
              <c:numCache>
                <c:formatCode>0%</c:formatCode>
                <c:ptCount val="2"/>
                <c:pt idx="0">
                  <c:v>0.36</c:v>
                </c:pt>
                <c:pt idx="1">
                  <c:v>0.28999999999999998</c:v>
                </c:pt>
              </c:numCache>
            </c:numRef>
          </c:val>
          <c:smooth val="0"/>
          <c:extLst>
            <c:ext xmlns:c16="http://schemas.microsoft.com/office/drawing/2014/chart" uri="{C3380CC4-5D6E-409C-BE32-E72D297353CC}">
              <c16:uniqueId val="{00000000-C680-40AF-8AF0-D4E7954D2D61}"/>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Feuil1!$B$2:$B$3</c:f>
              <c:numCache>
                <c:formatCode>0%</c:formatCode>
                <c:ptCount val="2"/>
                <c:pt idx="0">
                  <c:v>0.32</c:v>
                </c:pt>
                <c:pt idx="1">
                  <c:v>0.28000000000000003</c:v>
                </c:pt>
              </c:numCache>
            </c:numRef>
          </c:val>
          <c:smooth val="0"/>
          <c:extLst>
            <c:ext xmlns:c16="http://schemas.microsoft.com/office/drawing/2014/chart" uri="{C3380CC4-5D6E-409C-BE32-E72D297353CC}">
              <c16:uniqueId val="{00000000-65A2-4C14-B4BB-3E1E763C7925}"/>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1"/>
              <c:layout>
                <c:manualLayout>
                  <c:x val="-1.8094260384802673E-2"/>
                  <c:y val="-3.23940965174967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1D-4585-8C34-6F166FFE6AF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Feuil1!$B$2:$B$3</c:f>
              <c:numCache>
                <c:formatCode>0%</c:formatCode>
                <c:ptCount val="2"/>
                <c:pt idx="1">
                  <c:v>0.14000000000000001</c:v>
                </c:pt>
              </c:numCache>
            </c:numRef>
          </c:val>
          <c:smooth val="0"/>
          <c:extLst>
            <c:ext xmlns:c16="http://schemas.microsoft.com/office/drawing/2014/chart" uri="{C3380CC4-5D6E-409C-BE32-E72D297353CC}">
              <c16:uniqueId val="{00000001-C61D-4585-8C34-6F166FFE6AF2}"/>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Feuil1!$B$2:$B$3</c:f>
              <c:numCache>
                <c:formatCode>0%</c:formatCode>
                <c:ptCount val="2"/>
                <c:pt idx="1">
                  <c:v>0.28999999999999998</c:v>
                </c:pt>
              </c:numCache>
            </c:numRef>
          </c:val>
          <c:smooth val="0"/>
          <c:extLst>
            <c:ext xmlns:c16="http://schemas.microsoft.com/office/drawing/2014/chart" uri="{C3380CC4-5D6E-409C-BE32-E72D297353CC}">
              <c16:uniqueId val="{00000000-F40B-4850-858D-CDCB0F8FA66F}"/>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81238353403091E-2"/>
          <c:y val="3.9754167286788045E-2"/>
          <c:w val="0.83472561794455047"/>
          <c:h val="0.92049166542642391"/>
        </c:manualLayout>
      </c:layout>
      <c:barChart>
        <c:barDir val="bar"/>
        <c:grouping val="clustered"/>
        <c:varyColors val="0"/>
        <c:ser>
          <c:idx val="0"/>
          <c:order val="0"/>
          <c:tx>
            <c:strRef>
              <c:f>Feuil1!$B$1</c:f>
              <c:strCache>
                <c:ptCount val="1"/>
                <c:pt idx="0">
                  <c:v>Vague 2</c:v>
                </c:pt>
              </c:strCache>
            </c:strRef>
          </c:tx>
          <c:spPr>
            <a:solidFill>
              <a:srgbClr val="007AAA"/>
            </a:solidFill>
            <a:ln>
              <a:noFill/>
            </a:ln>
            <a:effectLst/>
          </c:spPr>
          <c:invertIfNegative val="0"/>
          <c:dPt>
            <c:idx val="5"/>
            <c:invertIfNegative val="0"/>
            <c:bubble3D val="0"/>
            <c:spPr>
              <a:solidFill>
                <a:schemeClr val="accent5"/>
              </a:solidFill>
              <a:ln>
                <a:noFill/>
              </a:ln>
              <a:effectLst/>
            </c:spPr>
            <c:extLst>
              <c:ext xmlns:c16="http://schemas.microsoft.com/office/drawing/2014/chart" uri="{C3380CC4-5D6E-409C-BE32-E72D297353CC}">
                <c16:uniqueId val="{00000001-8F41-4AFF-9322-A707108AB0DB}"/>
              </c:ext>
            </c:extLst>
          </c:dPt>
          <c:dLbls>
            <c:dLbl>
              <c:idx val="0"/>
              <c:layout>
                <c:manualLayout>
                  <c:x val="0"/>
                  <c:y val="1.0422910268043884E-2"/>
                </c:manualLayout>
              </c:layout>
              <c:tx>
                <c:rich>
                  <a:bodyPr/>
                  <a:lstStyle/>
                  <a:p>
                    <a:fld id="{9716F91A-C755-4918-9BF1-A313EFCA095D}" type="VALUE">
                      <a:rPr lang="en-US" sz="1400" b="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41-4AFF-9322-A707108AB0DB}"/>
                </c:ext>
              </c:extLst>
            </c:dLbl>
            <c:dLbl>
              <c:idx val="1"/>
              <c:layout>
                <c:manualLayout>
                  <c:x val="1.054942864183727E-2"/>
                  <c:y val="2.7794700948648974E-2"/>
                </c:manualLayout>
              </c:layout>
              <c:tx>
                <c:rich>
                  <a:bodyPr/>
                  <a:lstStyle/>
                  <a:p>
                    <a:fld id="{4116DE6D-8492-4934-9E9D-9E360B408611}" type="VALUE">
                      <a:rPr lang="en-US" sz="1400" b="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41-4AFF-9322-A707108AB0D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Feuil1!$A$2:$A$7</c:f>
              <c:numCache>
                <c:formatCode>General</c:formatCode>
                <c:ptCount val="6"/>
              </c:numCache>
            </c:numRef>
          </c:cat>
          <c:val>
            <c:numRef>
              <c:f>Feuil1!$B$2:$B$7</c:f>
              <c:numCache>
                <c:formatCode>0%</c:formatCode>
                <c:ptCount val="6"/>
                <c:pt idx="0">
                  <c:v>0.2</c:v>
                </c:pt>
                <c:pt idx="1">
                  <c:v>0.15</c:v>
                </c:pt>
                <c:pt idx="2">
                  <c:v>0.27</c:v>
                </c:pt>
                <c:pt idx="3">
                  <c:v>0.12</c:v>
                </c:pt>
                <c:pt idx="4">
                  <c:v>0.08</c:v>
                </c:pt>
                <c:pt idx="5">
                  <c:v>0.42</c:v>
                </c:pt>
              </c:numCache>
            </c:numRef>
          </c:val>
          <c:extLst>
            <c:ext xmlns:c16="http://schemas.microsoft.com/office/drawing/2014/chart" uri="{C3380CC4-5D6E-409C-BE32-E72D297353CC}">
              <c16:uniqueId val="{00000004-8F41-4AFF-9322-A707108AB0DB}"/>
            </c:ext>
          </c:extLst>
        </c:ser>
        <c:dLbls>
          <c:dLblPos val="outEnd"/>
          <c:showLegendKey val="0"/>
          <c:showVal val="1"/>
          <c:showCatName val="0"/>
          <c:showSerName val="0"/>
          <c:showPercent val="0"/>
          <c:showBubbleSize val="0"/>
        </c:dLbls>
        <c:gapWidth val="182"/>
        <c:axId val="1081238600"/>
        <c:axId val="1081239912"/>
      </c:barChart>
      <c:catAx>
        <c:axId val="1081238600"/>
        <c:scaling>
          <c:orientation val="maxMin"/>
        </c:scaling>
        <c:delete val="1"/>
        <c:axPos val="l"/>
        <c:numFmt formatCode="General" sourceLinked="1"/>
        <c:majorTickMark val="none"/>
        <c:minorTickMark val="none"/>
        <c:tickLblPos val="nextTo"/>
        <c:crossAx val="1081239912"/>
        <c:crosses val="autoZero"/>
        <c:auto val="1"/>
        <c:lblAlgn val="ctr"/>
        <c:lblOffset val="100"/>
        <c:noMultiLvlLbl val="0"/>
      </c:catAx>
      <c:valAx>
        <c:axId val="1081239912"/>
        <c:scaling>
          <c:orientation val="minMax"/>
        </c:scaling>
        <c:delete val="1"/>
        <c:axPos val="t"/>
        <c:numFmt formatCode="0%" sourceLinked="1"/>
        <c:majorTickMark val="none"/>
        <c:minorTickMark val="none"/>
        <c:tickLblPos val="nextTo"/>
        <c:crossAx val="108123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90565272942555E-2"/>
          <c:y val="3.9754167286788045E-2"/>
          <c:w val="0.87819234146335889"/>
          <c:h val="0.92049166542642391"/>
        </c:manualLayout>
      </c:layout>
      <c:barChart>
        <c:barDir val="bar"/>
        <c:grouping val="clustered"/>
        <c:varyColors val="0"/>
        <c:ser>
          <c:idx val="0"/>
          <c:order val="0"/>
          <c:tx>
            <c:strRef>
              <c:f>Feuil1!$B$1</c:f>
              <c:strCache>
                <c:ptCount val="1"/>
                <c:pt idx="0">
                  <c:v>Vague 1</c:v>
                </c:pt>
              </c:strCache>
            </c:strRef>
          </c:tx>
          <c:spPr>
            <a:solidFill>
              <a:srgbClr val="007AAA"/>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9184-4829-87EF-2202532FCCB1}"/>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9184-4829-87EF-2202532FCCB1}"/>
                </c:ext>
              </c:extLst>
            </c:dLbl>
            <c:dLbl>
              <c:idx val="1"/>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2-9184-4829-87EF-2202532FCCB1}"/>
                </c:ext>
              </c:extLst>
            </c:dLbl>
            <c:dLbl>
              <c:idx val="2"/>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3-9184-4829-87EF-2202532FCCB1}"/>
                </c:ext>
              </c:extLst>
            </c:dLbl>
            <c:dLbl>
              <c:idx val="3"/>
              <c:tx>
                <c:rich>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fld id="{8449E671-455D-4073-8592-CF41E0C0F2AE}" type="VALUE">
                      <a:rPr lang="en-US" sz="1400" i="1"/>
                      <a:pPr>
                        <a:defRPr sz="1400" i="1">
                          <a:solidFill>
                            <a:schemeClr val="tx1"/>
                          </a:solidFill>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184-4829-87EF-2202532FCCB1}"/>
                </c:ext>
              </c:extLst>
            </c:dLbl>
            <c:dLbl>
              <c:idx val="4"/>
              <c:tx>
                <c:rich>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fld id="{9D81C972-1F71-49EE-8F9F-A691E050AA77}" type="VALUE">
                      <a:rPr lang="en-US" sz="1400" i="1"/>
                      <a:pPr>
                        <a:defRPr sz="1400" i="1">
                          <a:solidFill>
                            <a:schemeClr val="tx1"/>
                          </a:solidFill>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184-4829-87EF-2202532FCCB1}"/>
                </c:ext>
              </c:extLst>
            </c:dLbl>
            <c:dLbl>
              <c:idx val="5"/>
              <c:tx>
                <c:rich>
                  <a:bodyPr/>
                  <a:lstStyle/>
                  <a:p>
                    <a:fld id="{BB09FF4F-1FAB-44E7-B3E7-F701996F48E5}" type="VALUE">
                      <a:rPr lang="en-US" sz="1400" i="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184-4829-87EF-2202532FCCB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Feuil1!$A$2:$A$7</c:f>
              <c:numCache>
                <c:formatCode>General</c:formatCode>
                <c:ptCount val="6"/>
              </c:numCache>
            </c:numRef>
          </c:cat>
          <c:val>
            <c:numRef>
              <c:f>Feuil1!$B$2:$B$7</c:f>
              <c:numCache>
                <c:formatCode>0%</c:formatCode>
                <c:ptCount val="6"/>
                <c:pt idx="0">
                  <c:v>0.46</c:v>
                </c:pt>
                <c:pt idx="1">
                  <c:v>0.09</c:v>
                </c:pt>
                <c:pt idx="2">
                  <c:v>0.13</c:v>
                </c:pt>
                <c:pt idx="3">
                  <c:v>0.13</c:v>
                </c:pt>
                <c:pt idx="4">
                  <c:v>0.2</c:v>
                </c:pt>
                <c:pt idx="5">
                  <c:v>0.2</c:v>
                </c:pt>
              </c:numCache>
            </c:numRef>
          </c:val>
          <c:extLst>
            <c:ext xmlns:c16="http://schemas.microsoft.com/office/drawing/2014/chart" uri="{C3380CC4-5D6E-409C-BE32-E72D297353CC}">
              <c16:uniqueId val="{00000007-9184-4829-87EF-2202532FCCB1}"/>
            </c:ext>
          </c:extLst>
        </c:ser>
        <c:dLbls>
          <c:dLblPos val="outEnd"/>
          <c:showLegendKey val="0"/>
          <c:showVal val="1"/>
          <c:showCatName val="0"/>
          <c:showSerName val="0"/>
          <c:showPercent val="0"/>
          <c:showBubbleSize val="0"/>
        </c:dLbls>
        <c:gapWidth val="182"/>
        <c:axId val="1081238600"/>
        <c:axId val="1081239912"/>
      </c:barChart>
      <c:catAx>
        <c:axId val="1081238600"/>
        <c:scaling>
          <c:orientation val="minMax"/>
        </c:scaling>
        <c:delete val="1"/>
        <c:axPos val="r"/>
        <c:numFmt formatCode="General" sourceLinked="1"/>
        <c:majorTickMark val="out"/>
        <c:minorTickMark val="none"/>
        <c:tickLblPos val="nextTo"/>
        <c:crossAx val="1081239912"/>
        <c:crosses val="autoZero"/>
        <c:auto val="1"/>
        <c:lblAlgn val="ctr"/>
        <c:lblOffset val="100"/>
        <c:noMultiLvlLbl val="0"/>
      </c:catAx>
      <c:valAx>
        <c:axId val="1081239912"/>
        <c:scaling>
          <c:orientation val="maxMin"/>
        </c:scaling>
        <c:delete val="1"/>
        <c:axPos val="b"/>
        <c:numFmt formatCode="0%" sourceLinked="1"/>
        <c:majorTickMark val="out"/>
        <c:minorTickMark val="none"/>
        <c:tickLblPos val="nextTo"/>
        <c:crossAx val="108123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pt idx="0">
                  <c:v>2019</c:v>
                </c:pt>
                <c:pt idx="1">
                  <c:v>2021</c:v>
                </c:pt>
                <c:pt idx="2">
                  <c:v>2022</c:v>
                </c:pt>
                <c:pt idx="3">
                  <c:v>2023</c:v>
                </c:pt>
              </c:numCache>
            </c:numRef>
          </c:cat>
          <c:val>
            <c:numRef>
              <c:f>Feuil1!$B$2:$B$5</c:f>
              <c:numCache>
                <c:formatCode>0%</c:formatCode>
                <c:ptCount val="4"/>
                <c:pt idx="0">
                  <c:v>0.18</c:v>
                </c:pt>
                <c:pt idx="1">
                  <c:v>0.2</c:v>
                </c:pt>
                <c:pt idx="2">
                  <c:v>0.24</c:v>
                </c:pt>
                <c:pt idx="3">
                  <c:v>0.2</c:v>
                </c:pt>
              </c:numCache>
            </c:numRef>
          </c:val>
          <c:smooth val="0"/>
          <c:extLst>
            <c:ext xmlns:c16="http://schemas.microsoft.com/office/drawing/2014/chart" uri="{C3380CC4-5D6E-409C-BE32-E72D297353CC}">
              <c16:uniqueId val="{00000000-1FEC-4307-98B7-C3327FDFE794}"/>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8890231096281E-2"/>
          <c:y val="0.57078418474286108"/>
          <c:w val="0.90262219537807442"/>
          <c:h val="0.13129997425955359"/>
        </c:manualLayout>
      </c:layout>
      <c:lineChart>
        <c:grouping val="standard"/>
        <c:varyColors val="0"/>
        <c:ser>
          <c:idx val="0"/>
          <c:order val="0"/>
          <c:tx>
            <c:strRef>
              <c:f>Feuil1!$B$1</c:f>
              <c:strCache>
                <c:ptCount val="1"/>
                <c:pt idx="0">
                  <c:v>Série 3</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7.0000000000000007E-2</c:v>
                </c:pt>
                <c:pt idx="1">
                  <c:v>0.06</c:v>
                </c:pt>
                <c:pt idx="2">
                  <c:v>0.05</c:v>
                </c:pt>
              </c:numCache>
            </c:numRef>
          </c:val>
          <c:smooth val="0"/>
          <c:extLst>
            <c:ext xmlns:c16="http://schemas.microsoft.com/office/drawing/2014/chart" uri="{C3380CC4-5D6E-409C-BE32-E72D297353CC}">
              <c16:uniqueId val="{00000000-0393-4D93-8BE8-CF17DEB5F3E5}"/>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pt idx="0">
                  <c:v>2019</c:v>
                </c:pt>
                <c:pt idx="1">
                  <c:v>2021</c:v>
                </c:pt>
                <c:pt idx="2">
                  <c:v>2022</c:v>
                </c:pt>
                <c:pt idx="3">
                  <c:v>2023</c:v>
                </c:pt>
              </c:numCache>
            </c:numRef>
          </c:cat>
          <c:val>
            <c:numRef>
              <c:f>Feuil1!$B$2:$B$5</c:f>
              <c:numCache>
                <c:formatCode>0%</c:formatCode>
                <c:ptCount val="4"/>
                <c:pt idx="0">
                  <c:v>0.17</c:v>
                </c:pt>
                <c:pt idx="1">
                  <c:v>0.16</c:v>
                </c:pt>
                <c:pt idx="2">
                  <c:v>0.21</c:v>
                </c:pt>
                <c:pt idx="3">
                  <c:v>0.18</c:v>
                </c:pt>
              </c:numCache>
            </c:numRef>
          </c:val>
          <c:smooth val="0"/>
          <c:extLst>
            <c:ext xmlns:c16="http://schemas.microsoft.com/office/drawing/2014/chart" uri="{C3380CC4-5D6E-409C-BE32-E72D297353CC}">
              <c16:uniqueId val="{00000000-3935-4A85-B17E-BDDA0B1D1654}"/>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pt idx="0">
                  <c:v>2019</c:v>
                </c:pt>
                <c:pt idx="1">
                  <c:v>2021</c:v>
                </c:pt>
                <c:pt idx="2">
                  <c:v>2022</c:v>
                </c:pt>
                <c:pt idx="3">
                  <c:v>2023</c:v>
                </c:pt>
              </c:numCache>
            </c:numRef>
          </c:cat>
          <c:val>
            <c:numRef>
              <c:f>Feuil1!$B$2:$B$5</c:f>
              <c:numCache>
                <c:formatCode>0%</c:formatCode>
                <c:ptCount val="4"/>
                <c:pt idx="0">
                  <c:v>0.19</c:v>
                </c:pt>
                <c:pt idx="1">
                  <c:v>0.25</c:v>
                </c:pt>
                <c:pt idx="2">
                  <c:v>0.23</c:v>
                </c:pt>
                <c:pt idx="3">
                  <c:v>0.2</c:v>
                </c:pt>
              </c:numCache>
            </c:numRef>
          </c:val>
          <c:smooth val="0"/>
          <c:extLst>
            <c:ext xmlns:c16="http://schemas.microsoft.com/office/drawing/2014/chart" uri="{C3380CC4-5D6E-409C-BE32-E72D297353CC}">
              <c16:uniqueId val="{00000000-859B-4D8C-9840-800773F6AACB}"/>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2"/>
              <c:layout>
                <c:manualLayout>
                  <c:x val="-3.7790531272327156E-2"/>
                  <c:y val="-9.99027319307328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52-4BC4-9693-810C920B5A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pt idx="0">
                  <c:v>2019</c:v>
                </c:pt>
                <c:pt idx="1">
                  <c:v>2021</c:v>
                </c:pt>
                <c:pt idx="2">
                  <c:v>2022</c:v>
                </c:pt>
                <c:pt idx="3">
                  <c:v>2023</c:v>
                </c:pt>
              </c:numCache>
            </c:numRef>
          </c:cat>
          <c:val>
            <c:numRef>
              <c:f>Feuil1!$B$2:$B$5</c:f>
              <c:numCache>
                <c:formatCode>0%</c:formatCode>
                <c:ptCount val="4"/>
                <c:pt idx="0">
                  <c:v>0.13</c:v>
                </c:pt>
                <c:pt idx="1">
                  <c:v>0.17</c:v>
                </c:pt>
                <c:pt idx="2">
                  <c:v>0.18</c:v>
                </c:pt>
                <c:pt idx="3">
                  <c:v>0.13</c:v>
                </c:pt>
              </c:numCache>
            </c:numRef>
          </c:val>
          <c:smooth val="0"/>
          <c:extLst>
            <c:ext xmlns:c16="http://schemas.microsoft.com/office/drawing/2014/chart" uri="{C3380CC4-5D6E-409C-BE32-E72D297353CC}">
              <c16:uniqueId val="{00000000-2052-4BC4-9693-810C920B5AC3}"/>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pt idx="0">
                  <c:v>2019</c:v>
                </c:pt>
                <c:pt idx="1">
                  <c:v>2021</c:v>
                </c:pt>
                <c:pt idx="2">
                  <c:v>2022</c:v>
                </c:pt>
                <c:pt idx="3">
                  <c:v>2023</c:v>
                </c:pt>
              </c:numCache>
            </c:numRef>
          </c:cat>
          <c:val>
            <c:numRef>
              <c:f>Feuil1!$B$2:$B$5</c:f>
              <c:numCache>
                <c:formatCode>0%</c:formatCode>
                <c:ptCount val="4"/>
                <c:pt idx="0">
                  <c:v>0.08</c:v>
                </c:pt>
                <c:pt idx="1">
                  <c:v>0.11</c:v>
                </c:pt>
                <c:pt idx="2">
                  <c:v>0.11</c:v>
                </c:pt>
                <c:pt idx="3">
                  <c:v>0.09</c:v>
                </c:pt>
              </c:numCache>
            </c:numRef>
          </c:val>
          <c:smooth val="0"/>
          <c:extLst>
            <c:ext xmlns:c16="http://schemas.microsoft.com/office/drawing/2014/chart" uri="{C3380CC4-5D6E-409C-BE32-E72D297353CC}">
              <c16:uniqueId val="{00000000-5217-4846-8285-20F7FC63FCB8}"/>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pt idx="0">
                  <c:v>2019</c:v>
                </c:pt>
                <c:pt idx="1">
                  <c:v>2021</c:v>
                </c:pt>
                <c:pt idx="2">
                  <c:v>2022</c:v>
                </c:pt>
                <c:pt idx="3">
                  <c:v>2023</c:v>
                </c:pt>
              </c:numCache>
            </c:numRef>
          </c:cat>
          <c:val>
            <c:numRef>
              <c:f>Feuil1!$B$2:$B$5</c:f>
              <c:numCache>
                <c:formatCode>0%</c:formatCode>
                <c:ptCount val="4"/>
                <c:pt idx="0">
                  <c:v>0.39</c:v>
                </c:pt>
                <c:pt idx="1">
                  <c:v>0.36</c:v>
                </c:pt>
                <c:pt idx="2">
                  <c:v>0.36</c:v>
                </c:pt>
                <c:pt idx="3">
                  <c:v>0.44</c:v>
                </c:pt>
              </c:numCache>
            </c:numRef>
          </c:val>
          <c:smooth val="0"/>
          <c:extLst>
            <c:ext xmlns:c16="http://schemas.microsoft.com/office/drawing/2014/chart" uri="{C3380CC4-5D6E-409C-BE32-E72D297353CC}">
              <c16:uniqueId val="{00000000-D3E5-4BA7-85B9-51CB09E9BA4F}"/>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580866955542087E-2"/>
          <c:y val="0.1095664930881614"/>
          <c:w val="0.94741922473183915"/>
          <c:h val="0.77949292503698664"/>
        </c:manualLayout>
      </c:layout>
      <c:barChart>
        <c:barDir val="bar"/>
        <c:grouping val="percentStacked"/>
        <c:varyColors val="0"/>
        <c:ser>
          <c:idx val="0"/>
          <c:order val="0"/>
          <c:tx>
            <c:strRef>
              <c:f>Feuil1!$B$1</c:f>
              <c:strCache>
                <c:ptCount val="1"/>
                <c:pt idx="0">
                  <c:v>Ne se prononce pas</c:v>
                </c:pt>
              </c:strCache>
            </c:strRef>
          </c:tx>
          <c:spPr>
            <a:solidFill>
              <a:srgbClr val="ABABAB"/>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Feuil1!$B$2:$B$6</c:f>
              <c:numCache>
                <c:formatCode>0%</c:formatCode>
                <c:ptCount val="5"/>
                <c:pt idx="0">
                  <c:v>0.33</c:v>
                </c:pt>
                <c:pt idx="1">
                  <c:v>0.1</c:v>
                </c:pt>
                <c:pt idx="2">
                  <c:v>0.1</c:v>
                </c:pt>
                <c:pt idx="3">
                  <c:v>0.09</c:v>
                </c:pt>
                <c:pt idx="4">
                  <c:v>0.08</c:v>
                </c:pt>
              </c:numCache>
            </c:numRef>
          </c:val>
          <c:extLst>
            <c:ext xmlns:c16="http://schemas.microsoft.com/office/drawing/2014/chart" uri="{C3380CC4-5D6E-409C-BE32-E72D297353CC}">
              <c16:uniqueId val="{00000000-CBC6-4262-9122-5AEAC812B18B}"/>
            </c:ext>
          </c:extLst>
        </c:ser>
        <c:ser>
          <c:idx val="1"/>
          <c:order val="1"/>
          <c:tx>
            <c:strRef>
              <c:f>Feuil1!$C$1</c:f>
              <c:strCache>
                <c:ptCount val="1"/>
                <c:pt idx="0">
                  <c:v>Jamais entendu parler</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Feuil1!$C$2:$C$6</c:f>
              <c:numCache>
                <c:formatCode>0%</c:formatCode>
                <c:ptCount val="5"/>
                <c:pt idx="0">
                  <c:v>0.24</c:v>
                </c:pt>
                <c:pt idx="1">
                  <c:v>0.34</c:v>
                </c:pt>
                <c:pt idx="2">
                  <c:v>0.27</c:v>
                </c:pt>
                <c:pt idx="3">
                  <c:v>0.25</c:v>
                </c:pt>
                <c:pt idx="4">
                  <c:v>0.12</c:v>
                </c:pt>
              </c:numCache>
            </c:numRef>
          </c:val>
          <c:extLst>
            <c:ext xmlns:c16="http://schemas.microsoft.com/office/drawing/2014/chart" uri="{C3380CC4-5D6E-409C-BE32-E72D297353CC}">
              <c16:uniqueId val="{00000001-CBC6-4262-9122-5AEAC812B18B}"/>
            </c:ext>
          </c:extLst>
        </c:ser>
        <c:ser>
          <c:idx val="2"/>
          <c:order val="2"/>
          <c:tx>
            <c:strRef>
              <c:f>Feuil1!$D$1</c:f>
              <c:strCache>
                <c:ptCount val="1"/>
                <c:pt idx="0">
                  <c:v>Mal</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Feuil1!$D$2:$D$6</c:f>
              <c:numCache>
                <c:formatCode>0%</c:formatCode>
                <c:ptCount val="5"/>
                <c:pt idx="0">
                  <c:v>0.19</c:v>
                </c:pt>
                <c:pt idx="1">
                  <c:v>0.19</c:v>
                </c:pt>
                <c:pt idx="2">
                  <c:v>0.24</c:v>
                </c:pt>
                <c:pt idx="3">
                  <c:v>0.24</c:v>
                </c:pt>
                <c:pt idx="4">
                  <c:v>0.18</c:v>
                </c:pt>
              </c:numCache>
            </c:numRef>
          </c:val>
          <c:extLst>
            <c:ext xmlns:c16="http://schemas.microsoft.com/office/drawing/2014/chart" uri="{C3380CC4-5D6E-409C-BE32-E72D297353CC}">
              <c16:uniqueId val="{00000002-CBC6-4262-9122-5AEAC812B18B}"/>
            </c:ext>
          </c:extLst>
        </c:ser>
        <c:ser>
          <c:idx val="3"/>
          <c:order val="3"/>
          <c:tx>
            <c:strRef>
              <c:f>Feuil1!$E$1</c:f>
              <c:strCache>
                <c:ptCount val="1"/>
                <c:pt idx="0">
                  <c:v>Assez bien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Feuil1!$E$2:$E$6</c:f>
              <c:numCache>
                <c:formatCode>0%</c:formatCode>
                <c:ptCount val="5"/>
                <c:pt idx="0">
                  <c:v>0.2</c:v>
                </c:pt>
                <c:pt idx="1">
                  <c:v>0.27</c:v>
                </c:pt>
                <c:pt idx="2">
                  <c:v>0.28000000000000003</c:v>
                </c:pt>
                <c:pt idx="3">
                  <c:v>0.33</c:v>
                </c:pt>
                <c:pt idx="4">
                  <c:v>0.42</c:v>
                </c:pt>
              </c:numCache>
            </c:numRef>
          </c:val>
          <c:extLst>
            <c:ext xmlns:c16="http://schemas.microsoft.com/office/drawing/2014/chart" uri="{C3380CC4-5D6E-409C-BE32-E72D297353CC}">
              <c16:uniqueId val="{00000005-CBC6-4262-9122-5AEAC812B18B}"/>
            </c:ext>
          </c:extLst>
        </c:ser>
        <c:ser>
          <c:idx val="4"/>
          <c:order val="4"/>
          <c:tx>
            <c:strRef>
              <c:f>Feuil1!$F$1</c:f>
              <c:strCache>
                <c:ptCount val="1"/>
                <c:pt idx="0">
                  <c:v>Très bien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Feuil1!$F$2:$F$6</c:f>
              <c:numCache>
                <c:formatCode>0%</c:formatCode>
                <c:ptCount val="5"/>
                <c:pt idx="0">
                  <c:v>0.04</c:v>
                </c:pt>
                <c:pt idx="1">
                  <c:v>0.1</c:v>
                </c:pt>
                <c:pt idx="2">
                  <c:v>0.11</c:v>
                </c:pt>
                <c:pt idx="3">
                  <c:v>0.09</c:v>
                </c:pt>
                <c:pt idx="4">
                  <c:v>0.2</c:v>
                </c:pt>
              </c:numCache>
            </c:numRef>
          </c:val>
          <c:extLst>
            <c:ext xmlns:c16="http://schemas.microsoft.com/office/drawing/2014/chart" uri="{C3380CC4-5D6E-409C-BE32-E72D297353CC}">
              <c16:uniqueId val="{00000006-CBC6-4262-9122-5AEAC812B18B}"/>
            </c:ext>
          </c:extLst>
        </c:ser>
        <c:dLbls>
          <c:dLblPos val="ctr"/>
          <c:showLegendKey val="0"/>
          <c:showVal val="1"/>
          <c:showCatName val="0"/>
          <c:showSerName val="0"/>
          <c:showPercent val="0"/>
          <c:showBubbleSize val="0"/>
        </c:dLbls>
        <c:gapWidth val="150"/>
        <c:overlap val="100"/>
        <c:axId val="1284497567"/>
        <c:axId val="1281495983"/>
      </c:barChart>
      <c:catAx>
        <c:axId val="128449756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crossAx val="1281495983"/>
        <c:crosses val="autoZero"/>
        <c:auto val="1"/>
        <c:lblAlgn val="ctr"/>
        <c:lblOffset val="100"/>
        <c:noMultiLvlLbl val="0"/>
      </c:catAx>
      <c:valAx>
        <c:axId val="1281495983"/>
        <c:scaling>
          <c:orientation val="minMax"/>
        </c:scaling>
        <c:delete val="1"/>
        <c:axPos val="b"/>
        <c:numFmt formatCode="0%" sourceLinked="1"/>
        <c:majorTickMark val="none"/>
        <c:minorTickMark val="none"/>
        <c:tickLblPos val="nextTo"/>
        <c:crossAx val="1284497567"/>
        <c:crosses val="autoZero"/>
        <c:crossBetween val="between"/>
      </c:valAx>
      <c:spPr>
        <a:noFill/>
        <a:ln>
          <a:noFill/>
        </a:ln>
        <a:effectLst/>
      </c:spPr>
    </c:plotArea>
    <c:legend>
      <c:legendPos val="b"/>
      <c:layout>
        <c:manualLayout>
          <c:xMode val="edge"/>
          <c:yMode val="edge"/>
          <c:x val="2.1638216854132485E-4"/>
          <c:y val="0.8951680818381279"/>
          <c:w val="0.99978361783145864"/>
          <c:h val="8.70642379394804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fr-FR"/>
    </a:p>
  </c:txPr>
  <c:externalData r:id="rId3">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61961713422724E-2"/>
          <c:y val="0.1095664930881614"/>
          <c:w val="0.94741922473183915"/>
          <c:h val="0.77949292503698664"/>
        </c:manualLayout>
      </c:layout>
      <c:barChart>
        <c:barDir val="bar"/>
        <c:grouping val="percentStacked"/>
        <c:varyColors val="0"/>
        <c:ser>
          <c:idx val="0"/>
          <c:order val="0"/>
          <c:tx>
            <c:strRef>
              <c:f>Feuil1!$B$1</c:f>
              <c:strCache>
                <c:ptCount val="1"/>
                <c:pt idx="0">
                  <c:v>Ne se prononce pas</c:v>
                </c:pt>
              </c:strCache>
            </c:strRef>
          </c:tx>
          <c:spPr>
            <a:solidFill>
              <a:srgbClr val="009DD9"/>
            </a:solidFill>
            <a:ln>
              <a:noFill/>
            </a:ln>
            <a:effectLst/>
          </c:spPr>
          <c:invertIfNegative val="0"/>
          <c:dLbls>
            <c:dLbl>
              <c:idx val="4"/>
              <c:layout>
                <c:manualLayout>
                  <c:x val="6.6378104842387204E-3"/>
                  <c:y val="6.6163183939121533E-3"/>
                </c:manualLayout>
              </c:layout>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97-464E-BA68-8BC47B0F6CF6}"/>
                </c:ext>
              </c:extLst>
            </c:dLbl>
            <c:spPr>
              <a:noFill/>
              <a:ln>
                <a:solidFill>
                  <a:srgbClr val="009DD9"/>
                </a:solid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Feuil1!$B$2:$B$6</c:f>
              <c:numCache>
                <c:formatCode>0%</c:formatCode>
                <c:ptCount val="5"/>
                <c:pt idx="0">
                  <c:v>7.0000000000000007E-2</c:v>
                </c:pt>
                <c:pt idx="1">
                  <c:v>0.19</c:v>
                </c:pt>
                <c:pt idx="2">
                  <c:v>0.17</c:v>
                </c:pt>
                <c:pt idx="3">
                  <c:v>0.1</c:v>
                </c:pt>
                <c:pt idx="4">
                  <c:v>0.26</c:v>
                </c:pt>
              </c:numCache>
            </c:numRef>
          </c:val>
          <c:extLst>
            <c:ext xmlns:c16="http://schemas.microsoft.com/office/drawing/2014/chart" uri="{C3380CC4-5D6E-409C-BE32-E72D297353CC}">
              <c16:uniqueId val="{00000000-CBC6-4262-9122-5AEAC812B18B}"/>
            </c:ext>
          </c:extLst>
        </c:ser>
        <c:ser>
          <c:idx val="1"/>
          <c:order val="1"/>
          <c:tx>
            <c:strRef>
              <c:f>Feuil1!$C$1</c:f>
              <c:strCache>
                <c:ptCount val="1"/>
                <c:pt idx="0">
                  <c:v>Jamais entendu parler</c:v>
                </c:pt>
              </c:strCache>
            </c:strRef>
          </c:tx>
          <c:spPr>
            <a:solidFill>
              <a:srgbClr val="0BD0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Feuil1!$C$2:$C$6</c:f>
              <c:numCache>
                <c:formatCode>0%</c:formatCode>
                <c:ptCount val="5"/>
                <c:pt idx="0">
                  <c:v>0.25</c:v>
                </c:pt>
                <c:pt idx="1">
                  <c:v>0.24</c:v>
                </c:pt>
                <c:pt idx="2">
                  <c:v>0.31</c:v>
                </c:pt>
                <c:pt idx="3">
                  <c:v>0.37</c:v>
                </c:pt>
                <c:pt idx="4">
                  <c:v>0.41</c:v>
                </c:pt>
              </c:numCache>
            </c:numRef>
          </c:val>
          <c:extLst>
            <c:ext xmlns:c16="http://schemas.microsoft.com/office/drawing/2014/chart" uri="{C3380CC4-5D6E-409C-BE32-E72D297353CC}">
              <c16:uniqueId val="{00000001-CBC6-4262-9122-5AEAC812B18B}"/>
            </c:ext>
          </c:extLst>
        </c:ser>
        <c:ser>
          <c:idx val="2"/>
          <c:order val="2"/>
          <c:tx>
            <c:strRef>
              <c:f>Feuil1!$D$1</c:f>
              <c:strCache>
                <c:ptCount val="1"/>
                <c:pt idx="0">
                  <c:v>Mal</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Feuil1!$D$2:$D$6</c:f>
              <c:numCache>
                <c:formatCode>0%</c:formatCode>
                <c:ptCount val="5"/>
                <c:pt idx="0">
                  <c:v>0.18</c:v>
                </c:pt>
                <c:pt idx="1">
                  <c:v>0.16</c:v>
                </c:pt>
                <c:pt idx="2">
                  <c:v>0.21</c:v>
                </c:pt>
                <c:pt idx="3">
                  <c:v>0.24</c:v>
                </c:pt>
                <c:pt idx="4">
                  <c:v>0.16</c:v>
                </c:pt>
              </c:numCache>
            </c:numRef>
          </c:val>
          <c:extLst>
            <c:ext xmlns:c16="http://schemas.microsoft.com/office/drawing/2014/chart" uri="{C3380CC4-5D6E-409C-BE32-E72D297353CC}">
              <c16:uniqueId val="{00000002-CBC6-4262-9122-5AEAC812B18B}"/>
            </c:ext>
          </c:extLst>
        </c:ser>
        <c:ser>
          <c:idx val="3"/>
          <c:order val="3"/>
          <c:tx>
            <c:strRef>
              <c:f>Feuil1!$E$1</c:f>
              <c:strCache>
                <c:ptCount val="1"/>
                <c:pt idx="0">
                  <c:v>Assez bien</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Feuil1!$E$2:$E$6</c:f>
              <c:numCache>
                <c:formatCode>0%</c:formatCode>
                <c:ptCount val="5"/>
                <c:pt idx="0">
                  <c:v>0.2</c:v>
                </c:pt>
                <c:pt idx="1">
                  <c:v>0.28999999999999998</c:v>
                </c:pt>
                <c:pt idx="2">
                  <c:v>0.19</c:v>
                </c:pt>
                <c:pt idx="3">
                  <c:v>0.22</c:v>
                </c:pt>
                <c:pt idx="4">
                  <c:v>0.09</c:v>
                </c:pt>
              </c:numCache>
            </c:numRef>
          </c:val>
          <c:extLst>
            <c:ext xmlns:c16="http://schemas.microsoft.com/office/drawing/2014/chart" uri="{C3380CC4-5D6E-409C-BE32-E72D297353CC}">
              <c16:uniqueId val="{00000005-CBC6-4262-9122-5AEAC812B18B}"/>
            </c:ext>
          </c:extLst>
        </c:ser>
        <c:ser>
          <c:idx val="4"/>
          <c:order val="4"/>
          <c:tx>
            <c:strRef>
              <c:f>Feuil1!$F$1</c:f>
              <c:strCache>
                <c:ptCount val="1"/>
                <c:pt idx="0">
                  <c:v>Très bien</c:v>
                </c:pt>
              </c:strCache>
            </c:strRef>
          </c:tx>
          <c:spPr>
            <a:solidFill>
              <a:srgbClr val="ABABAB"/>
            </a:solidFill>
            <a:ln>
              <a:noFill/>
            </a:ln>
            <a:effectLst/>
          </c:spPr>
          <c:invertIfNegative val="0"/>
          <c:dLbls>
            <c:dLbl>
              <c:idx val="1"/>
              <c:layout>
                <c:manualLayout>
                  <c:x val="-1.2169178641714228E-16"/>
                  <c:y val="3.30815919695595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97-464E-BA68-8BC47B0F6CF6}"/>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Feuil1!$F$2:$F$6</c:f>
              <c:numCache>
                <c:formatCode>0%</c:formatCode>
                <c:ptCount val="5"/>
                <c:pt idx="0">
                  <c:v>0.3</c:v>
                </c:pt>
                <c:pt idx="1">
                  <c:v>0.11</c:v>
                </c:pt>
                <c:pt idx="2">
                  <c:v>0.12</c:v>
                </c:pt>
                <c:pt idx="3">
                  <c:v>7.0000000000000007E-2</c:v>
                </c:pt>
                <c:pt idx="4">
                  <c:v>0.08</c:v>
                </c:pt>
              </c:numCache>
            </c:numRef>
          </c:val>
          <c:extLst>
            <c:ext xmlns:c16="http://schemas.microsoft.com/office/drawing/2014/chart" uri="{C3380CC4-5D6E-409C-BE32-E72D297353CC}">
              <c16:uniqueId val="{00000006-CBC6-4262-9122-5AEAC812B18B}"/>
            </c:ext>
          </c:extLst>
        </c:ser>
        <c:dLbls>
          <c:dLblPos val="ctr"/>
          <c:showLegendKey val="0"/>
          <c:showVal val="1"/>
          <c:showCatName val="0"/>
          <c:showSerName val="0"/>
          <c:showPercent val="0"/>
          <c:showBubbleSize val="0"/>
        </c:dLbls>
        <c:gapWidth val="150"/>
        <c:overlap val="100"/>
        <c:axId val="1284497567"/>
        <c:axId val="1281495983"/>
      </c:barChart>
      <c:catAx>
        <c:axId val="1284497567"/>
        <c:scaling>
          <c:orientation val="minMax"/>
        </c:scaling>
        <c:delete val="1"/>
        <c:axPos val="l"/>
        <c:numFmt formatCode="General" sourceLinked="1"/>
        <c:majorTickMark val="out"/>
        <c:minorTickMark val="none"/>
        <c:tickLblPos val="nextTo"/>
        <c:crossAx val="1281495983"/>
        <c:crosses val="autoZero"/>
        <c:auto val="1"/>
        <c:lblAlgn val="ctr"/>
        <c:lblOffset val="100"/>
        <c:noMultiLvlLbl val="0"/>
      </c:catAx>
      <c:valAx>
        <c:axId val="1281495983"/>
        <c:scaling>
          <c:orientation val="minMax"/>
        </c:scaling>
        <c:delete val="1"/>
        <c:axPos val="b"/>
        <c:numFmt formatCode="0%" sourceLinked="1"/>
        <c:majorTickMark val="out"/>
        <c:minorTickMark val="none"/>
        <c:tickLblPos val="nextTo"/>
        <c:crossAx val="1284497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fr-FR"/>
    </a:p>
  </c:txPr>
  <c:externalData r:id="rId3">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Feuil1!$B$2:$B$3</c:f>
              <c:numCache>
                <c:formatCode>0%</c:formatCode>
                <c:ptCount val="2"/>
                <c:pt idx="1">
                  <c:v>0.64</c:v>
                </c:pt>
              </c:numCache>
            </c:numRef>
          </c:val>
          <c:smooth val="0"/>
          <c:extLst>
            <c:ext xmlns:c16="http://schemas.microsoft.com/office/drawing/2014/chart" uri="{C3380CC4-5D6E-409C-BE32-E72D297353CC}">
              <c16:uniqueId val="{00000000-1FEC-4307-98B7-C3327FDFE794}"/>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Feuil1!$B$2:$B$3</c:f>
              <c:numCache>
                <c:formatCode>0%</c:formatCode>
                <c:ptCount val="2"/>
                <c:pt idx="0">
                  <c:v>0.49</c:v>
                </c:pt>
                <c:pt idx="1">
                  <c:v>0.44</c:v>
                </c:pt>
              </c:numCache>
            </c:numRef>
          </c:val>
          <c:smooth val="0"/>
          <c:extLst>
            <c:ext xmlns:c16="http://schemas.microsoft.com/office/drawing/2014/chart" uri="{C3380CC4-5D6E-409C-BE32-E72D297353CC}">
              <c16:uniqueId val="{00000000-3935-4A85-B17E-BDDA0B1D1654}"/>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Feuil1!$B$2:$B$3</c:f>
              <c:numCache>
                <c:formatCode>0%</c:formatCode>
                <c:ptCount val="2"/>
                <c:pt idx="0">
                  <c:v>0.45</c:v>
                </c:pt>
                <c:pt idx="1">
                  <c:v>0.44</c:v>
                </c:pt>
              </c:numCache>
            </c:numRef>
          </c:val>
          <c:smooth val="0"/>
          <c:extLst>
            <c:ext xmlns:c16="http://schemas.microsoft.com/office/drawing/2014/chart" uri="{C3380CC4-5D6E-409C-BE32-E72D297353CC}">
              <c16:uniqueId val="{00000000-859B-4D8C-9840-800773F6AACB}"/>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81238353403091E-2"/>
          <c:y val="3.9754167286788045E-2"/>
          <c:w val="0.83472561794455047"/>
          <c:h val="0.92049166542642391"/>
        </c:manualLayout>
      </c:layout>
      <c:barChart>
        <c:barDir val="bar"/>
        <c:grouping val="clustered"/>
        <c:varyColors val="0"/>
        <c:ser>
          <c:idx val="0"/>
          <c:order val="0"/>
          <c:tx>
            <c:strRef>
              <c:f>Feuil1!$B$1</c:f>
              <c:strCache>
                <c:ptCount val="1"/>
                <c:pt idx="0">
                  <c:v>Vague 2</c:v>
                </c:pt>
              </c:strCache>
            </c:strRef>
          </c:tx>
          <c:spPr>
            <a:solidFill>
              <a:srgbClr val="007AAA"/>
            </a:solidFill>
            <a:ln>
              <a:noFill/>
            </a:ln>
            <a:effectLst/>
          </c:spPr>
          <c:invertIfNegative val="0"/>
          <c:dPt>
            <c:idx val="5"/>
            <c:invertIfNegative val="0"/>
            <c:bubble3D val="0"/>
            <c:spPr>
              <a:solidFill>
                <a:srgbClr val="007AAA"/>
              </a:solidFill>
              <a:ln>
                <a:noFill/>
              </a:ln>
              <a:effectLst/>
            </c:spPr>
            <c:extLst>
              <c:ext xmlns:c16="http://schemas.microsoft.com/office/drawing/2014/chart" uri="{C3380CC4-5D6E-409C-BE32-E72D297353CC}">
                <c16:uniqueId val="{00000001-5210-498D-AAA9-8D59C79D4059}"/>
              </c:ext>
            </c:extLst>
          </c:dPt>
          <c:dPt>
            <c:idx val="9"/>
            <c:invertIfNegative val="0"/>
            <c:bubble3D val="0"/>
            <c:spPr>
              <a:solidFill>
                <a:srgbClr val="CDCDCD"/>
              </a:solidFill>
              <a:ln>
                <a:noFill/>
              </a:ln>
              <a:effectLst/>
            </c:spPr>
            <c:extLst>
              <c:ext xmlns:c16="http://schemas.microsoft.com/office/drawing/2014/chart" uri="{C3380CC4-5D6E-409C-BE32-E72D297353CC}">
                <c16:uniqueId val="{00000003-5210-498D-AAA9-8D59C79D4059}"/>
              </c:ext>
            </c:extLst>
          </c:dPt>
          <c:dPt>
            <c:idx val="10"/>
            <c:invertIfNegative val="0"/>
            <c:bubble3D val="0"/>
            <c:spPr>
              <a:solidFill>
                <a:schemeClr val="bg1">
                  <a:lumMod val="75000"/>
                </a:schemeClr>
              </a:solidFill>
              <a:ln>
                <a:noFill/>
              </a:ln>
              <a:effectLst/>
            </c:spPr>
            <c:extLst>
              <c:ext xmlns:c16="http://schemas.microsoft.com/office/drawing/2014/chart" uri="{C3380CC4-5D6E-409C-BE32-E72D297353CC}">
                <c16:uniqueId val="{00000005-5210-498D-AAA9-8D59C79D4059}"/>
              </c:ext>
            </c:extLst>
          </c:dPt>
          <c:dLbls>
            <c:dLbl>
              <c:idx val="0"/>
              <c:layout>
                <c:manualLayout>
                  <c:x val="0"/>
                  <c:y val="1.0422910268043884E-2"/>
                </c:manualLayout>
              </c:layout>
              <c:tx>
                <c:rich>
                  <a:bodyPr/>
                  <a:lstStyle/>
                  <a:p>
                    <a:fld id="{9716F91A-C755-4918-9BF1-A313EFCA095D}" type="VALUE">
                      <a:rPr lang="en-US" sz="16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210-498D-AAA9-8D59C79D4059}"/>
                </c:ext>
              </c:extLst>
            </c:dLbl>
            <c:dLbl>
              <c:idx val="1"/>
              <c:layout>
                <c:manualLayout>
                  <c:x val="1.0549494084479989E-2"/>
                  <c:y val="-4.0050549577672649E-3"/>
                </c:manualLayout>
              </c:layout>
              <c:tx>
                <c:rich>
                  <a:bodyPr/>
                  <a:lstStyle/>
                  <a:p>
                    <a:fld id="{4116DE6D-8492-4934-9E9D-9E360B408611}" type="VALUE">
                      <a:rPr lang="en-US" sz="14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210-498D-AAA9-8D59C79D405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Feuil1!$A$2:$A$11</c:f>
              <c:numCache>
                <c:formatCode>General</c:formatCode>
                <c:ptCount val="10"/>
              </c:numCache>
            </c:numRef>
          </c:cat>
          <c:val>
            <c:numRef>
              <c:f>Feuil1!$B$2:$B$11</c:f>
              <c:numCache>
                <c:formatCode>0%</c:formatCode>
                <c:ptCount val="10"/>
                <c:pt idx="0">
                  <c:v>0.28999999999999998</c:v>
                </c:pt>
                <c:pt idx="1">
                  <c:v>0.16</c:v>
                </c:pt>
                <c:pt idx="2">
                  <c:v>0.11</c:v>
                </c:pt>
                <c:pt idx="3">
                  <c:v>0.09</c:v>
                </c:pt>
                <c:pt idx="4">
                  <c:v>0.08</c:v>
                </c:pt>
                <c:pt idx="5">
                  <c:v>7.0000000000000007E-2</c:v>
                </c:pt>
                <c:pt idx="6">
                  <c:v>0.05</c:v>
                </c:pt>
                <c:pt idx="7">
                  <c:v>0.05</c:v>
                </c:pt>
                <c:pt idx="8">
                  <c:v>0.05</c:v>
                </c:pt>
                <c:pt idx="9">
                  <c:v>0.22</c:v>
                </c:pt>
              </c:numCache>
            </c:numRef>
          </c:val>
          <c:extLst>
            <c:ext xmlns:c16="http://schemas.microsoft.com/office/drawing/2014/chart" uri="{C3380CC4-5D6E-409C-BE32-E72D297353CC}">
              <c16:uniqueId val="{00000008-5210-498D-AAA9-8D59C79D4059}"/>
            </c:ext>
          </c:extLst>
        </c:ser>
        <c:dLbls>
          <c:dLblPos val="outEnd"/>
          <c:showLegendKey val="0"/>
          <c:showVal val="1"/>
          <c:showCatName val="0"/>
          <c:showSerName val="0"/>
          <c:showPercent val="0"/>
          <c:showBubbleSize val="0"/>
        </c:dLbls>
        <c:gapWidth val="182"/>
        <c:axId val="1081238600"/>
        <c:axId val="1081239912"/>
      </c:barChart>
      <c:catAx>
        <c:axId val="1081238600"/>
        <c:scaling>
          <c:orientation val="maxMin"/>
        </c:scaling>
        <c:delete val="1"/>
        <c:axPos val="l"/>
        <c:numFmt formatCode="General" sourceLinked="1"/>
        <c:majorTickMark val="none"/>
        <c:minorTickMark val="none"/>
        <c:tickLblPos val="nextTo"/>
        <c:crossAx val="1081239912"/>
        <c:crosses val="autoZero"/>
        <c:auto val="1"/>
        <c:lblAlgn val="ctr"/>
        <c:lblOffset val="100"/>
        <c:noMultiLvlLbl val="0"/>
      </c:catAx>
      <c:valAx>
        <c:axId val="1081239912"/>
        <c:scaling>
          <c:orientation val="minMax"/>
        </c:scaling>
        <c:delete val="1"/>
        <c:axPos val="t"/>
        <c:numFmt formatCode="0%" sourceLinked="1"/>
        <c:majorTickMark val="none"/>
        <c:minorTickMark val="none"/>
        <c:tickLblPos val="nextTo"/>
        <c:crossAx val="108123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32800770190115E-2"/>
          <c:y val="4.0310759308120787E-2"/>
          <c:w val="0.95033439845961976"/>
          <c:h val="0.59688894429093464"/>
        </c:manualLayout>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Politique protection des données personnelles</c:v>
                </c:pt>
                <c:pt idx="1">
                  <c:v>Code éthique / Compliance</c:v>
                </c:pt>
                <c:pt idx="2">
                  <c:v>Politique conflits d’intérêts</c:v>
                </c:pt>
                <c:pt idx="3">
                  <c:v>Politique cadeaux et invitations</c:v>
                </c:pt>
                <c:pt idx="4">
                  <c:v>Autres politique connues</c:v>
                </c:pt>
              </c:strCache>
            </c:strRef>
          </c:cat>
          <c:val>
            <c:numRef>
              <c:f>Feuil1!$B$2:$B$6</c:f>
              <c:numCache>
                <c:formatCode>0%</c:formatCode>
                <c:ptCount val="5"/>
                <c:pt idx="0">
                  <c:v>0.8</c:v>
                </c:pt>
                <c:pt idx="1">
                  <c:v>0.64</c:v>
                </c:pt>
                <c:pt idx="2">
                  <c:v>0.66</c:v>
                </c:pt>
                <c:pt idx="3">
                  <c:v>0.59</c:v>
                </c:pt>
                <c:pt idx="4">
                  <c:v>0.41</c:v>
                </c:pt>
              </c:numCache>
            </c:numRef>
          </c:val>
          <c:extLst>
            <c:ext xmlns:c16="http://schemas.microsoft.com/office/drawing/2014/chart" uri="{C3380CC4-5D6E-409C-BE32-E72D297353CC}">
              <c16:uniqueId val="{00000000-DF4F-466F-AEA5-F7597B81748F}"/>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Politique protection des données personnelles</c:v>
                </c:pt>
                <c:pt idx="1">
                  <c:v>Code éthique / Compliance</c:v>
                </c:pt>
                <c:pt idx="2">
                  <c:v>Politique conflits d’intérêts</c:v>
                </c:pt>
                <c:pt idx="3">
                  <c:v>Politique cadeaux et invitations</c:v>
                </c:pt>
                <c:pt idx="4">
                  <c:v>Autres politique connues</c:v>
                </c:pt>
              </c:strCache>
            </c:strRef>
          </c:cat>
          <c:val>
            <c:numRef>
              <c:f>Feuil1!$C$2:$C$6</c:f>
              <c:numCache>
                <c:formatCode>0%</c:formatCode>
                <c:ptCount val="5"/>
                <c:pt idx="0">
                  <c:v>0.59</c:v>
                </c:pt>
                <c:pt idx="1">
                  <c:v>0.38</c:v>
                </c:pt>
                <c:pt idx="2">
                  <c:v>0.36</c:v>
                </c:pt>
                <c:pt idx="3">
                  <c:v>0.34</c:v>
                </c:pt>
                <c:pt idx="4">
                  <c:v>0.23</c:v>
                </c:pt>
              </c:numCache>
            </c:numRef>
          </c:val>
          <c:extLst>
            <c:ext xmlns:c16="http://schemas.microsoft.com/office/drawing/2014/chart" uri="{C3380CC4-5D6E-409C-BE32-E72D297353CC}">
              <c16:uniqueId val="{00000001-DF4F-466F-AEA5-F7597B81748F}"/>
            </c:ext>
          </c:extLst>
        </c:ser>
        <c:dLbls>
          <c:dLblPos val="outEnd"/>
          <c:showLegendKey val="0"/>
          <c:showVal val="1"/>
          <c:showCatName val="0"/>
          <c:showSerName val="0"/>
          <c:showPercent val="0"/>
          <c:showBubbleSize val="0"/>
        </c:dLbls>
        <c:gapWidth val="219"/>
        <c:overlap val="-27"/>
        <c:axId val="838847663"/>
        <c:axId val="838832783"/>
      </c:barChart>
      <c:catAx>
        <c:axId val="83884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838832783"/>
        <c:crosses val="autoZero"/>
        <c:auto val="1"/>
        <c:lblAlgn val="ctr"/>
        <c:lblOffset val="100"/>
        <c:noMultiLvlLbl val="0"/>
      </c:catAx>
      <c:valAx>
        <c:axId val="838832783"/>
        <c:scaling>
          <c:orientation val="minMax"/>
        </c:scaling>
        <c:delete val="1"/>
        <c:axPos val="l"/>
        <c:numFmt formatCode="0%" sourceLinked="1"/>
        <c:majorTickMark val="none"/>
        <c:minorTickMark val="none"/>
        <c:tickLblPos val="nextTo"/>
        <c:crossAx val="838847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2"/>
              <c:layout>
                <c:manualLayout>
                  <c:x val="-3.7790531272327156E-2"/>
                  <c:y val="-9.99027319307328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52-4BC4-9693-810C920B5A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Feuil1!$B$2:$B$3</c:f>
              <c:numCache>
                <c:formatCode>0%</c:formatCode>
                <c:ptCount val="2"/>
                <c:pt idx="0">
                  <c:v>0.52</c:v>
                </c:pt>
                <c:pt idx="1">
                  <c:v>0.4</c:v>
                </c:pt>
              </c:numCache>
            </c:numRef>
          </c:val>
          <c:smooth val="0"/>
          <c:extLst>
            <c:ext xmlns:c16="http://schemas.microsoft.com/office/drawing/2014/chart" uri="{C3380CC4-5D6E-409C-BE32-E72D297353CC}">
              <c16:uniqueId val="{00000000-2052-4BC4-9693-810C920B5AC3}"/>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Feuil1!$B$2:$B$3</c:f>
              <c:numCache>
                <c:formatCode>0%</c:formatCode>
                <c:ptCount val="2"/>
                <c:pt idx="1">
                  <c:v>0.28000000000000003</c:v>
                </c:pt>
              </c:numCache>
            </c:numRef>
          </c:val>
          <c:smooth val="0"/>
          <c:extLst>
            <c:ext xmlns:c16="http://schemas.microsoft.com/office/drawing/2014/chart" uri="{C3380CC4-5D6E-409C-BE32-E72D297353CC}">
              <c16:uniqueId val="{00000000-5217-4846-8285-20F7FC63FCB8}"/>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32800770190115E-2"/>
          <c:y val="4.0310759308120787E-2"/>
          <c:w val="0.95033439845961976"/>
          <c:h val="0.59688894429093464"/>
        </c:manualLayout>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Politique protection des données personnelles</c:v>
                </c:pt>
                <c:pt idx="1">
                  <c:v>Code éthique / Compliance</c:v>
                </c:pt>
                <c:pt idx="2">
                  <c:v>Politique conflits d’intérêts</c:v>
                </c:pt>
                <c:pt idx="3">
                  <c:v>Politique cadeaux et invitations</c:v>
                </c:pt>
                <c:pt idx="4">
                  <c:v>Autres politique connues</c:v>
                </c:pt>
              </c:strCache>
            </c:strRef>
          </c:cat>
          <c:val>
            <c:numRef>
              <c:f>Feuil1!$B$2:$B$6</c:f>
              <c:numCache>
                <c:formatCode>0%</c:formatCode>
                <c:ptCount val="5"/>
                <c:pt idx="0">
                  <c:v>0.77</c:v>
                </c:pt>
                <c:pt idx="1">
                  <c:v>0.61</c:v>
                </c:pt>
                <c:pt idx="2">
                  <c:v>0.62</c:v>
                </c:pt>
                <c:pt idx="3">
                  <c:v>0.56999999999999995</c:v>
                </c:pt>
                <c:pt idx="4">
                  <c:v>0.37</c:v>
                </c:pt>
              </c:numCache>
            </c:numRef>
          </c:val>
          <c:extLst>
            <c:ext xmlns:c16="http://schemas.microsoft.com/office/drawing/2014/chart" uri="{C3380CC4-5D6E-409C-BE32-E72D297353CC}">
              <c16:uniqueId val="{00000000-12EE-4626-876B-25DDFCAF9B1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Politique protection des données personnelles</c:v>
                </c:pt>
                <c:pt idx="1">
                  <c:v>Code éthique / Compliance</c:v>
                </c:pt>
                <c:pt idx="2">
                  <c:v>Politique conflits d’intérêts</c:v>
                </c:pt>
                <c:pt idx="3">
                  <c:v>Politique cadeaux et invitations</c:v>
                </c:pt>
                <c:pt idx="4">
                  <c:v>Autres politique connues</c:v>
                </c:pt>
              </c:strCache>
            </c:strRef>
          </c:cat>
          <c:val>
            <c:numRef>
              <c:f>Feuil1!$C$2:$C$6</c:f>
              <c:numCache>
                <c:formatCode>0%</c:formatCode>
                <c:ptCount val="5"/>
                <c:pt idx="0">
                  <c:v>0.56000000000000005</c:v>
                </c:pt>
                <c:pt idx="1">
                  <c:v>0.35</c:v>
                </c:pt>
                <c:pt idx="2">
                  <c:v>0.32</c:v>
                </c:pt>
                <c:pt idx="3">
                  <c:v>0.31</c:v>
                </c:pt>
                <c:pt idx="4">
                  <c:v>0.19</c:v>
                </c:pt>
              </c:numCache>
            </c:numRef>
          </c:val>
          <c:extLst>
            <c:ext xmlns:c16="http://schemas.microsoft.com/office/drawing/2014/chart" uri="{C3380CC4-5D6E-409C-BE32-E72D297353CC}">
              <c16:uniqueId val="{00000001-12EE-4626-876B-25DDFCAF9B19}"/>
            </c:ext>
          </c:extLst>
        </c:ser>
        <c:dLbls>
          <c:dLblPos val="outEnd"/>
          <c:showLegendKey val="0"/>
          <c:showVal val="1"/>
          <c:showCatName val="0"/>
          <c:showSerName val="0"/>
          <c:showPercent val="0"/>
          <c:showBubbleSize val="0"/>
        </c:dLbls>
        <c:gapWidth val="219"/>
        <c:overlap val="-27"/>
        <c:axId val="838847663"/>
        <c:axId val="838832783"/>
      </c:barChart>
      <c:catAx>
        <c:axId val="83884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838832783"/>
        <c:crosses val="autoZero"/>
        <c:auto val="1"/>
        <c:lblAlgn val="ctr"/>
        <c:lblOffset val="100"/>
        <c:noMultiLvlLbl val="0"/>
      </c:catAx>
      <c:valAx>
        <c:axId val="838832783"/>
        <c:scaling>
          <c:orientation val="minMax"/>
        </c:scaling>
        <c:delete val="1"/>
        <c:axPos val="l"/>
        <c:numFmt formatCode="0%" sourceLinked="1"/>
        <c:majorTickMark val="none"/>
        <c:minorTickMark val="none"/>
        <c:tickLblPos val="nextTo"/>
        <c:crossAx val="838847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Politique protection des données personnelles</c:v>
                </c:pt>
                <c:pt idx="1">
                  <c:v>Code éthique / Compliance</c:v>
                </c:pt>
                <c:pt idx="2">
                  <c:v>Politique conflits d’intérêts</c:v>
                </c:pt>
                <c:pt idx="3">
                  <c:v>Politique cadeaux et invitations</c:v>
                </c:pt>
                <c:pt idx="4">
                  <c:v>Autres politique connues</c:v>
                </c:pt>
              </c:strCache>
            </c:strRef>
          </c:cat>
          <c:val>
            <c:numRef>
              <c:f>Feuil1!$B$2:$B$6</c:f>
              <c:numCache>
                <c:formatCode>0%</c:formatCode>
                <c:ptCount val="5"/>
                <c:pt idx="0">
                  <c:v>0.82</c:v>
                </c:pt>
                <c:pt idx="1">
                  <c:v>0.67</c:v>
                </c:pt>
                <c:pt idx="2">
                  <c:v>0.7</c:v>
                </c:pt>
                <c:pt idx="3">
                  <c:v>0.61</c:v>
                </c:pt>
                <c:pt idx="4">
                  <c:v>0.46</c:v>
                </c:pt>
              </c:numCache>
            </c:numRef>
          </c:val>
          <c:extLst>
            <c:ext xmlns:c16="http://schemas.microsoft.com/office/drawing/2014/chart" uri="{C3380CC4-5D6E-409C-BE32-E72D297353CC}">
              <c16:uniqueId val="{00000000-12EE-4626-876B-25DDFCAF9B1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Politique protection des données personnelles</c:v>
                </c:pt>
                <c:pt idx="1">
                  <c:v>Code éthique / Compliance</c:v>
                </c:pt>
                <c:pt idx="2">
                  <c:v>Politique conflits d’intérêts</c:v>
                </c:pt>
                <c:pt idx="3">
                  <c:v>Politique cadeaux et invitations</c:v>
                </c:pt>
                <c:pt idx="4">
                  <c:v>Autres politique connues</c:v>
                </c:pt>
              </c:strCache>
            </c:strRef>
          </c:cat>
          <c:val>
            <c:numRef>
              <c:f>Feuil1!$C$2:$C$6</c:f>
              <c:numCache>
                <c:formatCode>0%</c:formatCode>
                <c:ptCount val="5"/>
                <c:pt idx="0">
                  <c:v>0.61</c:v>
                </c:pt>
                <c:pt idx="1">
                  <c:v>0.4</c:v>
                </c:pt>
                <c:pt idx="2">
                  <c:v>0.41</c:v>
                </c:pt>
                <c:pt idx="3">
                  <c:v>0.38</c:v>
                </c:pt>
                <c:pt idx="4">
                  <c:v>0.27</c:v>
                </c:pt>
              </c:numCache>
            </c:numRef>
          </c:val>
          <c:extLst>
            <c:ext xmlns:c16="http://schemas.microsoft.com/office/drawing/2014/chart" uri="{C3380CC4-5D6E-409C-BE32-E72D297353CC}">
              <c16:uniqueId val="{00000001-12EE-4626-876B-25DDFCAF9B19}"/>
            </c:ext>
          </c:extLst>
        </c:ser>
        <c:dLbls>
          <c:dLblPos val="outEnd"/>
          <c:showLegendKey val="0"/>
          <c:showVal val="1"/>
          <c:showCatName val="0"/>
          <c:showSerName val="0"/>
          <c:showPercent val="0"/>
          <c:showBubbleSize val="0"/>
        </c:dLbls>
        <c:gapWidth val="219"/>
        <c:overlap val="-27"/>
        <c:axId val="838847663"/>
        <c:axId val="838832783"/>
      </c:barChart>
      <c:catAx>
        <c:axId val="83884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838832783"/>
        <c:crosses val="autoZero"/>
        <c:auto val="1"/>
        <c:lblAlgn val="ctr"/>
        <c:lblOffset val="100"/>
        <c:noMultiLvlLbl val="0"/>
      </c:catAx>
      <c:valAx>
        <c:axId val="838832783"/>
        <c:scaling>
          <c:orientation val="minMax"/>
        </c:scaling>
        <c:delete val="1"/>
        <c:axPos val="l"/>
        <c:numFmt formatCode="0%" sourceLinked="1"/>
        <c:majorTickMark val="none"/>
        <c:minorTickMark val="none"/>
        <c:tickLblPos val="nextTo"/>
        <c:crossAx val="838847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A8E0-4E2A-A92A-37C6B78EA55C}"/>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A8E0-4E2A-A92A-37C6B78EA55C}"/>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A8E0-4E2A-A92A-37C6B78EA55C}"/>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A8E0-4E2A-A92A-37C6B78EA55C}"/>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A8E0-4E2A-A92A-37C6B78EA55C}"/>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A8E0-4E2A-A92A-37C6B78EA55C}"/>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A8E0-4E2A-A92A-37C6B78EA55C}"/>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A8E0-4E2A-A92A-37C6B78EA55C}"/>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A8E0-4E2A-A92A-37C6B78EA55C}"/>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A8E0-4E2A-A92A-37C6B78EA55C}"/>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A8E0-4E2A-A92A-37C6B78EA55C}"/>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A8E0-4E2A-A92A-37C6B78EA55C}"/>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A8E0-4E2A-A92A-37C6B78EA55C}"/>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A8E0-4E2A-A92A-37C6B78EA55C}"/>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A8E0-4E2A-A92A-37C6B78EA55C}"/>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A8E0-4E2A-A92A-37C6B78EA55C}"/>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A8E0-4E2A-A92A-37C6B78EA55C}"/>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A8E0-4E2A-A92A-37C6B78EA55C}"/>
              </c:ext>
            </c:extLst>
          </c:dPt>
          <c:dLbls>
            <c:delete val="1"/>
          </c:dLbls>
          <c:cat>
            <c:strRef>
              <c:f>Feuil1!$A$8:$A$12</c:f>
              <c:strCache>
                <c:ptCount val="5"/>
                <c:pt idx="0">
                  <c:v>  Oui | 30%</c:v>
                </c:pt>
                <c:pt idx="1">
                  <c:v>   | 0%</c:v>
                </c:pt>
                <c:pt idx="2">
                  <c:v>   | 0%</c:v>
                </c:pt>
                <c:pt idx="3">
                  <c:v>  Non | 60%</c:v>
                </c:pt>
                <c:pt idx="4">
                  <c:v>  Ne se prononce pas | 10%</c:v>
                </c:pt>
              </c:strCache>
            </c:strRef>
          </c:cat>
          <c:val>
            <c:numRef>
              <c:f>Feuil1!$E$8:$E$12</c:f>
              <c:numCache>
                <c:formatCode>General</c:formatCode>
                <c:ptCount val="5"/>
                <c:pt idx="0" formatCode="0%">
                  <c:v>0.3</c:v>
                </c:pt>
                <c:pt idx="3" formatCode="0%">
                  <c:v>0.6</c:v>
                </c:pt>
                <c:pt idx="4" formatCode="0%">
                  <c:v>0.1</c:v>
                </c:pt>
              </c:numCache>
            </c:numRef>
          </c:val>
          <c:extLst>
            <c:ext xmlns:c16="http://schemas.microsoft.com/office/drawing/2014/chart" uri="{C3380CC4-5D6E-409C-BE32-E72D297353CC}">
              <c16:uniqueId val="{00000024-A8E0-4E2A-A92A-37C6B78EA55C}"/>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egendEntry>
        <c:idx val="0"/>
        <c:txPr>
          <a:bodyPr rot="0" spcFirstLastPara="1" vertOverflow="ellipsis" vert="horz" wrap="square" anchor="ctr" anchorCtr="1"/>
          <a:lstStyle/>
          <a:p>
            <a:pPr>
              <a:defRPr sz="1800" b="1" i="0" u="none" strike="noStrike" kern="1200" baseline="0">
                <a:solidFill>
                  <a:schemeClr val="tx1"/>
                </a:solidFill>
                <a:latin typeface="Roboto" pitchFamily="2" charset="0"/>
                <a:ea typeface="Roboto" pitchFamily="2" charset="0"/>
                <a:cs typeface="+mn-cs"/>
              </a:defRPr>
            </a:pPr>
            <a:endParaRPr lang="fr-FR"/>
          </a:p>
        </c:txPr>
      </c:legendEntry>
      <c:legendEntry>
        <c:idx val="1"/>
        <c:delete val="1"/>
      </c:legendEntry>
      <c:legendEntry>
        <c:idx val="2"/>
        <c:delete val="1"/>
      </c:legendEntry>
      <c:layout>
        <c:manualLayout>
          <c:xMode val="edge"/>
          <c:yMode val="edge"/>
          <c:x val="8.4736700404460394E-2"/>
          <c:y val="0.21420744966317187"/>
          <c:w val="0.43664718930763136"/>
          <c:h val="0.40814379764074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2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A8E0-4E2A-A92A-37C6B78EA55C}"/>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A8E0-4E2A-A92A-37C6B78EA55C}"/>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A8E0-4E2A-A92A-37C6B78EA55C}"/>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A8E0-4E2A-A92A-37C6B78EA55C}"/>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A8E0-4E2A-A92A-37C6B78EA55C}"/>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A8E0-4E2A-A92A-37C6B78EA55C}"/>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A8E0-4E2A-A92A-37C6B78EA55C}"/>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A8E0-4E2A-A92A-37C6B78EA55C}"/>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A8E0-4E2A-A92A-37C6B78EA55C}"/>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A8E0-4E2A-A92A-37C6B78EA55C}"/>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A8E0-4E2A-A92A-37C6B78EA55C}"/>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A8E0-4E2A-A92A-37C6B78EA55C}"/>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A8E0-4E2A-A92A-37C6B78EA55C}"/>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A8E0-4E2A-A92A-37C6B78EA55C}"/>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A8E0-4E2A-A92A-37C6B78EA55C}"/>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A8E0-4E2A-A92A-37C6B78EA55C}"/>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A8E0-4E2A-A92A-37C6B78EA55C}"/>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A8E0-4E2A-A92A-37C6B78EA55C}"/>
              </c:ext>
            </c:extLst>
          </c:dPt>
          <c:dLbls>
            <c:delete val="1"/>
          </c:dLbls>
          <c:cat>
            <c:strRef>
              <c:f>Feuil1!$A$8:$A$12</c:f>
              <c:strCache>
                <c:ptCount val="5"/>
                <c:pt idx="0">
                  <c:v>  Oui | 23%</c:v>
                </c:pt>
                <c:pt idx="1">
                  <c:v>   | 0%</c:v>
                </c:pt>
                <c:pt idx="2">
                  <c:v>   | 0%</c:v>
                </c:pt>
                <c:pt idx="3">
                  <c:v>  Non | 70%</c:v>
                </c:pt>
                <c:pt idx="4">
                  <c:v>  Ne se prononce pas | 7%</c:v>
                </c:pt>
              </c:strCache>
            </c:strRef>
          </c:cat>
          <c:val>
            <c:numRef>
              <c:f>Feuil1!$E$8:$E$12</c:f>
              <c:numCache>
                <c:formatCode>General</c:formatCode>
                <c:ptCount val="5"/>
                <c:pt idx="0" formatCode="0%">
                  <c:v>0.23</c:v>
                </c:pt>
                <c:pt idx="3" formatCode="0%">
                  <c:v>0.7</c:v>
                </c:pt>
                <c:pt idx="4" formatCode="0%">
                  <c:v>7.0000000000000007E-2</c:v>
                </c:pt>
              </c:numCache>
            </c:numRef>
          </c:val>
          <c:extLst>
            <c:ext xmlns:c16="http://schemas.microsoft.com/office/drawing/2014/chart" uri="{C3380CC4-5D6E-409C-BE32-E72D297353CC}">
              <c16:uniqueId val="{00000024-A8E0-4E2A-A92A-37C6B78EA55C}"/>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egendEntry>
        <c:idx val="0"/>
        <c:txPr>
          <a:bodyPr rot="0" spcFirstLastPara="1" vertOverflow="ellipsis" vert="horz" wrap="square" anchor="ctr" anchorCtr="1"/>
          <a:lstStyle/>
          <a:p>
            <a:pPr>
              <a:defRPr sz="1800" b="1" i="0" u="none" strike="noStrike" kern="1200" baseline="0">
                <a:solidFill>
                  <a:schemeClr val="tx1"/>
                </a:solidFill>
                <a:latin typeface="Roboto" pitchFamily="2" charset="0"/>
                <a:ea typeface="Roboto" pitchFamily="2" charset="0"/>
                <a:cs typeface="+mn-cs"/>
              </a:defRPr>
            </a:pPr>
            <a:endParaRPr lang="fr-FR"/>
          </a:p>
        </c:txPr>
      </c:legendEntry>
      <c:legendEntry>
        <c:idx val="1"/>
        <c:delete val="1"/>
      </c:legendEntry>
      <c:legendEntry>
        <c:idx val="2"/>
        <c:delete val="1"/>
      </c:legendEntry>
      <c:layout>
        <c:manualLayout>
          <c:xMode val="edge"/>
          <c:yMode val="edge"/>
          <c:x val="8.4736700404460394E-2"/>
          <c:y val="0.21420744966317187"/>
          <c:w val="0.43664718930763136"/>
          <c:h val="0.40814379764074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2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Oui</c:v>
                </c:pt>
              </c:strCache>
            </c:strRef>
          </c:cat>
          <c:val>
            <c:numRef>
              <c:f>Feuil1!$B$2</c:f>
              <c:numCache>
                <c:formatCode>0%</c:formatCode>
                <c:ptCount val="1"/>
                <c:pt idx="0">
                  <c:v>0.57999999999999996</c:v>
                </c:pt>
              </c:numCache>
            </c:numRef>
          </c:val>
          <c:extLst>
            <c:ext xmlns:c16="http://schemas.microsoft.com/office/drawing/2014/chart" uri="{C3380CC4-5D6E-409C-BE32-E72D297353CC}">
              <c16:uniqueId val="{00000000-9CCC-4507-80B3-B78674868BB6}"/>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Oui</c:v>
                </c:pt>
              </c:strCache>
            </c:strRef>
          </c:cat>
          <c:val>
            <c:numRef>
              <c:f>Feuil1!$C$2</c:f>
              <c:numCache>
                <c:formatCode>0%</c:formatCode>
                <c:ptCount val="1"/>
                <c:pt idx="0">
                  <c:v>0.21</c:v>
                </c:pt>
              </c:numCache>
            </c:numRef>
          </c:val>
          <c:extLst>
            <c:ext xmlns:c16="http://schemas.microsoft.com/office/drawing/2014/chart" uri="{C3380CC4-5D6E-409C-BE32-E72D297353CC}">
              <c16:uniqueId val="{00000001-9CCC-4507-80B3-B78674868BB6}"/>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Oui</c:v>
                </c:pt>
              </c:strCache>
            </c:strRef>
          </c:cat>
          <c:val>
            <c:numRef>
              <c:f>Feuil1!$B$2</c:f>
              <c:numCache>
                <c:formatCode>0%</c:formatCode>
                <c:ptCount val="1"/>
                <c:pt idx="0">
                  <c:v>0.38</c:v>
                </c:pt>
              </c:numCache>
            </c:numRef>
          </c:val>
          <c:extLst>
            <c:ext xmlns:c16="http://schemas.microsoft.com/office/drawing/2014/chart" uri="{C3380CC4-5D6E-409C-BE32-E72D297353CC}">
              <c16:uniqueId val="{00000000-9CCC-4507-80B3-B78674868BB6}"/>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Oui</c:v>
                </c:pt>
              </c:strCache>
            </c:strRef>
          </c:cat>
          <c:val>
            <c:numRef>
              <c:f>Feuil1!$C$2</c:f>
              <c:numCache>
                <c:formatCode>0%</c:formatCode>
                <c:ptCount val="1"/>
                <c:pt idx="0">
                  <c:v>0.18</c:v>
                </c:pt>
              </c:numCache>
            </c:numRef>
          </c:val>
          <c:extLst>
            <c:ext xmlns:c16="http://schemas.microsoft.com/office/drawing/2014/chart" uri="{C3380CC4-5D6E-409C-BE32-E72D297353CC}">
              <c16:uniqueId val="{00000001-9CCC-4507-80B3-B78674868BB6}"/>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0.35</c:v>
                </c:pt>
                <c:pt idx="1">
                  <c:v>0.34</c:v>
                </c:pt>
                <c:pt idx="2">
                  <c:v>0.26</c:v>
                </c:pt>
              </c:numCache>
            </c:numRef>
          </c:val>
          <c:smooth val="0"/>
          <c:extLst>
            <c:ext xmlns:c16="http://schemas.microsoft.com/office/drawing/2014/chart" uri="{C3380CC4-5D6E-409C-BE32-E72D297353CC}">
              <c16:uniqueId val="{00000000-C880-4731-BC3A-01F070FE2800}"/>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580775268160809E-2"/>
          <c:y val="3.9342457256982467E-2"/>
          <c:w val="0.94741922473183915"/>
          <c:h val="0.84971695422890869"/>
        </c:manualLayout>
      </c:layout>
      <c:barChart>
        <c:barDir val="bar"/>
        <c:grouping val="percentStacked"/>
        <c:varyColors val="0"/>
        <c:ser>
          <c:idx val="0"/>
          <c:order val="0"/>
          <c:tx>
            <c:strRef>
              <c:f>Feuil1!$B$1</c:f>
              <c:strCache>
                <c:ptCount val="1"/>
                <c:pt idx="0">
                  <c:v>Ne se prononce pas</c:v>
                </c:pt>
              </c:strCache>
            </c:strRef>
          </c:tx>
          <c:spPr>
            <a:solidFill>
              <a:srgbClr val="ABABAB"/>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x</c:v>
                </c:pt>
                <c:pt idx="1">
                  <c:v>x</c:v>
                </c:pt>
                <c:pt idx="2">
                  <c:v>x</c:v>
                </c:pt>
                <c:pt idx="3">
                  <c:v>x</c:v>
                </c:pt>
                <c:pt idx="4">
                  <c:v>x</c:v>
                </c:pt>
                <c:pt idx="5">
                  <c:v>x</c:v>
                </c:pt>
                <c:pt idx="6">
                  <c:v>x</c:v>
                </c:pt>
              </c:strCache>
            </c:strRef>
          </c:cat>
          <c:val>
            <c:numRef>
              <c:f>Feuil1!$B$2:$B$8</c:f>
              <c:numCache>
                <c:formatCode>0%</c:formatCode>
                <c:ptCount val="7"/>
                <c:pt idx="0">
                  <c:v>0.1</c:v>
                </c:pt>
                <c:pt idx="1">
                  <c:v>0.1</c:v>
                </c:pt>
                <c:pt idx="2">
                  <c:v>0.18</c:v>
                </c:pt>
                <c:pt idx="3">
                  <c:v>0.21</c:v>
                </c:pt>
                <c:pt idx="4">
                  <c:v>0.09</c:v>
                </c:pt>
                <c:pt idx="5">
                  <c:v>7.0000000000000007E-2</c:v>
                </c:pt>
                <c:pt idx="6">
                  <c:v>0.13</c:v>
                </c:pt>
              </c:numCache>
            </c:numRef>
          </c:val>
          <c:extLst>
            <c:ext xmlns:c16="http://schemas.microsoft.com/office/drawing/2014/chart" uri="{C3380CC4-5D6E-409C-BE32-E72D297353CC}">
              <c16:uniqueId val="{00000000-CBC6-4262-9122-5AEAC812B18B}"/>
            </c:ext>
          </c:extLst>
        </c:ser>
        <c:ser>
          <c:idx val="1"/>
          <c:order val="1"/>
          <c:tx>
            <c:strRef>
              <c:f>Feuil1!$C$1</c:f>
              <c:strCache>
                <c:ptCount val="1"/>
                <c:pt idx="0">
                  <c:v>Non, pas du tout</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x</c:v>
                </c:pt>
                <c:pt idx="1">
                  <c:v>x</c:v>
                </c:pt>
                <c:pt idx="2">
                  <c:v>x</c:v>
                </c:pt>
                <c:pt idx="3">
                  <c:v>x</c:v>
                </c:pt>
                <c:pt idx="4">
                  <c:v>x</c:v>
                </c:pt>
                <c:pt idx="5">
                  <c:v>x</c:v>
                </c:pt>
                <c:pt idx="6">
                  <c:v>x</c:v>
                </c:pt>
              </c:strCache>
            </c:strRef>
          </c:cat>
          <c:val>
            <c:numRef>
              <c:f>Feuil1!$C$2:$C$8</c:f>
              <c:numCache>
                <c:formatCode>0%</c:formatCode>
                <c:ptCount val="7"/>
                <c:pt idx="0">
                  <c:v>0.08</c:v>
                </c:pt>
                <c:pt idx="1">
                  <c:v>0.06</c:v>
                </c:pt>
                <c:pt idx="2">
                  <c:v>0.05</c:v>
                </c:pt>
                <c:pt idx="3">
                  <c:v>0.04</c:v>
                </c:pt>
                <c:pt idx="4">
                  <c:v>0.05</c:v>
                </c:pt>
                <c:pt idx="5">
                  <c:v>0.05</c:v>
                </c:pt>
                <c:pt idx="6">
                  <c:v>0.03</c:v>
                </c:pt>
              </c:numCache>
            </c:numRef>
          </c:val>
          <c:extLst>
            <c:ext xmlns:c16="http://schemas.microsoft.com/office/drawing/2014/chart" uri="{C3380CC4-5D6E-409C-BE32-E72D297353CC}">
              <c16:uniqueId val="{00000001-CBC6-4262-9122-5AEAC812B18B}"/>
            </c:ext>
          </c:extLst>
        </c:ser>
        <c:ser>
          <c:idx val="2"/>
          <c:order val="2"/>
          <c:tx>
            <c:strRef>
              <c:f>Feuil1!$D$1</c:f>
              <c:strCache>
                <c:ptCount val="1"/>
                <c:pt idx="0">
                  <c:v>Non, plutôt pas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x</c:v>
                </c:pt>
                <c:pt idx="1">
                  <c:v>x</c:v>
                </c:pt>
                <c:pt idx="2">
                  <c:v>x</c:v>
                </c:pt>
                <c:pt idx="3">
                  <c:v>x</c:v>
                </c:pt>
                <c:pt idx="4">
                  <c:v>x</c:v>
                </c:pt>
                <c:pt idx="5">
                  <c:v>x</c:v>
                </c:pt>
                <c:pt idx="6">
                  <c:v>x</c:v>
                </c:pt>
              </c:strCache>
            </c:strRef>
          </c:cat>
          <c:val>
            <c:numRef>
              <c:f>Feuil1!$D$2:$D$8</c:f>
              <c:numCache>
                <c:formatCode>0%</c:formatCode>
                <c:ptCount val="7"/>
                <c:pt idx="0">
                  <c:v>0.22</c:v>
                </c:pt>
                <c:pt idx="1">
                  <c:v>0.17</c:v>
                </c:pt>
                <c:pt idx="2">
                  <c:v>0.08</c:v>
                </c:pt>
                <c:pt idx="3">
                  <c:v>0.05</c:v>
                </c:pt>
                <c:pt idx="4">
                  <c:v>0.11</c:v>
                </c:pt>
                <c:pt idx="5">
                  <c:v>0.11</c:v>
                </c:pt>
                <c:pt idx="6">
                  <c:v>7.0000000000000007E-2</c:v>
                </c:pt>
              </c:numCache>
            </c:numRef>
          </c:val>
          <c:extLst>
            <c:ext xmlns:c16="http://schemas.microsoft.com/office/drawing/2014/chart" uri="{C3380CC4-5D6E-409C-BE32-E72D297353CC}">
              <c16:uniqueId val="{00000002-CBC6-4262-9122-5AEAC812B18B}"/>
            </c:ext>
          </c:extLst>
        </c:ser>
        <c:ser>
          <c:idx val="3"/>
          <c:order val="3"/>
          <c:tx>
            <c:strRef>
              <c:f>Feuil1!$E$1</c:f>
              <c:strCache>
                <c:ptCount val="1"/>
                <c:pt idx="0">
                  <c:v>Oui, plutôt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x</c:v>
                </c:pt>
                <c:pt idx="1">
                  <c:v>x</c:v>
                </c:pt>
                <c:pt idx="2">
                  <c:v>x</c:v>
                </c:pt>
                <c:pt idx="3">
                  <c:v>x</c:v>
                </c:pt>
                <c:pt idx="4">
                  <c:v>x</c:v>
                </c:pt>
                <c:pt idx="5">
                  <c:v>x</c:v>
                </c:pt>
                <c:pt idx="6">
                  <c:v>x</c:v>
                </c:pt>
              </c:strCache>
            </c:strRef>
          </c:cat>
          <c:val>
            <c:numRef>
              <c:f>Feuil1!$E$2:$E$8</c:f>
              <c:numCache>
                <c:formatCode>0%</c:formatCode>
                <c:ptCount val="7"/>
                <c:pt idx="0">
                  <c:v>0.45</c:v>
                </c:pt>
                <c:pt idx="1">
                  <c:v>0.49</c:v>
                </c:pt>
                <c:pt idx="2">
                  <c:v>0.48</c:v>
                </c:pt>
                <c:pt idx="3">
                  <c:v>0.26</c:v>
                </c:pt>
                <c:pt idx="4">
                  <c:v>0.47</c:v>
                </c:pt>
                <c:pt idx="5">
                  <c:v>0.51</c:v>
                </c:pt>
                <c:pt idx="6">
                  <c:v>0.49</c:v>
                </c:pt>
              </c:numCache>
            </c:numRef>
          </c:val>
          <c:extLst>
            <c:ext xmlns:c16="http://schemas.microsoft.com/office/drawing/2014/chart" uri="{C3380CC4-5D6E-409C-BE32-E72D297353CC}">
              <c16:uniqueId val="{00000005-CBC6-4262-9122-5AEAC812B18B}"/>
            </c:ext>
          </c:extLst>
        </c:ser>
        <c:ser>
          <c:idx val="4"/>
          <c:order val="4"/>
          <c:tx>
            <c:strRef>
              <c:f>Feuil1!$F$1</c:f>
              <c:strCache>
                <c:ptCount val="1"/>
                <c:pt idx="0">
                  <c:v>Oui, tout à fait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x</c:v>
                </c:pt>
                <c:pt idx="1">
                  <c:v>x</c:v>
                </c:pt>
                <c:pt idx="2">
                  <c:v>x</c:v>
                </c:pt>
                <c:pt idx="3">
                  <c:v>x</c:v>
                </c:pt>
                <c:pt idx="4">
                  <c:v>x</c:v>
                </c:pt>
                <c:pt idx="5">
                  <c:v>x</c:v>
                </c:pt>
                <c:pt idx="6">
                  <c:v>x</c:v>
                </c:pt>
              </c:strCache>
            </c:strRef>
          </c:cat>
          <c:val>
            <c:numRef>
              <c:f>Feuil1!$F$2:$F$8</c:f>
              <c:numCache>
                <c:formatCode>0%</c:formatCode>
                <c:ptCount val="7"/>
                <c:pt idx="0">
                  <c:v>0.15</c:v>
                </c:pt>
                <c:pt idx="1">
                  <c:v>0.18</c:v>
                </c:pt>
                <c:pt idx="2">
                  <c:v>0.21</c:v>
                </c:pt>
                <c:pt idx="3">
                  <c:v>0.44</c:v>
                </c:pt>
                <c:pt idx="4">
                  <c:v>0.28000000000000003</c:v>
                </c:pt>
                <c:pt idx="5">
                  <c:v>0.26</c:v>
                </c:pt>
                <c:pt idx="6">
                  <c:v>0.28000000000000003</c:v>
                </c:pt>
              </c:numCache>
            </c:numRef>
          </c:val>
          <c:extLst>
            <c:ext xmlns:c16="http://schemas.microsoft.com/office/drawing/2014/chart" uri="{C3380CC4-5D6E-409C-BE32-E72D297353CC}">
              <c16:uniqueId val="{00000006-CBC6-4262-9122-5AEAC812B18B}"/>
            </c:ext>
          </c:extLst>
        </c:ser>
        <c:dLbls>
          <c:dLblPos val="ctr"/>
          <c:showLegendKey val="0"/>
          <c:showVal val="1"/>
          <c:showCatName val="0"/>
          <c:showSerName val="0"/>
          <c:showPercent val="0"/>
          <c:showBubbleSize val="0"/>
        </c:dLbls>
        <c:gapWidth val="150"/>
        <c:overlap val="100"/>
        <c:axId val="1284497567"/>
        <c:axId val="1281495983"/>
      </c:barChart>
      <c:catAx>
        <c:axId val="128449756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crossAx val="1281495983"/>
        <c:crosses val="autoZero"/>
        <c:auto val="1"/>
        <c:lblAlgn val="ctr"/>
        <c:lblOffset val="100"/>
        <c:noMultiLvlLbl val="0"/>
      </c:catAx>
      <c:valAx>
        <c:axId val="1281495983"/>
        <c:scaling>
          <c:orientation val="minMax"/>
        </c:scaling>
        <c:delete val="1"/>
        <c:axPos val="b"/>
        <c:numFmt formatCode="0%" sourceLinked="1"/>
        <c:majorTickMark val="none"/>
        <c:minorTickMark val="none"/>
        <c:tickLblPos val="nextTo"/>
        <c:crossAx val="1284497567"/>
        <c:crosses val="autoZero"/>
        <c:crossBetween val="between"/>
      </c:valAx>
      <c:spPr>
        <a:noFill/>
        <a:ln>
          <a:noFill/>
        </a:ln>
        <a:effectLst/>
      </c:spPr>
    </c:plotArea>
    <c:legend>
      <c:legendPos val="b"/>
      <c:layout>
        <c:manualLayout>
          <c:xMode val="edge"/>
          <c:yMode val="edge"/>
          <c:x val="0"/>
          <c:y val="0.90386587271642482"/>
          <c:w val="1"/>
          <c:h val="9.613415673459299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0.77</c:v>
                </c:pt>
              </c:numCache>
            </c:numRef>
          </c:val>
          <c:extLst>
            <c:ext xmlns:c16="http://schemas.microsoft.com/office/drawing/2014/chart" uri="{C3380CC4-5D6E-409C-BE32-E72D297353CC}">
              <c16:uniqueId val="{00000000-759E-4465-B384-1F8B49A685AB}"/>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0.48</c:v>
                </c:pt>
              </c:numCache>
            </c:numRef>
          </c:val>
          <c:extLst>
            <c:ext xmlns:c16="http://schemas.microsoft.com/office/drawing/2014/chart" uri="{C3380CC4-5D6E-409C-BE32-E72D297353CC}">
              <c16:uniqueId val="{00000001-759E-4465-B384-1F8B49A685AB}"/>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58080961927257E-2"/>
          <c:y val="3.6786990755127709E-2"/>
          <c:w val="0.94741919038072742"/>
          <c:h val="0.85227245790758133"/>
        </c:manualLayout>
      </c:layout>
      <c:barChart>
        <c:barDir val="bar"/>
        <c:grouping val="percentStacked"/>
        <c:varyColors val="0"/>
        <c:ser>
          <c:idx val="0"/>
          <c:order val="0"/>
          <c:tx>
            <c:strRef>
              <c:f>Feuil1!$B$1</c:f>
              <c:strCache>
                <c:ptCount val="1"/>
                <c:pt idx="0">
                  <c:v>Ne se prononce pas</c:v>
                </c:pt>
              </c:strCache>
            </c:strRef>
          </c:tx>
          <c:spPr>
            <a:solidFill>
              <a:srgbClr val="009DD9"/>
            </a:solidFill>
            <a:ln>
              <a:noFill/>
            </a:ln>
            <a:effectLst/>
          </c:spPr>
          <c:invertIfNegative val="0"/>
          <c:dLbls>
            <c:dLbl>
              <c:idx val="6"/>
              <c:layout>
                <c:manualLayout>
                  <c:x val="3.3189052421193563E-3"/>
                  <c:y val="3.308159196956076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8DF-447F-884D-44B4CAC16D08}"/>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x</c:v>
                </c:pt>
                <c:pt idx="1">
                  <c:v>x</c:v>
                </c:pt>
                <c:pt idx="2">
                  <c:v>x</c:v>
                </c:pt>
                <c:pt idx="3">
                  <c:v>x</c:v>
                </c:pt>
                <c:pt idx="4">
                  <c:v>x</c:v>
                </c:pt>
                <c:pt idx="5">
                  <c:v>x</c:v>
                </c:pt>
                <c:pt idx="6">
                  <c:v>x</c:v>
                </c:pt>
              </c:strCache>
            </c:strRef>
          </c:cat>
          <c:val>
            <c:numRef>
              <c:f>Feuil1!$B$2:$B$8</c:f>
              <c:numCache>
                <c:formatCode>0%</c:formatCode>
                <c:ptCount val="7"/>
                <c:pt idx="0">
                  <c:v>0.2</c:v>
                </c:pt>
                <c:pt idx="1">
                  <c:v>0.2</c:v>
                </c:pt>
                <c:pt idx="2">
                  <c:v>0.27</c:v>
                </c:pt>
                <c:pt idx="3">
                  <c:v>0.47</c:v>
                </c:pt>
                <c:pt idx="4">
                  <c:v>0.37</c:v>
                </c:pt>
                <c:pt idx="5">
                  <c:v>0.32</c:v>
                </c:pt>
                <c:pt idx="6">
                  <c:v>0.33</c:v>
                </c:pt>
              </c:numCache>
            </c:numRef>
          </c:val>
          <c:extLst>
            <c:ext xmlns:c16="http://schemas.microsoft.com/office/drawing/2014/chart" uri="{C3380CC4-5D6E-409C-BE32-E72D297353CC}">
              <c16:uniqueId val="{00000000-F8DF-447F-884D-44B4CAC16D08}"/>
            </c:ext>
          </c:extLst>
        </c:ser>
        <c:ser>
          <c:idx val="1"/>
          <c:order val="1"/>
          <c:tx>
            <c:strRef>
              <c:f>Feuil1!$C$1</c:f>
              <c:strCache>
                <c:ptCount val="1"/>
                <c:pt idx="0">
                  <c:v>Jamais entendu parler</c:v>
                </c:pt>
              </c:strCache>
            </c:strRef>
          </c:tx>
          <c:spPr>
            <a:solidFill>
              <a:srgbClr val="0BD0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x</c:v>
                </c:pt>
                <c:pt idx="1">
                  <c:v>x</c:v>
                </c:pt>
                <c:pt idx="2">
                  <c:v>x</c:v>
                </c:pt>
                <c:pt idx="3">
                  <c:v>x</c:v>
                </c:pt>
                <c:pt idx="4">
                  <c:v>x</c:v>
                </c:pt>
                <c:pt idx="5">
                  <c:v>x</c:v>
                </c:pt>
                <c:pt idx="6">
                  <c:v>x</c:v>
                </c:pt>
              </c:strCache>
            </c:strRef>
          </c:cat>
          <c:val>
            <c:numRef>
              <c:f>Feuil1!$C$2:$C$8</c:f>
              <c:numCache>
                <c:formatCode>0%</c:formatCode>
                <c:ptCount val="7"/>
                <c:pt idx="0">
                  <c:v>0.43</c:v>
                </c:pt>
                <c:pt idx="1">
                  <c:v>0.49</c:v>
                </c:pt>
                <c:pt idx="2">
                  <c:v>0.46</c:v>
                </c:pt>
                <c:pt idx="3">
                  <c:v>0.28000000000000003</c:v>
                </c:pt>
                <c:pt idx="4">
                  <c:v>0.41</c:v>
                </c:pt>
                <c:pt idx="5">
                  <c:v>0.47</c:v>
                </c:pt>
                <c:pt idx="6">
                  <c:v>0.47</c:v>
                </c:pt>
              </c:numCache>
            </c:numRef>
          </c:val>
          <c:extLst>
            <c:ext xmlns:c16="http://schemas.microsoft.com/office/drawing/2014/chart" uri="{C3380CC4-5D6E-409C-BE32-E72D297353CC}">
              <c16:uniqueId val="{00000001-F8DF-447F-884D-44B4CAC16D08}"/>
            </c:ext>
          </c:extLst>
        </c:ser>
        <c:ser>
          <c:idx val="2"/>
          <c:order val="2"/>
          <c:tx>
            <c:strRef>
              <c:f>Feuil1!$D$1</c:f>
              <c:strCache>
                <c:ptCount val="1"/>
                <c:pt idx="0">
                  <c:v>Mal</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x</c:v>
                </c:pt>
                <c:pt idx="1">
                  <c:v>x</c:v>
                </c:pt>
                <c:pt idx="2">
                  <c:v>x</c:v>
                </c:pt>
                <c:pt idx="3">
                  <c:v>x</c:v>
                </c:pt>
                <c:pt idx="4">
                  <c:v>x</c:v>
                </c:pt>
                <c:pt idx="5">
                  <c:v>x</c:v>
                </c:pt>
                <c:pt idx="6">
                  <c:v>x</c:v>
                </c:pt>
              </c:strCache>
            </c:strRef>
          </c:cat>
          <c:val>
            <c:numRef>
              <c:f>Feuil1!$D$2:$D$8</c:f>
              <c:numCache>
                <c:formatCode>0%</c:formatCode>
                <c:ptCount val="7"/>
                <c:pt idx="0">
                  <c:v>0.21</c:v>
                </c:pt>
                <c:pt idx="1">
                  <c:v>0.16</c:v>
                </c:pt>
                <c:pt idx="2">
                  <c:v>0.09</c:v>
                </c:pt>
                <c:pt idx="3">
                  <c:v>0.05</c:v>
                </c:pt>
                <c:pt idx="4">
                  <c:v>0.12</c:v>
                </c:pt>
                <c:pt idx="5">
                  <c:v>0.13</c:v>
                </c:pt>
                <c:pt idx="6">
                  <c:v>0.05</c:v>
                </c:pt>
              </c:numCache>
            </c:numRef>
          </c:val>
          <c:extLst>
            <c:ext xmlns:c16="http://schemas.microsoft.com/office/drawing/2014/chart" uri="{C3380CC4-5D6E-409C-BE32-E72D297353CC}">
              <c16:uniqueId val="{00000002-F8DF-447F-884D-44B4CAC16D08}"/>
            </c:ext>
          </c:extLst>
        </c:ser>
        <c:ser>
          <c:idx val="3"/>
          <c:order val="3"/>
          <c:tx>
            <c:strRef>
              <c:f>Feuil1!$E$1</c:f>
              <c:strCache>
                <c:ptCount val="1"/>
                <c:pt idx="0">
                  <c:v>Assez bien</c:v>
                </c:pt>
              </c:strCache>
            </c:strRef>
          </c:tx>
          <c:spPr>
            <a:solidFill>
              <a:schemeClr val="accent5"/>
            </a:solidFill>
            <a:ln>
              <a:noFill/>
            </a:ln>
            <a:effectLst/>
          </c:spPr>
          <c:invertIfNegative val="0"/>
          <c:dLbls>
            <c:dLbl>
              <c:idx val="5"/>
              <c:layout>
                <c:manualLayout>
                  <c:x val="-1.262111360455415E-16"/>
                  <c:y val="-1.54976250804778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07-410A-800F-C6947A9FF93C}"/>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x</c:v>
                </c:pt>
                <c:pt idx="1">
                  <c:v>x</c:v>
                </c:pt>
                <c:pt idx="2">
                  <c:v>x</c:v>
                </c:pt>
                <c:pt idx="3">
                  <c:v>x</c:v>
                </c:pt>
                <c:pt idx="4">
                  <c:v>x</c:v>
                </c:pt>
                <c:pt idx="5">
                  <c:v>x</c:v>
                </c:pt>
                <c:pt idx="6">
                  <c:v>x</c:v>
                </c:pt>
              </c:strCache>
            </c:strRef>
          </c:cat>
          <c:val>
            <c:numRef>
              <c:f>Feuil1!$E$2:$E$8</c:f>
              <c:numCache>
                <c:formatCode>0%</c:formatCode>
                <c:ptCount val="7"/>
                <c:pt idx="0">
                  <c:v>0.09</c:v>
                </c:pt>
                <c:pt idx="1">
                  <c:v>7.0000000000000007E-2</c:v>
                </c:pt>
                <c:pt idx="2">
                  <c:v>0.03</c:v>
                </c:pt>
                <c:pt idx="3">
                  <c:v>0.04</c:v>
                </c:pt>
                <c:pt idx="4">
                  <c:v>0.03</c:v>
                </c:pt>
                <c:pt idx="5">
                  <c:v>0.03</c:v>
                </c:pt>
                <c:pt idx="6">
                  <c:v>0.03</c:v>
                </c:pt>
              </c:numCache>
            </c:numRef>
          </c:val>
          <c:extLst>
            <c:ext xmlns:c16="http://schemas.microsoft.com/office/drawing/2014/chart" uri="{C3380CC4-5D6E-409C-BE32-E72D297353CC}">
              <c16:uniqueId val="{00000003-F8DF-447F-884D-44B4CAC16D08}"/>
            </c:ext>
          </c:extLst>
        </c:ser>
        <c:ser>
          <c:idx val="4"/>
          <c:order val="4"/>
          <c:tx>
            <c:strRef>
              <c:f>Feuil1!$F$1</c:f>
              <c:strCache>
                <c:ptCount val="1"/>
                <c:pt idx="0">
                  <c:v>Très bien</c:v>
                </c:pt>
              </c:strCache>
            </c:strRef>
          </c:tx>
          <c:spPr>
            <a:solidFill>
              <a:srgbClr val="ABABAB"/>
            </a:solidFill>
            <a:ln>
              <a:noFill/>
            </a:ln>
            <a:effectLst/>
          </c:spPr>
          <c:invertIfNegative val="0"/>
          <c:dLbls>
            <c:dLbl>
              <c:idx val="1"/>
              <c:layout>
                <c:manualLayout>
                  <c:x val="-1.2169178641714228E-16"/>
                  <c:y val="3.30815919695595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8DF-447F-884D-44B4CAC16D08}"/>
                </c:ext>
              </c:extLst>
            </c:dLbl>
            <c:dLbl>
              <c:idx val="5"/>
              <c:layout>
                <c:manualLayout>
                  <c:x val="0"/>
                  <c:y val="9.2985750482866662E-3"/>
                </c:manualLayout>
              </c:layout>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fld id="{37606289-7301-4939-A83E-78B965A4DBC3}" type="VALUE">
                      <a:rPr lang="en-US">
                        <a:solidFill>
                          <a:schemeClr val="bg1"/>
                        </a:solidFill>
                      </a:rPr>
                      <a:pPr>
                        <a:defRPr>
                          <a:solidFill>
                            <a:schemeClr val="tx1"/>
                          </a:solidFill>
                        </a:defRPr>
                      </a:pPr>
                      <a:t>[VALEUR]</a:t>
                    </a:fld>
                    <a:endParaRPr lang="fr-FR"/>
                  </a:p>
                </c:rich>
              </c:tx>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084-45F8-85E2-C5A879A52FA9}"/>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x</c:v>
                </c:pt>
                <c:pt idx="1">
                  <c:v>x</c:v>
                </c:pt>
                <c:pt idx="2">
                  <c:v>x</c:v>
                </c:pt>
                <c:pt idx="3">
                  <c:v>x</c:v>
                </c:pt>
                <c:pt idx="4">
                  <c:v>x</c:v>
                </c:pt>
                <c:pt idx="5">
                  <c:v>x</c:v>
                </c:pt>
                <c:pt idx="6">
                  <c:v>x</c:v>
                </c:pt>
              </c:strCache>
            </c:strRef>
          </c:cat>
          <c:val>
            <c:numRef>
              <c:f>Feuil1!$F$2:$F$8</c:f>
              <c:numCache>
                <c:formatCode>0%</c:formatCode>
                <c:ptCount val="7"/>
                <c:pt idx="0">
                  <c:v>7.0000000000000007E-2</c:v>
                </c:pt>
                <c:pt idx="1">
                  <c:v>0.08</c:v>
                </c:pt>
                <c:pt idx="2">
                  <c:v>0.15</c:v>
                </c:pt>
                <c:pt idx="3">
                  <c:v>0.16</c:v>
                </c:pt>
                <c:pt idx="4">
                  <c:v>7.0000000000000007E-2</c:v>
                </c:pt>
                <c:pt idx="5">
                  <c:v>0.05</c:v>
                </c:pt>
                <c:pt idx="6">
                  <c:v>0.12</c:v>
                </c:pt>
              </c:numCache>
            </c:numRef>
          </c:val>
          <c:extLst>
            <c:ext xmlns:c16="http://schemas.microsoft.com/office/drawing/2014/chart" uri="{C3380CC4-5D6E-409C-BE32-E72D297353CC}">
              <c16:uniqueId val="{00000005-F8DF-447F-884D-44B4CAC16D08}"/>
            </c:ext>
          </c:extLst>
        </c:ser>
        <c:dLbls>
          <c:dLblPos val="ctr"/>
          <c:showLegendKey val="0"/>
          <c:showVal val="1"/>
          <c:showCatName val="0"/>
          <c:showSerName val="0"/>
          <c:showPercent val="0"/>
          <c:showBubbleSize val="0"/>
        </c:dLbls>
        <c:gapWidth val="150"/>
        <c:overlap val="100"/>
        <c:axId val="1284497567"/>
        <c:axId val="1281495983"/>
      </c:barChart>
      <c:catAx>
        <c:axId val="128449756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crossAx val="1281495983"/>
        <c:crosses val="autoZero"/>
        <c:auto val="1"/>
        <c:lblAlgn val="ctr"/>
        <c:lblOffset val="100"/>
        <c:noMultiLvlLbl val="0"/>
      </c:catAx>
      <c:valAx>
        <c:axId val="1281495983"/>
        <c:scaling>
          <c:orientation val="minMax"/>
        </c:scaling>
        <c:delete val="1"/>
        <c:axPos val="b"/>
        <c:numFmt formatCode="0%" sourceLinked="1"/>
        <c:majorTickMark val="none"/>
        <c:minorTickMark val="none"/>
        <c:tickLblPos val="nextTo"/>
        <c:crossAx val="1284497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fr-FR"/>
    </a:p>
  </c:txPr>
  <c:externalData r:id="rId3">
    <c:autoUpdate val="0"/>
  </c:externalData>
</c:chartSpace>
</file>

<file path=ppt/charts/chart2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Respect et protection des clients</c:v>
                </c:pt>
                <c:pt idx="1">
                  <c:v>Respect des conditions de travail, sécurité</c:v>
                </c:pt>
                <c:pt idx="2">
                  <c:v>Lutte contre le harcèlement et la discrimination. Diversité</c:v>
                </c:pt>
                <c:pt idx="3">
                  <c:v>Lutte contre le travail des enfants et le travail forcé, l'esclavage moderne</c:v>
                </c:pt>
                <c:pt idx="4">
                  <c:v>Respect et protection des communautés locales ou riverains</c:v>
                </c:pt>
                <c:pt idx="5">
                  <c:v>Promotion du dialogue social, de la liberté d'expression et d'association </c:v>
                </c:pt>
                <c:pt idx="6">
                  <c:v>Salaire décent, rémunération et protection sociale</c:v>
                </c:pt>
              </c:strCache>
            </c:strRef>
          </c:cat>
          <c:val>
            <c:numRef>
              <c:f>Feuil1!$B$2:$B$8</c:f>
              <c:numCache>
                <c:formatCode>0%</c:formatCode>
                <c:ptCount val="7"/>
                <c:pt idx="0">
                  <c:v>0.88</c:v>
                </c:pt>
                <c:pt idx="1">
                  <c:v>0.89</c:v>
                </c:pt>
                <c:pt idx="2">
                  <c:v>0.86</c:v>
                </c:pt>
                <c:pt idx="3">
                  <c:v>0.82</c:v>
                </c:pt>
                <c:pt idx="4">
                  <c:v>0.79</c:v>
                </c:pt>
                <c:pt idx="5">
                  <c:v>0.85</c:v>
                </c:pt>
                <c:pt idx="6">
                  <c:v>0.74</c:v>
                </c:pt>
              </c:numCache>
            </c:numRef>
          </c:val>
          <c:extLst>
            <c:ext xmlns:c16="http://schemas.microsoft.com/office/drawing/2014/chart" uri="{C3380CC4-5D6E-409C-BE32-E72D297353CC}">
              <c16:uniqueId val="{00000000-6CB4-4BE1-8EF3-3AB7596BC532}"/>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Respect et protection des clients</c:v>
                </c:pt>
                <c:pt idx="1">
                  <c:v>Respect des conditions de travail, sécurité</c:v>
                </c:pt>
                <c:pt idx="2">
                  <c:v>Lutte contre le harcèlement et la discrimination. Diversité</c:v>
                </c:pt>
                <c:pt idx="3">
                  <c:v>Lutte contre le travail des enfants et le travail forcé, l'esclavage moderne</c:v>
                </c:pt>
                <c:pt idx="4">
                  <c:v>Respect et protection des communautés locales ou riverains</c:v>
                </c:pt>
                <c:pt idx="5">
                  <c:v>Promotion du dialogue social, de la liberté d'expression et d'association </c:v>
                </c:pt>
                <c:pt idx="6">
                  <c:v>Salaire décent, rémunération et protection sociale</c:v>
                </c:pt>
              </c:strCache>
            </c:strRef>
          </c:cat>
          <c:val>
            <c:numRef>
              <c:f>Feuil1!$C$2:$C$8</c:f>
              <c:numCache>
                <c:formatCode>0%</c:formatCode>
                <c:ptCount val="7"/>
                <c:pt idx="0">
                  <c:v>0.74</c:v>
                </c:pt>
                <c:pt idx="1">
                  <c:v>0.73</c:v>
                </c:pt>
                <c:pt idx="2">
                  <c:v>0.72</c:v>
                </c:pt>
                <c:pt idx="3">
                  <c:v>0.66</c:v>
                </c:pt>
                <c:pt idx="4">
                  <c:v>0.65</c:v>
                </c:pt>
                <c:pt idx="5">
                  <c:v>0.6</c:v>
                </c:pt>
                <c:pt idx="6">
                  <c:v>0.55000000000000004</c:v>
                </c:pt>
              </c:numCache>
            </c:numRef>
          </c:val>
          <c:extLst>
            <c:ext xmlns:c16="http://schemas.microsoft.com/office/drawing/2014/chart" uri="{C3380CC4-5D6E-409C-BE32-E72D297353CC}">
              <c16:uniqueId val="{00000001-6CB4-4BE1-8EF3-3AB7596BC532}"/>
            </c:ext>
          </c:extLst>
        </c:ser>
        <c:dLbls>
          <c:dLblPos val="outEnd"/>
          <c:showLegendKey val="0"/>
          <c:showVal val="1"/>
          <c:showCatName val="0"/>
          <c:showSerName val="0"/>
          <c:showPercent val="0"/>
          <c:showBubbleSize val="0"/>
        </c:dLbls>
        <c:gapWidth val="219"/>
        <c:overlap val="-27"/>
        <c:axId val="838847663"/>
        <c:axId val="838832783"/>
      </c:barChart>
      <c:catAx>
        <c:axId val="83884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838832783"/>
        <c:crosses val="autoZero"/>
        <c:auto val="1"/>
        <c:lblAlgn val="ctr"/>
        <c:lblOffset val="100"/>
        <c:noMultiLvlLbl val="0"/>
      </c:catAx>
      <c:valAx>
        <c:axId val="838832783"/>
        <c:scaling>
          <c:orientation val="minMax"/>
        </c:scaling>
        <c:delete val="1"/>
        <c:axPos val="l"/>
        <c:numFmt formatCode="0%" sourceLinked="1"/>
        <c:majorTickMark val="none"/>
        <c:minorTickMark val="none"/>
        <c:tickLblPos val="nextTo"/>
        <c:crossAx val="838847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Respect et protection des clients</c:v>
                </c:pt>
                <c:pt idx="1">
                  <c:v>Respect des conditions de travail, sécurité</c:v>
                </c:pt>
                <c:pt idx="2">
                  <c:v>Lutte contre le harcèlement et la discrimination. Diversité</c:v>
                </c:pt>
                <c:pt idx="3">
                  <c:v>Lutte contre le travail des enfants et le travail forcé, l'esclavage moderne</c:v>
                </c:pt>
                <c:pt idx="4">
                  <c:v>Respect et protection des communautés locales ou riverains</c:v>
                </c:pt>
                <c:pt idx="5">
                  <c:v>Promotion du dialogue social, de la liberté d'expression et d'association </c:v>
                </c:pt>
                <c:pt idx="6">
                  <c:v>Salaire décent, rémunération et protection sociale</c:v>
                </c:pt>
              </c:strCache>
            </c:strRef>
          </c:cat>
          <c:val>
            <c:numRef>
              <c:f>Feuil1!$B$2:$B$8</c:f>
              <c:numCache>
                <c:formatCode>0%</c:formatCode>
                <c:ptCount val="7"/>
                <c:pt idx="0">
                  <c:v>0.85</c:v>
                </c:pt>
                <c:pt idx="1">
                  <c:v>0.85</c:v>
                </c:pt>
                <c:pt idx="2">
                  <c:v>0.83</c:v>
                </c:pt>
                <c:pt idx="3">
                  <c:v>0.81</c:v>
                </c:pt>
                <c:pt idx="4">
                  <c:v>0.78</c:v>
                </c:pt>
                <c:pt idx="5">
                  <c:v>0.81</c:v>
                </c:pt>
                <c:pt idx="6">
                  <c:v>0.73</c:v>
                </c:pt>
              </c:numCache>
            </c:numRef>
          </c:val>
          <c:extLst>
            <c:ext xmlns:c16="http://schemas.microsoft.com/office/drawing/2014/chart" uri="{C3380CC4-5D6E-409C-BE32-E72D297353CC}">
              <c16:uniqueId val="{00000000-D14B-41BE-9775-CFB1AB36CDC8}"/>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Respect et protection des clients</c:v>
                </c:pt>
                <c:pt idx="1">
                  <c:v>Respect des conditions de travail, sécurité</c:v>
                </c:pt>
                <c:pt idx="2">
                  <c:v>Lutte contre le harcèlement et la discrimination. Diversité</c:v>
                </c:pt>
                <c:pt idx="3">
                  <c:v>Lutte contre le travail des enfants et le travail forcé, l'esclavage moderne</c:v>
                </c:pt>
                <c:pt idx="4">
                  <c:v>Respect et protection des communautés locales ou riverains</c:v>
                </c:pt>
                <c:pt idx="5">
                  <c:v>Promotion du dialogue social, de la liberté d'expression et d'association </c:v>
                </c:pt>
                <c:pt idx="6">
                  <c:v>Salaire décent, rémunération et protection sociale</c:v>
                </c:pt>
              </c:strCache>
            </c:strRef>
          </c:cat>
          <c:val>
            <c:numRef>
              <c:f>Feuil1!$C$2:$C$8</c:f>
              <c:numCache>
                <c:formatCode>0%</c:formatCode>
                <c:ptCount val="7"/>
                <c:pt idx="0">
                  <c:v>0.79</c:v>
                </c:pt>
                <c:pt idx="1">
                  <c:v>0.77</c:v>
                </c:pt>
                <c:pt idx="2">
                  <c:v>0.76</c:v>
                </c:pt>
                <c:pt idx="3">
                  <c:v>0.74</c:v>
                </c:pt>
                <c:pt idx="4">
                  <c:v>0.72</c:v>
                </c:pt>
                <c:pt idx="5">
                  <c:v>0.65</c:v>
                </c:pt>
                <c:pt idx="6">
                  <c:v>0.6</c:v>
                </c:pt>
              </c:numCache>
            </c:numRef>
          </c:val>
          <c:extLst>
            <c:ext xmlns:c16="http://schemas.microsoft.com/office/drawing/2014/chart" uri="{C3380CC4-5D6E-409C-BE32-E72D297353CC}">
              <c16:uniqueId val="{00000001-D14B-41BE-9775-CFB1AB36CDC8}"/>
            </c:ext>
          </c:extLst>
        </c:ser>
        <c:dLbls>
          <c:dLblPos val="outEnd"/>
          <c:showLegendKey val="0"/>
          <c:showVal val="1"/>
          <c:showCatName val="0"/>
          <c:showSerName val="0"/>
          <c:showPercent val="0"/>
          <c:showBubbleSize val="0"/>
        </c:dLbls>
        <c:gapWidth val="219"/>
        <c:overlap val="-27"/>
        <c:axId val="838847663"/>
        <c:axId val="838832783"/>
      </c:barChart>
      <c:catAx>
        <c:axId val="83884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838832783"/>
        <c:crosses val="autoZero"/>
        <c:auto val="1"/>
        <c:lblAlgn val="ctr"/>
        <c:lblOffset val="100"/>
        <c:noMultiLvlLbl val="0"/>
      </c:catAx>
      <c:valAx>
        <c:axId val="838832783"/>
        <c:scaling>
          <c:orientation val="minMax"/>
        </c:scaling>
        <c:delete val="1"/>
        <c:axPos val="l"/>
        <c:numFmt formatCode="0%" sourceLinked="1"/>
        <c:majorTickMark val="none"/>
        <c:minorTickMark val="none"/>
        <c:tickLblPos val="nextTo"/>
        <c:crossAx val="838847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580775268160809E-2"/>
          <c:y val="0.10956661843932272"/>
          <c:w val="0.94741922473183915"/>
          <c:h val="0.77949292503698664"/>
        </c:manualLayout>
      </c:layout>
      <c:barChart>
        <c:barDir val="bar"/>
        <c:grouping val="percentStacked"/>
        <c:varyColors val="0"/>
        <c:ser>
          <c:idx val="0"/>
          <c:order val="0"/>
          <c:tx>
            <c:strRef>
              <c:f>Feuil1!$B$1</c:f>
              <c:strCache>
                <c:ptCount val="1"/>
                <c:pt idx="0">
                  <c:v>Ne se prononce pas</c:v>
                </c:pt>
              </c:strCache>
            </c:strRef>
          </c:tx>
          <c:spPr>
            <a:solidFill>
              <a:srgbClr val="ABABAB"/>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Feuil1!$B$2:$B$6</c:f>
              <c:numCache>
                <c:formatCode>0%</c:formatCode>
                <c:ptCount val="5"/>
                <c:pt idx="0">
                  <c:v>0.31</c:v>
                </c:pt>
                <c:pt idx="1">
                  <c:v>0.24</c:v>
                </c:pt>
                <c:pt idx="2">
                  <c:v>0.1</c:v>
                </c:pt>
                <c:pt idx="3">
                  <c:v>0.1</c:v>
                </c:pt>
                <c:pt idx="4">
                  <c:v>0.1</c:v>
                </c:pt>
              </c:numCache>
            </c:numRef>
          </c:val>
          <c:extLst>
            <c:ext xmlns:c16="http://schemas.microsoft.com/office/drawing/2014/chart" uri="{C3380CC4-5D6E-409C-BE32-E72D297353CC}">
              <c16:uniqueId val="{00000000-068C-4344-96EE-37A1D49ABD94}"/>
            </c:ext>
          </c:extLst>
        </c:ser>
        <c:ser>
          <c:idx val="1"/>
          <c:order val="1"/>
          <c:tx>
            <c:strRef>
              <c:f>Feuil1!$C$1</c:f>
              <c:strCache>
                <c:ptCount val="1"/>
                <c:pt idx="0">
                  <c:v>Non pas du tout</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Feuil1!$C$2:$C$6</c:f>
              <c:numCache>
                <c:formatCode>0%</c:formatCode>
                <c:ptCount val="5"/>
                <c:pt idx="0">
                  <c:v>0.09</c:v>
                </c:pt>
                <c:pt idx="1">
                  <c:v>0.08</c:v>
                </c:pt>
                <c:pt idx="2">
                  <c:v>0.13</c:v>
                </c:pt>
                <c:pt idx="3">
                  <c:v>0.08</c:v>
                </c:pt>
                <c:pt idx="4">
                  <c:v>0.05</c:v>
                </c:pt>
              </c:numCache>
            </c:numRef>
          </c:val>
          <c:extLst>
            <c:ext xmlns:c16="http://schemas.microsoft.com/office/drawing/2014/chart" uri="{C3380CC4-5D6E-409C-BE32-E72D297353CC}">
              <c16:uniqueId val="{00000001-068C-4344-96EE-37A1D49ABD94}"/>
            </c:ext>
          </c:extLst>
        </c:ser>
        <c:ser>
          <c:idx val="2"/>
          <c:order val="2"/>
          <c:tx>
            <c:strRef>
              <c:f>Feuil1!$D$1</c:f>
              <c:strCache>
                <c:ptCount val="1"/>
                <c:pt idx="0">
                  <c:v>Non plutôt pas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Feuil1!$D$2:$D$6</c:f>
              <c:numCache>
                <c:formatCode>0%</c:formatCode>
                <c:ptCount val="5"/>
                <c:pt idx="0">
                  <c:v>0.19</c:v>
                </c:pt>
                <c:pt idx="1">
                  <c:v>0.08</c:v>
                </c:pt>
                <c:pt idx="2">
                  <c:v>0.15</c:v>
                </c:pt>
                <c:pt idx="3">
                  <c:v>0.13</c:v>
                </c:pt>
                <c:pt idx="4">
                  <c:v>0.13</c:v>
                </c:pt>
              </c:numCache>
            </c:numRef>
          </c:val>
          <c:extLst>
            <c:ext xmlns:c16="http://schemas.microsoft.com/office/drawing/2014/chart" uri="{C3380CC4-5D6E-409C-BE32-E72D297353CC}">
              <c16:uniqueId val="{00000002-068C-4344-96EE-37A1D49ABD94}"/>
            </c:ext>
          </c:extLst>
        </c:ser>
        <c:ser>
          <c:idx val="3"/>
          <c:order val="3"/>
          <c:tx>
            <c:strRef>
              <c:f>Feuil1!$E$1</c:f>
              <c:strCache>
                <c:ptCount val="1"/>
                <c:pt idx="0">
                  <c:v>Oui plutôt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Feuil1!$E$2:$E$6</c:f>
              <c:numCache>
                <c:formatCode>0%</c:formatCode>
                <c:ptCount val="5"/>
                <c:pt idx="0">
                  <c:v>0.32</c:v>
                </c:pt>
                <c:pt idx="1">
                  <c:v>0.41</c:v>
                </c:pt>
                <c:pt idx="2">
                  <c:v>0.44</c:v>
                </c:pt>
                <c:pt idx="3">
                  <c:v>0.48</c:v>
                </c:pt>
                <c:pt idx="4">
                  <c:v>0.5</c:v>
                </c:pt>
              </c:numCache>
            </c:numRef>
          </c:val>
          <c:extLst>
            <c:ext xmlns:c16="http://schemas.microsoft.com/office/drawing/2014/chart" uri="{C3380CC4-5D6E-409C-BE32-E72D297353CC}">
              <c16:uniqueId val="{00000003-068C-4344-96EE-37A1D49ABD94}"/>
            </c:ext>
          </c:extLst>
        </c:ser>
        <c:ser>
          <c:idx val="4"/>
          <c:order val="4"/>
          <c:tx>
            <c:strRef>
              <c:f>Feuil1!$F$1</c:f>
              <c:strCache>
                <c:ptCount val="1"/>
                <c:pt idx="0">
                  <c:v>Oui tout à fait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Feuil1!$F$2:$F$6</c:f>
              <c:numCache>
                <c:formatCode>0%</c:formatCode>
                <c:ptCount val="5"/>
                <c:pt idx="0">
                  <c:v>0.09</c:v>
                </c:pt>
                <c:pt idx="1">
                  <c:v>0.19</c:v>
                </c:pt>
                <c:pt idx="2">
                  <c:v>0.18</c:v>
                </c:pt>
                <c:pt idx="3">
                  <c:v>0.21</c:v>
                </c:pt>
                <c:pt idx="4">
                  <c:v>0.22</c:v>
                </c:pt>
              </c:numCache>
            </c:numRef>
          </c:val>
          <c:extLst>
            <c:ext xmlns:c16="http://schemas.microsoft.com/office/drawing/2014/chart" uri="{C3380CC4-5D6E-409C-BE32-E72D297353CC}">
              <c16:uniqueId val="{00000004-068C-4344-96EE-37A1D49ABD94}"/>
            </c:ext>
          </c:extLst>
        </c:ser>
        <c:dLbls>
          <c:dLblPos val="ctr"/>
          <c:showLegendKey val="0"/>
          <c:showVal val="1"/>
          <c:showCatName val="0"/>
          <c:showSerName val="0"/>
          <c:showPercent val="0"/>
          <c:showBubbleSize val="0"/>
        </c:dLbls>
        <c:gapWidth val="150"/>
        <c:overlap val="100"/>
        <c:axId val="1284497567"/>
        <c:axId val="1281495983"/>
      </c:barChart>
      <c:catAx>
        <c:axId val="128449756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crossAx val="1281495983"/>
        <c:crosses val="autoZero"/>
        <c:auto val="1"/>
        <c:lblAlgn val="ctr"/>
        <c:lblOffset val="100"/>
        <c:noMultiLvlLbl val="0"/>
      </c:catAx>
      <c:valAx>
        <c:axId val="1281495983"/>
        <c:scaling>
          <c:orientation val="minMax"/>
        </c:scaling>
        <c:delete val="1"/>
        <c:axPos val="b"/>
        <c:numFmt formatCode="0%" sourceLinked="1"/>
        <c:majorTickMark val="none"/>
        <c:minorTickMark val="none"/>
        <c:tickLblPos val="nextTo"/>
        <c:crossAx val="1284497567"/>
        <c:crosses val="autoZero"/>
        <c:crossBetween val="between"/>
      </c:valAx>
      <c:spPr>
        <a:noFill/>
        <a:ln>
          <a:noFill/>
        </a:ln>
        <a:effectLst/>
      </c:spPr>
    </c:plotArea>
    <c:legend>
      <c:legendPos val="b"/>
      <c:layout>
        <c:manualLayout>
          <c:xMode val="edge"/>
          <c:yMode val="edge"/>
          <c:x val="0.05"/>
          <c:y val="0.92163340301232421"/>
          <c:w val="0.78405477709370008"/>
          <c:h val="6.05990372407585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fr-FR"/>
    </a:p>
  </c:txPr>
  <c:externalData r:id="rId3">
    <c:autoUpdate val="0"/>
  </c:externalData>
</c:chartSpace>
</file>

<file path=ppt/charts/chart2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580775268160809E-2"/>
          <c:y val="0.10956661843932272"/>
          <c:w val="0.94741922473183915"/>
          <c:h val="0.77949292503698664"/>
        </c:manualLayout>
      </c:layout>
      <c:barChart>
        <c:barDir val="bar"/>
        <c:grouping val="percentStacked"/>
        <c:varyColors val="0"/>
        <c:ser>
          <c:idx val="0"/>
          <c:order val="0"/>
          <c:tx>
            <c:strRef>
              <c:f>Feuil1!$B$1</c:f>
              <c:strCache>
                <c:ptCount val="1"/>
                <c:pt idx="0">
                  <c:v>Ne se prononce pas</c:v>
                </c:pt>
              </c:strCache>
            </c:strRef>
          </c:tx>
          <c:spPr>
            <a:solidFill>
              <a:srgbClr val="009DD9"/>
            </a:solidFill>
            <a:ln>
              <a:noFill/>
            </a:ln>
            <a:effectLst/>
          </c:spPr>
          <c:invertIfNegative val="0"/>
          <c:dLbls>
            <c:dLbl>
              <c:idx val="4"/>
              <c:layout>
                <c:manualLayout>
                  <c:x val="6.6378104842387204E-3"/>
                  <c:y val="6.6163183939121533E-3"/>
                </c:manualLayout>
              </c:layout>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86-4B9C-9B3F-207CCEDC8819}"/>
                </c:ext>
              </c:extLst>
            </c:dLbl>
            <c:spPr>
              <a:noFill/>
              <a:ln>
                <a:solidFill>
                  <a:srgbClr val="009DD9"/>
                </a:solid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Feuil1!$B$2:$B$6</c:f>
              <c:numCache>
                <c:formatCode>0%</c:formatCode>
                <c:ptCount val="5"/>
                <c:pt idx="0">
                  <c:v>0.08</c:v>
                </c:pt>
                <c:pt idx="1">
                  <c:v>0.23</c:v>
                </c:pt>
                <c:pt idx="2">
                  <c:v>0.16</c:v>
                </c:pt>
                <c:pt idx="3">
                  <c:v>0.2</c:v>
                </c:pt>
                <c:pt idx="4">
                  <c:v>0.18</c:v>
                </c:pt>
              </c:numCache>
            </c:numRef>
          </c:val>
          <c:extLst>
            <c:ext xmlns:c16="http://schemas.microsoft.com/office/drawing/2014/chart" uri="{C3380CC4-5D6E-409C-BE32-E72D297353CC}">
              <c16:uniqueId val="{00000001-4986-4B9C-9B3F-207CCEDC8819}"/>
            </c:ext>
          </c:extLst>
        </c:ser>
        <c:ser>
          <c:idx val="1"/>
          <c:order val="1"/>
          <c:tx>
            <c:strRef>
              <c:f>Feuil1!$C$1</c:f>
              <c:strCache>
                <c:ptCount val="1"/>
                <c:pt idx="0">
                  <c:v>Jamais entendu parler</c:v>
                </c:pt>
              </c:strCache>
            </c:strRef>
          </c:tx>
          <c:spPr>
            <a:solidFill>
              <a:srgbClr val="0BD0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Feuil1!$C$2:$C$6</c:f>
              <c:numCache>
                <c:formatCode>0%</c:formatCode>
                <c:ptCount val="5"/>
                <c:pt idx="0">
                  <c:v>0.33</c:v>
                </c:pt>
                <c:pt idx="1">
                  <c:v>0.36</c:v>
                </c:pt>
                <c:pt idx="2">
                  <c:v>0.4</c:v>
                </c:pt>
                <c:pt idx="3">
                  <c:v>0.44</c:v>
                </c:pt>
                <c:pt idx="4">
                  <c:v>0.48</c:v>
                </c:pt>
              </c:numCache>
            </c:numRef>
          </c:val>
          <c:extLst>
            <c:ext xmlns:c16="http://schemas.microsoft.com/office/drawing/2014/chart" uri="{C3380CC4-5D6E-409C-BE32-E72D297353CC}">
              <c16:uniqueId val="{00000002-4986-4B9C-9B3F-207CCEDC8819}"/>
            </c:ext>
          </c:extLst>
        </c:ser>
        <c:ser>
          <c:idx val="2"/>
          <c:order val="2"/>
          <c:tx>
            <c:strRef>
              <c:f>Feuil1!$D$1</c:f>
              <c:strCache>
                <c:ptCount val="1"/>
                <c:pt idx="0">
                  <c:v>Mal</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Feuil1!$D$2:$D$6</c:f>
              <c:numCache>
                <c:formatCode>0%</c:formatCode>
                <c:ptCount val="5"/>
                <c:pt idx="0">
                  <c:v>0.2</c:v>
                </c:pt>
                <c:pt idx="1">
                  <c:v>0.11</c:v>
                </c:pt>
                <c:pt idx="2">
                  <c:v>0.19</c:v>
                </c:pt>
                <c:pt idx="3">
                  <c:v>0.13</c:v>
                </c:pt>
                <c:pt idx="4">
                  <c:v>0.14000000000000001</c:v>
                </c:pt>
              </c:numCache>
            </c:numRef>
          </c:val>
          <c:extLst>
            <c:ext xmlns:c16="http://schemas.microsoft.com/office/drawing/2014/chart" uri="{C3380CC4-5D6E-409C-BE32-E72D297353CC}">
              <c16:uniqueId val="{00000003-4986-4B9C-9B3F-207CCEDC8819}"/>
            </c:ext>
          </c:extLst>
        </c:ser>
        <c:ser>
          <c:idx val="3"/>
          <c:order val="3"/>
          <c:tx>
            <c:strRef>
              <c:f>Feuil1!$E$1</c:f>
              <c:strCache>
                <c:ptCount val="1"/>
                <c:pt idx="0">
                  <c:v>Assez bien</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Feuil1!$E$2:$E$6</c:f>
              <c:numCache>
                <c:formatCode>0%</c:formatCode>
                <c:ptCount val="5"/>
                <c:pt idx="0">
                  <c:v>0.09</c:v>
                </c:pt>
                <c:pt idx="1">
                  <c:v>0.11</c:v>
                </c:pt>
                <c:pt idx="2">
                  <c:v>0.15</c:v>
                </c:pt>
                <c:pt idx="3">
                  <c:v>0.13</c:v>
                </c:pt>
                <c:pt idx="4">
                  <c:v>0.1</c:v>
                </c:pt>
              </c:numCache>
            </c:numRef>
          </c:val>
          <c:extLst>
            <c:ext xmlns:c16="http://schemas.microsoft.com/office/drawing/2014/chart" uri="{C3380CC4-5D6E-409C-BE32-E72D297353CC}">
              <c16:uniqueId val="{00000004-4986-4B9C-9B3F-207CCEDC8819}"/>
            </c:ext>
          </c:extLst>
        </c:ser>
        <c:ser>
          <c:idx val="4"/>
          <c:order val="4"/>
          <c:tx>
            <c:strRef>
              <c:f>Feuil1!$F$1</c:f>
              <c:strCache>
                <c:ptCount val="1"/>
                <c:pt idx="0">
                  <c:v>Très bien</c:v>
                </c:pt>
              </c:strCache>
            </c:strRef>
          </c:tx>
          <c:spPr>
            <a:solidFill>
              <a:srgbClr val="ABABAB"/>
            </a:solidFill>
            <a:ln>
              <a:noFill/>
            </a:ln>
            <a:effectLst/>
          </c:spPr>
          <c:invertIfNegative val="0"/>
          <c:dLbls>
            <c:dLbl>
              <c:idx val="1"/>
              <c:layout>
                <c:manualLayout>
                  <c:x val="-1.2169178641714228E-16"/>
                  <c:y val="3.30815919695595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86-4B9C-9B3F-207CCEDC8819}"/>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Feuil1!$F$2:$F$6</c:f>
              <c:numCache>
                <c:formatCode>0%</c:formatCode>
                <c:ptCount val="5"/>
                <c:pt idx="0">
                  <c:v>0.3</c:v>
                </c:pt>
                <c:pt idx="1">
                  <c:v>0.19</c:v>
                </c:pt>
                <c:pt idx="2">
                  <c:v>0.1</c:v>
                </c:pt>
                <c:pt idx="3">
                  <c:v>0.1</c:v>
                </c:pt>
                <c:pt idx="4">
                  <c:v>0.1</c:v>
                </c:pt>
              </c:numCache>
            </c:numRef>
          </c:val>
          <c:extLst>
            <c:ext xmlns:c16="http://schemas.microsoft.com/office/drawing/2014/chart" uri="{C3380CC4-5D6E-409C-BE32-E72D297353CC}">
              <c16:uniqueId val="{00000006-4986-4B9C-9B3F-207CCEDC8819}"/>
            </c:ext>
          </c:extLst>
        </c:ser>
        <c:dLbls>
          <c:dLblPos val="ctr"/>
          <c:showLegendKey val="0"/>
          <c:showVal val="1"/>
          <c:showCatName val="0"/>
          <c:showSerName val="0"/>
          <c:showPercent val="0"/>
          <c:showBubbleSize val="0"/>
        </c:dLbls>
        <c:gapWidth val="150"/>
        <c:overlap val="100"/>
        <c:axId val="1284497567"/>
        <c:axId val="1281495983"/>
      </c:barChart>
      <c:catAx>
        <c:axId val="128449756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crossAx val="1281495983"/>
        <c:crosses val="autoZero"/>
        <c:auto val="1"/>
        <c:lblAlgn val="ctr"/>
        <c:lblOffset val="100"/>
        <c:noMultiLvlLbl val="0"/>
      </c:catAx>
      <c:valAx>
        <c:axId val="1281495983"/>
        <c:scaling>
          <c:orientation val="minMax"/>
        </c:scaling>
        <c:delete val="1"/>
        <c:axPos val="b"/>
        <c:numFmt formatCode="0%" sourceLinked="1"/>
        <c:majorTickMark val="none"/>
        <c:minorTickMark val="none"/>
        <c:tickLblPos val="nextTo"/>
        <c:crossAx val="1284497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fr-FR"/>
    </a:p>
  </c:txPr>
  <c:externalData r:id="rId3">
    <c:autoUpdate val="0"/>
  </c:externalData>
</c:chartSpace>
</file>

<file path=ppt/charts/chart2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0.68</c:v>
                </c:pt>
                <c:pt idx="1">
                  <c:v>0.69</c:v>
                </c:pt>
                <c:pt idx="2">
                  <c:v>0.69</c:v>
                </c:pt>
              </c:numCache>
            </c:numRef>
          </c:val>
          <c:smooth val="0"/>
          <c:extLst>
            <c:ext xmlns:c16="http://schemas.microsoft.com/office/drawing/2014/chart" uri="{C3380CC4-5D6E-409C-BE32-E72D297353CC}">
              <c16:uniqueId val="{00000000-1FEC-4307-98B7-C3327FDFE794}"/>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0.68</c:v>
                </c:pt>
                <c:pt idx="1">
                  <c:v>0.66</c:v>
                </c:pt>
                <c:pt idx="2">
                  <c:v>0.67</c:v>
                </c:pt>
              </c:numCache>
            </c:numRef>
          </c:val>
          <c:smooth val="0"/>
          <c:extLst>
            <c:ext xmlns:c16="http://schemas.microsoft.com/office/drawing/2014/chart" uri="{C3380CC4-5D6E-409C-BE32-E72D297353CC}">
              <c16:uniqueId val="{00000000-3935-4A85-B17E-BDDA0B1D1654}"/>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0.66</c:v>
                </c:pt>
                <c:pt idx="1">
                  <c:v>0.65</c:v>
                </c:pt>
                <c:pt idx="2">
                  <c:v>0.59</c:v>
                </c:pt>
              </c:numCache>
            </c:numRef>
          </c:val>
          <c:smooth val="0"/>
          <c:extLst>
            <c:ext xmlns:c16="http://schemas.microsoft.com/office/drawing/2014/chart" uri="{C3380CC4-5D6E-409C-BE32-E72D297353CC}">
              <c16:uniqueId val="{00000000-859B-4D8C-9840-800773F6AACB}"/>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2"/>
              <c:layout>
                <c:manualLayout>
                  <c:x val="-3.7790531272327156E-2"/>
                  <c:y val="-0.2360780289047003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52-4BC4-9693-810C920B5A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0.7</c:v>
                </c:pt>
                <c:pt idx="1">
                  <c:v>0.66</c:v>
                </c:pt>
                <c:pt idx="2">
                  <c:v>0.6</c:v>
                </c:pt>
              </c:numCache>
            </c:numRef>
          </c:val>
          <c:smooth val="0"/>
          <c:extLst>
            <c:ext xmlns:c16="http://schemas.microsoft.com/office/drawing/2014/chart" uri="{C3380CC4-5D6E-409C-BE32-E72D297353CC}">
              <c16:uniqueId val="{00000000-2052-4BC4-9693-810C920B5AC3}"/>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General</c:formatCode>
                <c:ptCount val="3"/>
                <c:pt idx="2" formatCode="0%">
                  <c:v>0.41</c:v>
                </c:pt>
              </c:numCache>
            </c:numRef>
          </c:val>
          <c:smooth val="0"/>
          <c:extLst>
            <c:ext xmlns:c16="http://schemas.microsoft.com/office/drawing/2014/chart" uri="{C3380CC4-5D6E-409C-BE32-E72D297353CC}">
              <c16:uniqueId val="{00000000-5217-4846-8285-20F7FC63FCB8}"/>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General"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0.82</c:v>
                </c:pt>
              </c:numCache>
            </c:numRef>
          </c:val>
          <c:extLst>
            <c:ext xmlns:c16="http://schemas.microsoft.com/office/drawing/2014/chart" uri="{C3380CC4-5D6E-409C-BE32-E72D297353CC}">
              <c16:uniqueId val="{00000000-E864-4B40-855B-8C63EE6AC93E}"/>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0.59</c:v>
                </c:pt>
              </c:numCache>
            </c:numRef>
          </c:val>
          <c:extLst>
            <c:ext xmlns:c16="http://schemas.microsoft.com/office/drawing/2014/chart" uri="{C3380CC4-5D6E-409C-BE32-E72D297353CC}">
              <c16:uniqueId val="{00000001-E864-4B40-855B-8C63EE6AC93E}"/>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782905510273595E-2"/>
          <c:y val="0"/>
          <c:w val="0.94807191018922454"/>
          <c:h val="0.66954516258784913"/>
        </c:manualLayout>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Un(e) représentant(e) du personnel</c:v>
                </c:pt>
                <c:pt idx="1">
                  <c:v>Votre manager</c:v>
                </c:pt>
                <c:pt idx="2">
                  <c:v>Votre responsable des ressources humaines</c:v>
                </c:pt>
                <c:pt idx="3">
                  <c:v>Le, la directeur(rice) de l'éthique, compliance ou le, la référent(e) éthique et conformité de votre entité</c:v>
                </c:pt>
                <c:pt idx="4">
                  <c:v>Quelqu'un d'autre</c:v>
                </c:pt>
              </c:strCache>
            </c:strRef>
          </c:cat>
          <c:val>
            <c:numRef>
              <c:f>Feuil1!$B$2:$B$6</c:f>
              <c:numCache>
                <c:formatCode>0%</c:formatCode>
                <c:ptCount val="5"/>
                <c:pt idx="0">
                  <c:v>0.74</c:v>
                </c:pt>
                <c:pt idx="1">
                  <c:v>0.75</c:v>
                </c:pt>
                <c:pt idx="2">
                  <c:v>0.78</c:v>
                </c:pt>
                <c:pt idx="3">
                  <c:v>0.8</c:v>
                </c:pt>
                <c:pt idx="4">
                  <c:v>0.53</c:v>
                </c:pt>
              </c:numCache>
            </c:numRef>
          </c:val>
          <c:extLst>
            <c:ext xmlns:c16="http://schemas.microsoft.com/office/drawing/2014/chart" uri="{C3380CC4-5D6E-409C-BE32-E72D297353CC}">
              <c16:uniqueId val="{00000000-6B5F-4DEA-8139-AF9F3ADC1F8E}"/>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Un(e) représentant(e) du personnel</c:v>
                </c:pt>
                <c:pt idx="1">
                  <c:v>Votre manager</c:v>
                </c:pt>
                <c:pt idx="2">
                  <c:v>Votre responsable des ressources humaines</c:v>
                </c:pt>
                <c:pt idx="3">
                  <c:v>Le, la directeur(rice) de l'éthique, compliance ou le, la référent(e) éthique et conformité de votre entité</c:v>
                </c:pt>
                <c:pt idx="4">
                  <c:v>Quelqu'un d'autre</c:v>
                </c:pt>
              </c:strCache>
            </c:strRef>
          </c:cat>
          <c:val>
            <c:numRef>
              <c:f>Feuil1!$C$2:$C$6</c:f>
              <c:numCache>
                <c:formatCode>0%</c:formatCode>
                <c:ptCount val="5"/>
                <c:pt idx="0">
                  <c:v>0.71</c:v>
                </c:pt>
                <c:pt idx="1">
                  <c:v>0.67</c:v>
                </c:pt>
                <c:pt idx="2">
                  <c:v>0.56999999999999995</c:v>
                </c:pt>
                <c:pt idx="3">
                  <c:v>0.54</c:v>
                </c:pt>
                <c:pt idx="4">
                  <c:v>0.37</c:v>
                </c:pt>
              </c:numCache>
            </c:numRef>
          </c:val>
          <c:extLst>
            <c:ext xmlns:c16="http://schemas.microsoft.com/office/drawing/2014/chart" uri="{C3380CC4-5D6E-409C-BE32-E72D297353CC}">
              <c16:uniqueId val="{00000001-6B5F-4DEA-8139-AF9F3ADC1F8E}"/>
            </c:ext>
          </c:extLst>
        </c:ser>
        <c:dLbls>
          <c:dLblPos val="outEnd"/>
          <c:showLegendKey val="0"/>
          <c:showVal val="1"/>
          <c:showCatName val="0"/>
          <c:showSerName val="0"/>
          <c:showPercent val="0"/>
          <c:showBubbleSize val="0"/>
        </c:dLbls>
        <c:gapWidth val="219"/>
        <c:overlap val="-27"/>
        <c:axId val="838847663"/>
        <c:axId val="838832783"/>
      </c:barChart>
      <c:catAx>
        <c:axId val="83884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838832783"/>
        <c:crosses val="autoZero"/>
        <c:auto val="1"/>
        <c:lblAlgn val="ctr"/>
        <c:lblOffset val="100"/>
        <c:noMultiLvlLbl val="0"/>
      </c:catAx>
      <c:valAx>
        <c:axId val="838832783"/>
        <c:scaling>
          <c:orientation val="minMax"/>
        </c:scaling>
        <c:delete val="1"/>
        <c:axPos val="l"/>
        <c:numFmt formatCode="0%" sourceLinked="1"/>
        <c:majorTickMark val="none"/>
        <c:minorTickMark val="none"/>
        <c:tickLblPos val="nextTo"/>
        <c:crossAx val="838847663"/>
        <c:crosses val="autoZero"/>
        <c:crossBetween val="between"/>
      </c:valAx>
      <c:spPr>
        <a:noFill/>
        <a:ln>
          <a:noFill/>
        </a:ln>
        <a:effectLst/>
      </c:spPr>
    </c:plotArea>
    <c:legend>
      <c:legendPos val="b"/>
      <c:layout>
        <c:manualLayout>
          <c:xMode val="edge"/>
          <c:yMode val="edge"/>
          <c:x val="7.888336542421967E-2"/>
          <c:y val="0.91367733406089557"/>
          <c:w val="0.39425528616914318"/>
          <c:h val="7.499243992917771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782905510273595E-2"/>
          <c:y val="0"/>
          <c:w val="0.94807191018922454"/>
          <c:h val="0.66954516258784913"/>
        </c:manualLayout>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dLbl>
              <c:idx val="1"/>
              <c:layout>
                <c:manualLayout>
                  <c:x val="-4.949397871267533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AF-4429-9238-45DF9FA65943}"/>
                </c:ext>
              </c:extLst>
            </c:dLbl>
            <c:dLbl>
              <c:idx val="3"/>
              <c:layout>
                <c:manualLayout>
                  <c:x val="-2.0443165120452945E-2"/>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1490143225848427"/>
                      <c:h val="7.0244349118624663E-2"/>
                    </c:manualLayout>
                  </c15:layout>
                </c:ext>
                <c:ext xmlns:c16="http://schemas.microsoft.com/office/drawing/2014/chart" uri="{C3380CC4-5D6E-409C-BE32-E72D297353CC}">
                  <c16:uniqueId val="{00000002-ABAF-4429-9238-45DF9FA6594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Un(e) représentant(e) du personnel</c:v>
                </c:pt>
                <c:pt idx="1">
                  <c:v>Votre manager</c:v>
                </c:pt>
                <c:pt idx="2">
                  <c:v>Votre responsable des ressources humaines</c:v>
                </c:pt>
                <c:pt idx="3">
                  <c:v>Le, la directeur(rice) de l'éthique, compliance ou le, la référent(e) éthique et conformité de votre entité</c:v>
                </c:pt>
                <c:pt idx="4">
                  <c:v>Quelqu'un d'autre</c:v>
                </c:pt>
              </c:strCache>
            </c:strRef>
          </c:cat>
          <c:val>
            <c:numRef>
              <c:f>Feuil1!$B$2:$B$6</c:f>
              <c:numCache>
                <c:formatCode>0%</c:formatCode>
                <c:ptCount val="5"/>
                <c:pt idx="0">
                  <c:v>0.67</c:v>
                </c:pt>
                <c:pt idx="1">
                  <c:v>0.76</c:v>
                </c:pt>
                <c:pt idx="2">
                  <c:v>0.66</c:v>
                </c:pt>
                <c:pt idx="3">
                  <c:v>0.75</c:v>
                </c:pt>
                <c:pt idx="4">
                  <c:v>0.5</c:v>
                </c:pt>
              </c:numCache>
            </c:numRef>
          </c:val>
          <c:extLst>
            <c:ext xmlns:c16="http://schemas.microsoft.com/office/drawing/2014/chart" uri="{C3380CC4-5D6E-409C-BE32-E72D297353CC}">
              <c16:uniqueId val="{00000000-ABAF-4429-9238-45DF9FA65943}"/>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Un(e) représentant(e) du personnel</c:v>
                </c:pt>
                <c:pt idx="1">
                  <c:v>Votre manager</c:v>
                </c:pt>
                <c:pt idx="2">
                  <c:v>Votre responsable des ressources humaines</c:v>
                </c:pt>
                <c:pt idx="3">
                  <c:v>Le, la directeur(rice) de l'éthique, compliance ou le, la référent(e) éthique et conformité de votre entité</c:v>
                </c:pt>
                <c:pt idx="4">
                  <c:v>Quelqu'un d'autre</c:v>
                </c:pt>
              </c:strCache>
            </c:strRef>
          </c:cat>
          <c:val>
            <c:numRef>
              <c:f>Feuil1!$C$2:$C$6</c:f>
              <c:numCache>
                <c:formatCode>0%</c:formatCode>
                <c:ptCount val="5"/>
                <c:pt idx="0">
                  <c:v>0.66</c:v>
                </c:pt>
                <c:pt idx="1">
                  <c:v>0.61</c:v>
                </c:pt>
                <c:pt idx="2">
                  <c:v>0.53</c:v>
                </c:pt>
                <c:pt idx="3">
                  <c:v>0.54</c:v>
                </c:pt>
                <c:pt idx="4">
                  <c:v>0.39</c:v>
                </c:pt>
              </c:numCache>
            </c:numRef>
          </c:val>
          <c:extLst>
            <c:ext xmlns:c16="http://schemas.microsoft.com/office/drawing/2014/chart" uri="{C3380CC4-5D6E-409C-BE32-E72D297353CC}">
              <c16:uniqueId val="{00000001-ABAF-4429-9238-45DF9FA65943}"/>
            </c:ext>
          </c:extLst>
        </c:ser>
        <c:dLbls>
          <c:dLblPos val="outEnd"/>
          <c:showLegendKey val="0"/>
          <c:showVal val="1"/>
          <c:showCatName val="0"/>
          <c:showSerName val="0"/>
          <c:showPercent val="0"/>
          <c:showBubbleSize val="0"/>
        </c:dLbls>
        <c:gapWidth val="219"/>
        <c:overlap val="-27"/>
        <c:axId val="838847663"/>
        <c:axId val="838832783"/>
      </c:barChart>
      <c:catAx>
        <c:axId val="83884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838832783"/>
        <c:crosses val="autoZero"/>
        <c:auto val="1"/>
        <c:lblAlgn val="ctr"/>
        <c:lblOffset val="100"/>
        <c:noMultiLvlLbl val="0"/>
      </c:catAx>
      <c:valAx>
        <c:axId val="838832783"/>
        <c:scaling>
          <c:orientation val="minMax"/>
        </c:scaling>
        <c:delete val="1"/>
        <c:axPos val="l"/>
        <c:numFmt formatCode="0%" sourceLinked="1"/>
        <c:majorTickMark val="none"/>
        <c:minorTickMark val="none"/>
        <c:tickLblPos val="nextTo"/>
        <c:crossAx val="838847663"/>
        <c:crosses val="autoZero"/>
        <c:crossBetween val="between"/>
      </c:valAx>
      <c:spPr>
        <a:noFill/>
        <a:ln>
          <a:noFill/>
        </a:ln>
        <a:effectLst/>
      </c:spPr>
    </c:plotArea>
    <c:legend>
      <c:legendPos val="b"/>
      <c:layout>
        <c:manualLayout>
          <c:xMode val="edge"/>
          <c:yMode val="edge"/>
          <c:x val="7.888336542421967E-2"/>
          <c:y val="0.91367733406089557"/>
          <c:w val="0.39425528616914318"/>
          <c:h val="7.499243992917771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655E-4D0F-B119-BBBF55D6AD18}"/>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655E-4D0F-B119-BBBF55D6AD18}"/>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655E-4D0F-B119-BBBF55D6AD18}"/>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655E-4D0F-B119-BBBF55D6AD18}"/>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655E-4D0F-B119-BBBF55D6AD18}"/>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655E-4D0F-B119-BBBF55D6AD18}"/>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655E-4D0F-B119-BBBF55D6AD18}"/>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655E-4D0F-B119-BBBF55D6AD18}"/>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655E-4D0F-B119-BBBF55D6AD18}"/>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655E-4D0F-B119-BBBF55D6AD18}"/>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655E-4D0F-B119-BBBF55D6AD18}"/>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655E-4D0F-B119-BBBF55D6AD18}"/>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655E-4D0F-B119-BBBF55D6AD18}"/>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655E-4D0F-B119-BBBF55D6AD18}"/>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655E-4D0F-B119-BBBF55D6AD18}"/>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655E-4D0F-B119-BBBF55D6AD18}"/>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655E-4D0F-B119-BBBF55D6AD18}"/>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655E-4D0F-B119-BBBF55D6AD18}"/>
              </c:ext>
            </c:extLst>
          </c:dPt>
          <c:dLbls>
            <c:delete val="1"/>
          </c:dLbls>
          <c:cat>
            <c:strRef>
              <c:f>Feuil1!$A$8:$A$12</c:f>
              <c:strCache>
                <c:ptCount val="5"/>
                <c:pt idx="0">
                  <c:v>  Oui, tout à fait | 21%</c:v>
                </c:pt>
                <c:pt idx="1">
                  <c:v>  Oui, plutôt | 51%</c:v>
                </c:pt>
                <c:pt idx="2">
                  <c:v>  Non, plutôt pas | 10%</c:v>
                </c:pt>
                <c:pt idx="3">
                  <c:v>  Non, pas du tout | 6%</c:v>
                </c:pt>
                <c:pt idx="4">
                  <c:v>  Ne se prononce pas | 12%</c:v>
                </c:pt>
              </c:strCache>
            </c:strRef>
          </c:cat>
          <c:val>
            <c:numRef>
              <c:f>Feuil1!$E$8:$E$12</c:f>
              <c:numCache>
                <c:formatCode>0%</c:formatCode>
                <c:ptCount val="5"/>
                <c:pt idx="0">
                  <c:v>0.21</c:v>
                </c:pt>
                <c:pt idx="1">
                  <c:v>0.51</c:v>
                </c:pt>
                <c:pt idx="2">
                  <c:v>0.1</c:v>
                </c:pt>
                <c:pt idx="3">
                  <c:v>0.06</c:v>
                </c:pt>
                <c:pt idx="4">
                  <c:v>0.12</c:v>
                </c:pt>
              </c:numCache>
            </c:numRef>
          </c:val>
          <c:extLst>
            <c:ext xmlns:c16="http://schemas.microsoft.com/office/drawing/2014/chart" uri="{C3380CC4-5D6E-409C-BE32-E72D297353CC}">
              <c16:uniqueId val="{00000024-655E-4D0F-B119-BBBF55D6AD18}"/>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7.6432586534961627E-2"/>
          <c:y val="0.18808478887500191"/>
          <c:w val="0.46432782697584801"/>
          <c:h val="0.4538585170560180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2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2E69-4E35-B907-032759BA8CA9}"/>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2E69-4E35-B907-032759BA8CA9}"/>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2E69-4E35-B907-032759BA8CA9}"/>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2E69-4E35-B907-032759BA8CA9}"/>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2E69-4E35-B907-032759BA8CA9}"/>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2E69-4E35-B907-032759BA8CA9}"/>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2E69-4E35-B907-032759BA8CA9}"/>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2E69-4E35-B907-032759BA8CA9}"/>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2E69-4E35-B907-032759BA8CA9}"/>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2E69-4E35-B907-032759BA8CA9}"/>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2E69-4E35-B907-032759BA8CA9}"/>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2E69-4E35-B907-032759BA8CA9}"/>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2E69-4E35-B907-032759BA8CA9}"/>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2E69-4E35-B907-032759BA8CA9}"/>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2E69-4E35-B907-032759BA8CA9}"/>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2E69-4E35-B907-032759BA8CA9}"/>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2E69-4E35-B907-032759BA8CA9}"/>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2E69-4E35-B907-032759BA8CA9}"/>
              </c:ext>
            </c:extLst>
          </c:dPt>
          <c:dLbls>
            <c:delete val="1"/>
          </c:dLbls>
          <c:cat>
            <c:strRef>
              <c:f>Feuil1!$A$8:$A$12</c:f>
              <c:strCache>
                <c:ptCount val="5"/>
                <c:pt idx="0">
                  <c:v>  Oui, tout à fait | 21%</c:v>
                </c:pt>
                <c:pt idx="1">
                  <c:v>  Oui, plutôt | 50%</c:v>
                </c:pt>
                <c:pt idx="2">
                  <c:v>  Non, plutôt pas | 11%</c:v>
                </c:pt>
                <c:pt idx="3">
                  <c:v>  Non, pas du tout | 6%</c:v>
                </c:pt>
                <c:pt idx="4">
                  <c:v>  Ne se prononce pas | 12%</c:v>
                </c:pt>
              </c:strCache>
            </c:strRef>
          </c:cat>
          <c:val>
            <c:numRef>
              <c:f>Feuil1!$E$8:$E$12</c:f>
              <c:numCache>
                <c:formatCode>0%</c:formatCode>
                <c:ptCount val="5"/>
                <c:pt idx="0">
                  <c:v>0.21</c:v>
                </c:pt>
                <c:pt idx="1">
                  <c:v>0.5</c:v>
                </c:pt>
                <c:pt idx="2">
                  <c:v>0.11</c:v>
                </c:pt>
                <c:pt idx="3">
                  <c:v>0.06</c:v>
                </c:pt>
                <c:pt idx="4">
                  <c:v>0.12</c:v>
                </c:pt>
              </c:numCache>
            </c:numRef>
          </c:val>
          <c:extLst>
            <c:ext xmlns:c16="http://schemas.microsoft.com/office/drawing/2014/chart" uri="{C3380CC4-5D6E-409C-BE32-E72D297353CC}">
              <c16:uniqueId val="{00000024-2E69-4E35-B907-032759BA8CA9}"/>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0.10688138482093623"/>
          <c:y val="0.21094219031499245"/>
          <c:w val="0.39512601268954212"/>
          <c:h val="0.4114090572388928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2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0.71</c:v>
                </c:pt>
                <c:pt idx="1">
                  <c:v>0.7</c:v>
                </c:pt>
                <c:pt idx="2">
                  <c:v>0.71</c:v>
                </c:pt>
              </c:numCache>
            </c:numRef>
          </c:val>
          <c:smooth val="0"/>
          <c:extLst>
            <c:ext xmlns:c16="http://schemas.microsoft.com/office/drawing/2014/chart" uri="{C3380CC4-5D6E-409C-BE32-E72D297353CC}">
              <c16:uniqueId val="{00000000-1501-4E24-B826-8FFFDC35801F}"/>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00B5-43B9-926A-D51E3CEDC1E0}"/>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00B5-43B9-926A-D51E3CEDC1E0}"/>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00B5-43B9-926A-D51E3CEDC1E0}"/>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00B5-43B9-926A-D51E3CEDC1E0}"/>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00B5-43B9-926A-D51E3CEDC1E0}"/>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00B5-43B9-926A-D51E3CEDC1E0}"/>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00B5-43B9-926A-D51E3CEDC1E0}"/>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00B5-43B9-926A-D51E3CEDC1E0}"/>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00B5-43B9-926A-D51E3CEDC1E0}"/>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00B5-43B9-926A-D51E3CEDC1E0}"/>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00B5-43B9-926A-D51E3CEDC1E0}"/>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00B5-43B9-926A-D51E3CEDC1E0}"/>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00B5-43B9-926A-D51E3CEDC1E0}"/>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00B5-43B9-926A-D51E3CEDC1E0}"/>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00B5-43B9-926A-D51E3CEDC1E0}"/>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00B5-43B9-926A-D51E3CEDC1E0}"/>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00B5-43B9-926A-D51E3CEDC1E0}"/>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00B5-43B9-926A-D51E3CEDC1E0}"/>
              </c:ext>
            </c:extLst>
          </c:dPt>
          <c:dLbls>
            <c:delete val="1"/>
          </c:dLbls>
          <c:cat>
            <c:strRef>
              <c:f>Feuil1!$A$8:$A$12</c:f>
              <c:strCache>
                <c:ptCount val="5"/>
                <c:pt idx="0">
                  <c:v>  Oui, tout à fait | 13%</c:v>
                </c:pt>
                <c:pt idx="1">
                  <c:v>  Oui, plutôt | 54%</c:v>
                </c:pt>
                <c:pt idx="2">
                  <c:v>  Non, plutôt pas | 17%</c:v>
                </c:pt>
                <c:pt idx="3">
                  <c:v>  Non, pas du tout | 6%</c:v>
                </c:pt>
                <c:pt idx="4">
                  <c:v>  Je ne les connais pas | 10%</c:v>
                </c:pt>
              </c:strCache>
            </c:strRef>
          </c:cat>
          <c:val>
            <c:numRef>
              <c:f>Feuil1!$E$8:$E$12</c:f>
              <c:numCache>
                <c:formatCode>0%</c:formatCode>
                <c:ptCount val="5"/>
                <c:pt idx="0">
                  <c:v>0.13</c:v>
                </c:pt>
                <c:pt idx="1">
                  <c:v>0.54</c:v>
                </c:pt>
                <c:pt idx="2">
                  <c:v>0.17</c:v>
                </c:pt>
                <c:pt idx="3">
                  <c:v>0.06</c:v>
                </c:pt>
                <c:pt idx="4">
                  <c:v>0.1</c:v>
                </c:pt>
              </c:numCache>
            </c:numRef>
          </c:val>
          <c:extLst>
            <c:ext xmlns:c16="http://schemas.microsoft.com/office/drawing/2014/chart" uri="{C3380CC4-5D6E-409C-BE32-E72D297353CC}">
              <c16:uniqueId val="{00000024-00B5-43B9-926A-D51E3CEDC1E0}"/>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8.4736700404460394E-2"/>
          <c:y val="0.21420744966317187"/>
          <c:w val="0.43664718930763136"/>
          <c:h val="0.408143797640746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2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5714-4928-8B56-1725565FD605}"/>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5714-4928-8B56-1725565FD605}"/>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5714-4928-8B56-1725565FD605}"/>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5714-4928-8B56-1725565FD605}"/>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5714-4928-8B56-1725565FD605}"/>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5714-4928-8B56-1725565FD605}"/>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5714-4928-8B56-1725565FD605}"/>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5714-4928-8B56-1725565FD605}"/>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5714-4928-8B56-1725565FD605}"/>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5714-4928-8B56-1725565FD605}"/>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5714-4928-8B56-1725565FD605}"/>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5714-4928-8B56-1725565FD605}"/>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5714-4928-8B56-1725565FD605}"/>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5714-4928-8B56-1725565FD605}"/>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5714-4928-8B56-1725565FD605}"/>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5714-4928-8B56-1725565FD605}"/>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5714-4928-8B56-1725565FD605}"/>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5714-4928-8B56-1725565FD605}"/>
              </c:ext>
            </c:extLst>
          </c:dPt>
          <c:dLbls>
            <c:delete val="1"/>
          </c:dLbls>
          <c:cat>
            <c:strRef>
              <c:f>Feuil1!$A$8:$A$12</c:f>
              <c:strCache>
                <c:ptCount val="5"/>
                <c:pt idx="0">
                  <c:v>  Oui, tout à fait | 16%</c:v>
                </c:pt>
                <c:pt idx="1">
                  <c:v>  Oui, plutôt | 54%</c:v>
                </c:pt>
                <c:pt idx="2">
                  <c:v>  Non, plutôt pas | 16%</c:v>
                </c:pt>
                <c:pt idx="3">
                  <c:v>  Non, pas du tout | 6%</c:v>
                </c:pt>
                <c:pt idx="4">
                  <c:v>  Je ne les connais pas | 8%</c:v>
                </c:pt>
              </c:strCache>
            </c:strRef>
          </c:cat>
          <c:val>
            <c:numRef>
              <c:f>Feuil1!$E$8:$E$12</c:f>
              <c:numCache>
                <c:formatCode>0%</c:formatCode>
                <c:ptCount val="5"/>
                <c:pt idx="0">
                  <c:v>0.159</c:v>
                </c:pt>
                <c:pt idx="1">
                  <c:v>0.54</c:v>
                </c:pt>
                <c:pt idx="2">
                  <c:v>0.16</c:v>
                </c:pt>
                <c:pt idx="3">
                  <c:v>0.06</c:v>
                </c:pt>
                <c:pt idx="4">
                  <c:v>0.08</c:v>
                </c:pt>
              </c:numCache>
            </c:numRef>
          </c:val>
          <c:extLst>
            <c:ext xmlns:c16="http://schemas.microsoft.com/office/drawing/2014/chart" uri="{C3380CC4-5D6E-409C-BE32-E72D297353CC}">
              <c16:uniqueId val="{00000024-5714-4928-8B56-1725565FD605}"/>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8.4736700404460394E-2"/>
          <c:y val="0.21420744966317187"/>
          <c:w val="0.43664718930763136"/>
          <c:h val="0.408143797640746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2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0.69</c:v>
                </c:pt>
                <c:pt idx="1">
                  <c:v>0.69</c:v>
                </c:pt>
                <c:pt idx="2">
                  <c:v>0.69</c:v>
                </c:pt>
              </c:numCache>
            </c:numRef>
          </c:val>
          <c:smooth val="0"/>
          <c:extLst>
            <c:ext xmlns:c16="http://schemas.microsoft.com/office/drawing/2014/chart" uri="{C3380CC4-5D6E-409C-BE32-E72D297353CC}">
              <c16:uniqueId val="{00000000-4416-4D2E-9B4C-3B20328D0AFD}"/>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0.82</c:v>
                </c:pt>
              </c:numCache>
            </c:numRef>
          </c:val>
          <c:extLst>
            <c:ext xmlns:c16="http://schemas.microsoft.com/office/drawing/2014/chart" uri="{C3380CC4-5D6E-409C-BE32-E72D297353CC}">
              <c16:uniqueId val="{00000000-86E7-4FCF-8A45-F55BA896C0E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0.69</c:v>
                </c:pt>
              </c:numCache>
            </c:numRef>
          </c:val>
          <c:extLst>
            <c:ext xmlns:c16="http://schemas.microsoft.com/office/drawing/2014/chart" uri="{C3380CC4-5D6E-409C-BE32-E72D297353CC}">
              <c16:uniqueId val="{00000001-86E7-4FCF-8A45-F55BA896C0E9}"/>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0.84</c:v>
                </c:pt>
              </c:numCache>
            </c:numRef>
          </c:val>
          <c:extLst>
            <c:ext xmlns:c16="http://schemas.microsoft.com/office/drawing/2014/chart" uri="{C3380CC4-5D6E-409C-BE32-E72D297353CC}">
              <c16:uniqueId val="{00000000-86E7-4FCF-8A45-F55BA896C0E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0.67</c:v>
                </c:pt>
              </c:numCache>
            </c:numRef>
          </c:val>
          <c:extLst>
            <c:ext xmlns:c16="http://schemas.microsoft.com/office/drawing/2014/chart" uri="{C3380CC4-5D6E-409C-BE32-E72D297353CC}">
              <c16:uniqueId val="{00000001-86E7-4FCF-8A45-F55BA896C0E9}"/>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8634379798343741"/>
          <c:h val="0.9997576586879009"/>
        </c:manualLayout>
      </c:layout>
      <c:barChart>
        <c:barDir val="bar"/>
        <c:grouping val="clustered"/>
        <c:varyColors val="0"/>
        <c:ser>
          <c:idx val="0"/>
          <c:order val="0"/>
          <c:tx>
            <c:strRef>
              <c:f>Feuil1!$B$1</c:f>
              <c:strCache>
                <c:ptCount val="1"/>
                <c:pt idx="0">
                  <c:v>Colonne1</c:v>
                </c:pt>
              </c:strCache>
            </c:strRef>
          </c:tx>
          <c:spPr>
            <a:solidFill>
              <a:srgbClr val="F49100"/>
            </a:solidFill>
            <a:ln w="19050">
              <a:noFill/>
            </a:ln>
            <a:effectLst/>
          </c:spPr>
          <c:invertIfNegative val="0"/>
          <c:dPt>
            <c:idx val="0"/>
            <c:invertIfNegative val="0"/>
            <c:bubble3D val="0"/>
            <c:extLst>
              <c:ext xmlns:c16="http://schemas.microsoft.com/office/drawing/2014/chart" uri="{C3380CC4-5D6E-409C-BE32-E72D297353CC}">
                <c16:uniqueId val="{00000000-83BE-4CE7-B41D-7024E5B3C0A3}"/>
              </c:ext>
            </c:extLst>
          </c:dPt>
          <c:dPt>
            <c:idx val="1"/>
            <c:invertIfNegative val="0"/>
            <c:bubble3D val="0"/>
            <c:extLst>
              <c:ext xmlns:c16="http://schemas.microsoft.com/office/drawing/2014/chart" uri="{C3380CC4-5D6E-409C-BE32-E72D297353CC}">
                <c16:uniqueId val="{00000001-83BE-4CE7-B41D-7024E5B3C0A3}"/>
              </c:ext>
            </c:extLst>
          </c:dPt>
          <c:dPt>
            <c:idx val="2"/>
            <c:invertIfNegative val="0"/>
            <c:bubble3D val="0"/>
            <c:extLst>
              <c:ext xmlns:c16="http://schemas.microsoft.com/office/drawing/2014/chart" uri="{C3380CC4-5D6E-409C-BE32-E72D297353CC}">
                <c16:uniqueId val="{00000002-83BE-4CE7-B41D-7024E5B3C0A3}"/>
              </c:ext>
            </c:extLst>
          </c:dPt>
          <c:dPt>
            <c:idx val="3"/>
            <c:invertIfNegative val="0"/>
            <c:bubble3D val="0"/>
            <c:extLst>
              <c:ext xmlns:c16="http://schemas.microsoft.com/office/drawing/2014/chart" uri="{C3380CC4-5D6E-409C-BE32-E72D297353CC}">
                <c16:uniqueId val="{00000003-83BE-4CE7-B41D-7024E5B3C0A3}"/>
              </c:ext>
            </c:extLst>
          </c:dPt>
          <c:dPt>
            <c:idx val="4"/>
            <c:invertIfNegative val="0"/>
            <c:bubble3D val="0"/>
            <c:extLst>
              <c:ext xmlns:c16="http://schemas.microsoft.com/office/drawing/2014/chart" uri="{C3380CC4-5D6E-409C-BE32-E72D297353CC}">
                <c16:uniqueId val="{00000004-83BE-4CE7-B41D-7024E5B3C0A3}"/>
              </c:ext>
            </c:extLst>
          </c:dPt>
          <c:dPt>
            <c:idx val="5"/>
            <c:invertIfNegative val="0"/>
            <c:bubble3D val="0"/>
            <c:extLst>
              <c:ext xmlns:c16="http://schemas.microsoft.com/office/drawing/2014/chart" uri="{C3380CC4-5D6E-409C-BE32-E72D297353CC}">
                <c16:uniqueId val="{00000005-83BE-4CE7-B41D-7024E5B3C0A3}"/>
              </c:ext>
            </c:extLst>
          </c:dPt>
          <c:dPt>
            <c:idx val="7"/>
            <c:invertIfNegative val="0"/>
            <c:bubble3D val="0"/>
            <c:extLst>
              <c:ext xmlns:c16="http://schemas.microsoft.com/office/drawing/2014/chart" uri="{C3380CC4-5D6E-409C-BE32-E72D297353CC}">
                <c16:uniqueId val="{00000006-83BE-4CE7-B41D-7024E5B3C0A3}"/>
              </c:ext>
            </c:extLst>
          </c:dPt>
          <c:dPt>
            <c:idx val="9"/>
            <c:invertIfNegative val="0"/>
            <c:bubble3D val="0"/>
            <c:extLst>
              <c:ext xmlns:c16="http://schemas.microsoft.com/office/drawing/2014/chart" uri="{C3380CC4-5D6E-409C-BE32-E72D297353CC}">
                <c16:uniqueId val="{00000007-83BE-4CE7-B41D-7024E5B3C0A3}"/>
              </c:ext>
            </c:extLst>
          </c:dPt>
          <c:dPt>
            <c:idx val="10"/>
            <c:invertIfNegative val="0"/>
            <c:bubble3D val="0"/>
            <c:extLst>
              <c:ext xmlns:c16="http://schemas.microsoft.com/office/drawing/2014/chart" uri="{C3380CC4-5D6E-409C-BE32-E72D297353CC}">
                <c16:uniqueId val="{00000008-83BE-4CE7-B41D-7024E5B3C0A3}"/>
              </c:ext>
            </c:extLst>
          </c:dPt>
          <c:dPt>
            <c:idx val="11"/>
            <c:invertIfNegative val="0"/>
            <c:bubble3D val="0"/>
            <c:extLst>
              <c:ext xmlns:c16="http://schemas.microsoft.com/office/drawing/2014/chart" uri="{C3380CC4-5D6E-409C-BE32-E72D297353CC}">
                <c16:uniqueId val="{00000009-83BE-4CE7-B41D-7024E5B3C0A3}"/>
              </c:ext>
            </c:extLst>
          </c:dPt>
          <c:dLbls>
            <c:dLbl>
              <c:idx val="0"/>
              <c:layout>
                <c:manualLayout>
                  <c:x val="-7.0552023074094269E-4"/>
                  <c:y val="-3.480337156223695E-3"/>
                </c:manualLayout>
              </c:layout>
              <c:tx>
                <c:rich>
                  <a:bodyPr/>
                  <a:lstStyle/>
                  <a:p>
                    <a:fld id="{56A07C00-E55F-4DCE-B95D-0A35B70D6413}" type="VALUE">
                      <a:rPr lang="en-US" smtClean="0">
                        <a:solidFill>
                          <a:schemeClr val="tx1"/>
                        </a:solidFill>
                      </a:rPr>
                      <a:pPr/>
                      <a:t>[VALEUR]</a:t>
                    </a:fld>
                    <a:r>
                      <a:rPr lang="en-US" dirty="0">
                        <a:solidFill>
                          <a:schemeClr val="tx1"/>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BE-4CE7-B41D-7024E5B3C0A3}"/>
                </c:ext>
              </c:extLst>
            </c:dLbl>
            <c:numFmt formatCode="####%"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X</c:v>
                </c:pt>
                <c:pt idx="1">
                  <c:v>X</c:v>
                </c:pt>
                <c:pt idx="2">
                  <c:v>X</c:v>
                </c:pt>
                <c:pt idx="3">
                  <c:v>X</c:v>
                </c:pt>
                <c:pt idx="4">
                  <c:v>X</c:v>
                </c:pt>
                <c:pt idx="5">
                  <c:v>X</c:v>
                </c:pt>
              </c:strCache>
            </c:strRef>
          </c:cat>
          <c:val>
            <c:numRef>
              <c:f>Feuil1!$B$2:$B$7</c:f>
              <c:numCache>
                <c:formatCode>0%</c:formatCode>
                <c:ptCount val="6"/>
                <c:pt idx="0">
                  <c:v>0.34</c:v>
                </c:pt>
                <c:pt idx="1">
                  <c:v>0.28000000000000003</c:v>
                </c:pt>
                <c:pt idx="2">
                  <c:v>0.13</c:v>
                </c:pt>
                <c:pt idx="3">
                  <c:v>0.11</c:v>
                </c:pt>
                <c:pt idx="4">
                  <c:v>0.11</c:v>
                </c:pt>
                <c:pt idx="5">
                  <c:v>0.03</c:v>
                </c:pt>
              </c:numCache>
            </c:numRef>
          </c:val>
          <c:extLst>
            <c:ext xmlns:c16="http://schemas.microsoft.com/office/drawing/2014/chart" uri="{C3380CC4-5D6E-409C-BE32-E72D297353CC}">
              <c16:uniqueId val="{0000000A-83BE-4CE7-B41D-7024E5B3C0A3}"/>
            </c:ext>
          </c:extLst>
        </c:ser>
        <c:dLbls>
          <c:dLblPos val="outEnd"/>
          <c:showLegendKey val="0"/>
          <c:showVal val="1"/>
          <c:showCatName val="0"/>
          <c:showSerName val="0"/>
          <c:showPercent val="0"/>
          <c:showBubbleSize val="0"/>
        </c:dLbls>
        <c:gapWidth val="169"/>
        <c:axId val="731111208"/>
        <c:axId val="731110816"/>
      </c:barChart>
      <c:valAx>
        <c:axId val="731110816"/>
        <c:scaling>
          <c:orientation val="minMax"/>
          <c:max val="1"/>
          <c:min val="0"/>
        </c:scaling>
        <c:delete val="1"/>
        <c:axPos val="t"/>
        <c:numFmt formatCode="0%" sourceLinked="1"/>
        <c:majorTickMark val="out"/>
        <c:minorTickMark val="none"/>
        <c:tickLblPos val="nextTo"/>
        <c:crossAx val="731111208"/>
        <c:crosses val="autoZero"/>
        <c:crossBetween val="between"/>
      </c:valAx>
      <c:catAx>
        <c:axId val="731111208"/>
        <c:scaling>
          <c:orientation val="maxMin"/>
        </c:scaling>
        <c:delete val="1"/>
        <c:axPos val="l"/>
        <c:numFmt formatCode="General" sourceLinked="1"/>
        <c:majorTickMark val="none"/>
        <c:minorTickMark val="none"/>
        <c:tickLblPos val="nextTo"/>
        <c:crossAx val="731110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solidFill>
            <a:schemeClr val="tx1"/>
          </a:solidFill>
          <a:latin typeface="Roboto" pitchFamily="2" charset="0"/>
          <a:ea typeface="Roboto" pitchFamily="2" charset="0"/>
        </a:defRPr>
      </a:pPr>
      <a:endParaRPr lang="fr-FR"/>
    </a:p>
  </c:txPr>
  <c:externalData r:id="rId3">
    <c:autoUpdate val="0"/>
  </c:externalData>
</c:chartSpace>
</file>

<file path=ppt/charts/chart2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0.83</c:v>
                </c:pt>
              </c:numCache>
            </c:numRef>
          </c:val>
          <c:extLst>
            <c:ext xmlns:c16="http://schemas.microsoft.com/office/drawing/2014/chart" uri="{C3380CC4-5D6E-409C-BE32-E72D297353CC}">
              <c16:uniqueId val="{00000000-86E7-4FCF-8A45-F55BA896C0E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0.62</c:v>
                </c:pt>
              </c:numCache>
            </c:numRef>
          </c:val>
          <c:extLst>
            <c:ext xmlns:c16="http://schemas.microsoft.com/office/drawing/2014/chart" uri="{C3380CC4-5D6E-409C-BE32-E72D297353CC}">
              <c16:uniqueId val="{00000001-86E7-4FCF-8A45-F55BA896C0E9}"/>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0.79</c:v>
                </c:pt>
              </c:numCache>
            </c:numRef>
          </c:val>
          <c:extLst>
            <c:ext xmlns:c16="http://schemas.microsoft.com/office/drawing/2014/chart" uri="{C3380CC4-5D6E-409C-BE32-E72D297353CC}">
              <c16:uniqueId val="{00000000-86E7-4FCF-8A45-F55BA896C0E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0.68</c:v>
                </c:pt>
              </c:numCache>
            </c:numRef>
          </c:val>
          <c:extLst>
            <c:ext xmlns:c16="http://schemas.microsoft.com/office/drawing/2014/chart" uri="{C3380CC4-5D6E-409C-BE32-E72D297353CC}">
              <c16:uniqueId val="{00000001-86E7-4FCF-8A45-F55BA896C0E9}"/>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A8E0-4E2A-A92A-37C6B78EA55C}"/>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A8E0-4E2A-A92A-37C6B78EA55C}"/>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A8E0-4E2A-A92A-37C6B78EA55C}"/>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A8E0-4E2A-A92A-37C6B78EA55C}"/>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A8E0-4E2A-A92A-37C6B78EA55C}"/>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A8E0-4E2A-A92A-37C6B78EA55C}"/>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A8E0-4E2A-A92A-37C6B78EA55C}"/>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A8E0-4E2A-A92A-37C6B78EA55C}"/>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A8E0-4E2A-A92A-37C6B78EA55C}"/>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A8E0-4E2A-A92A-37C6B78EA55C}"/>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A8E0-4E2A-A92A-37C6B78EA55C}"/>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A8E0-4E2A-A92A-37C6B78EA55C}"/>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A8E0-4E2A-A92A-37C6B78EA55C}"/>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A8E0-4E2A-A92A-37C6B78EA55C}"/>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A8E0-4E2A-A92A-37C6B78EA55C}"/>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A8E0-4E2A-A92A-37C6B78EA55C}"/>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A8E0-4E2A-A92A-37C6B78EA55C}"/>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A8E0-4E2A-A92A-37C6B78EA55C}"/>
              </c:ext>
            </c:extLst>
          </c:dPt>
          <c:dLbls>
            <c:delete val="1"/>
          </c:dLbls>
          <c:cat>
            <c:strRef>
              <c:f>Feuil1!$A$8:$A$12</c:f>
              <c:strCache>
                <c:ptCount val="5"/>
                <c:pt idx="0">
                  <c:v>  Positive | 40%</c:v>
                </c:pt>
                <c:pt idx="1">
                  <c:v>   | 0%</c:v>
                </c:pt>
                <c:pt idx="2">
                  <c:v>   | 0%</c:v>
                </c:pt>
                <c:pt idx="3">
                  <c:v>  Négative | 15%</c:v>
                </c:pt>
                <c:pt idx="4">
                  <c:v>  Pas d'évolution | 45%</c:v>
                </c:pt>
              </c:strCache>
            </c:strRef>
          </c:cat>
          <c:val>
            <c:numRef>
              <c:f>Feuil1!$E$8:$E$12</c:f>
              <c:numCache>
                <c:formatCode>General</c:formatCode>
                <c:ptCount val="5"/>
                <c:pt idx="0" formatCode="0%">
                  <c:v>0.4</c:v>
                </c:pt>
                <c:pt idx="3" formatCode="0%">
                  <c:v>0.15</c:v>
                </c:pt>
                <c:pt idx="4" formatCode="0%">
                  <c:v>0.45</c:v>
                </c:pt>
              </c:numCache>
            </c:numRef>
          </c:val>
          <c:extLst>
            <c:ext xmlns:c16="http://schemas.microsoft.com/office/drawing/2014/chart" uri="{C3380CC4-5D6E-409C-BE32-E72D297353CC}">
              <c16:uniqueId val="{00000024-A8E0-4E2A-A92A-37C6B78EA55C}"/>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egendEntry>
        <c:idx val="0"/>
        <c:txPr>
          <a:bodyPr rot="0" spcFirstLastPara="1" vertOverflow="ellipsis" vert="horz" wrap="square" anchor="ctr" anchorCtr="1"/>
          <a:lstStyle/>
          <a:p>
            <a:pPr>
              <a:defRPr sz="1400" b="1" i="0" u="none" strike="noStrike" kern="1200" baseline="0">
                <a:solidFill>
                  <a:schemeClr val="tx1"/>
                </a:solidFill>
                <a:latin typeface="Roboto" pitchFamily="2" charset="0"/>
                <a:ea typeface="Roboto" pitchFamily="2" charset="0"/>
                <a:cs typeface="+mn-cs"/>
              </a:defRPr>
            </a:pPr>
            <a:endParaRPr lang="fr-FR"/>
          </a:p>
        </c:txPr>
      </c:legendEntry>
      <c:legendEntry>
        <c:idx val="1"/>
        <c:delete val="1"/>
      </c:legendEntry>
      <c:legendEntry>
        <c:idx val="2"/>
        <c:delete val="1"/>
      </c:legendEntry>
      <c:legendEntry>
        <c:idx val="4"/>
        <c:txPr>
          <a:bodyPr rot="0" spcFirstLastPara="1" vertOverflow="ellipsis" vert="horz" wrap="square" anchor="ctr" anchorCtr="1"/>
          <a:lstStyle/>
          <a:p>
            <a:pPr>
              <a:defRPr sz="1400" b="1" i="0" u="none" strike="noStrike" kern="1200" baseline="0">
                <a:solidFill>
                  <a:schemeClr val="tx1"/>
                </a:solidFill>
                <a:latin typeface="Roboto" pitchFamily="2" charset="0"/>
                <a:ea typeface="Roboto" pitchFamily="2" charset="0"/>
                <a:cs typeface="+mn-cs"/>
              </a:defRPr>
            </a:pPr>
            <a:endParaRPr lang="fr-FR"/>
          </a:p>
        </c:txPr>
      </c:legendEntry>
      <c:layout>
        <c:manualLayout>
          <c:xMode val="edge"/>
          <c:yMode val="edge"/>
          <c:x val="8.4736700404460394E-2"/>
          <c:y val="0.21420744966317187"/>
          <c:w val="0.43664718930763136"/>
          <c:h val="0.408143797640746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2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9272356057876894E-2"/>
          <c:y val="8.6221444592280913E-3"/>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A8E0-4E2A-A92A-37C6B78EA55C}"/>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A8E0-4E2A-A92A-37C6B78EA55C}"/>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A8E0-4E2A-A92A-37C6B78EA55C}"/>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A8E0-4E2A-A92A-37C6B78EA55C}"/>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A8E0-4E2A-A92A-37C6B78EA55C}"/>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A8E0-4E2A-A92A-37C6B78EA55C}"/>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A8E0-4E2A-A92A-37C6B78EA55C}"/>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A8E0-4E2A-A92A-37C6B78EA55C}"/>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A8E0-4E2A-A92A-37C6B78EA55C}"/>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A8E0-4E2A-A92A-37C6B78EA55C}"/>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A8E0-4E2A-A92A-37C6B78EA55C}"/>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A8E0-4E2A-A92A-37C6B78EA55C}"/>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A8E0-4E2A-A92A-37C6B78EA55C}"/>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A8E0-4E2A-A92A-37C6B78EA55C}"/>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A8E0-4E2A-A92A-37C6B78EA55C}"/>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A8E0-4E2A-A92A-37C6B78EA55C}"/>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A8E0-4E2A-A92A-37C6B78EA55C}"/>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A8E0-4E2A-A92A-37C6B78EA55C}"/>
              </c:ext>
            </c:extLst>
          </c:dPt>
          <c:dLbls>
            <c:delete val="1"/>
          </c:dLbls>
          <c:cat>
            <c:strRef>
              <c:f>Feuil1!$A$8:$A$12</c:f>
              <c:strCache>
                <c:ptCount val="5"/>
                <c:pt idx="0">
                  <c:v>  Positive | 35%</c:v>
                </c:pt>
                <c:pt idx="1">
                  <c:v>   | 0%</c:v>
                </c:pt>
                <c:pt idx="2">
                  <c:v>   | 0%</c:v>
                </c:pt>
                <c:pt idx="3">
                  <c:v>  Négative | 15%</c:v>
                </c:pt>
                <c:pt idx="4">
                  <c:v>  Pas d'évolution | 50%</c:v>
                </c:pt>
              </c:strCache>
            </c:strRef>
          </c:cat>
          <c:val>
            <c:numRef>
              <c:f>Feuil1!$E$8:$E$12</c:f>
              <c:numCache>
                <c:formatCode>General</c:formatCode>
                <c:ptCount val="5"/>
                <c:pt idx="0" formatCode="0%">
                  <c:v>0.35</c:v>
                </c:pt>
                <c:pt idx="3" formatCode="0%">
                  <c:v>0.15</c:v>
                </c:pt>
                <c:pt idx="4" formatCode="0%">
                  <c:v>0.5</c:v>
                </c:pt>
              </c:numCache>
            </c:numRef>
          </c:val>
          <c:extLst>
            <c:ext xmlns:c16="http://schemas.microsoft.com/office/drawing/2014/chart" uri="{C3380CC4-5D6E-409C-BE32-E72D297353CC}">
              <c16:uniqueId val="{00000024-A8E0-4E2A-A92A-37C6B78EA55C}"/>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egendEntry>
        <c:idx val="0"/>
        <c:txPr>
          <a:bodyPr rot="0" spcFirstLastPara="1" vertOverflow="ellipsis" vert="horz" wrap="square" anchor="ctr" anchorCtr="1"/>
          <a:lstStyle/>
          <a:p>
            <a:pPr>
              <a:defRPr sz="1400" b="1" i="0" u="none" strike="noStrike" kern="1200" baseline="0">
                <a:solidFill>
                  <a:schemeClr val="tx1"/>
                </a:solidFill>
                <a:latin typeface="Roboto" pitchFamily="2" charset="0"/>
                <a:ea typeface="Roboto" pitchFamily="2" charset="0"/>
                <a:cs typeface="+mn-cs"/>
              </a:defRPr>
            </a:pPr>
            <a:endParaRPr lang="fr-FR"/>
          </a:p>
        </c:txPr>
      </c:legendEntry>
      <c:legendEntry>
        <c:idx val="1"/>
        <c:delete val="1"/>
      </c:legendEntry>
      <c:legendEntry>
        <c:idx val="2"/>
        <c:delete val="1"/>
      </c:legendEntry>
      <c:legendEntry>
        <c:idx val="4"/>
        <c:txPr>
          <a:bodyPr rot="0" spcFirstLastPara="1" vertOverflow="ellipsis" vert="horz" wrap="square" anchor="ctr" anchorCtr="1"/>
          <a:lstStyle/>
          <a:p>
            <a:pPr>
              <a:defRPr sz="1400" b="1" i="0" u="none" strike="noStrike" kern="1200" baseline="0">
                <a:solidFill>
                  <a:schemeClr val="tx1"/>
                </a:solidFill>
                <a:latin typeface="Roboto" pitchFamily="2" charset="0"/>
                <a:ea typeface="Roboto" pitchFamily="2" charset="0"/>
                <a:cs typeface="+mn-cs"/>
              </a:defRPr>
            </a:pPr>
            <a:endParaRPr lang="fr-FR"/>
          </a:p>
        </c:txPr>
      </c:legendEntry>
      <c:layout>
        <c:manualLayout>
          <c:xMode val="edge"/>
          <c:yMode val="edge"/>
          <c:x val="8.7251837840289351E-2"/>
          <c:y val="0.16015014890200113"/>
          <c:w val="0.43664718930763136"/>
          <c:h val="0.408143797640746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2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Positive</c:v>
                </c:pt>
              </c:strCache>
            </c:strRef>
          </c:cat>
          <c:val>
            <c:numRef>
              <c:f>Feuil1!$B$2</c:f>
              <c:numCache>
                <c:formatCode>0%</c:formatCode>
                <c:ptCount val="1"/>
                <c:pt idx="0">
                  <c:v>0.54</c:v>
                </c:pt>
              </c:numCache>
            </c:numRef>
          </c:val>
          <c:extLst>
            <c:ext xmlns:c16="http://schemas.microsoft.com/office/drawing/2014/chart" uri="{C3380CC4-5D6E-409C-BE32-E72D297353CC}">
              <c16:uniqueId val="{00000000-A0D1-403B-A90C-39ED507DE88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Positive</c:v>
                </c:pt>
              </c:strCache>
            </c:strRef>
          </c:cat>
          <c:val>
            <c:numRef>
              <c:f>Feuil1!$C$2</c:f>
              <c:numCache>
                <c:formatCode>0%</c:formatCode>
                <c:ptCount val="1"/>
                <c:pt idx="0">
                  <c:v>0.35</c:v>
                </c:pt>
              </c:numCache>
            </c:numRef>
          </c:val>
          <c:extLst>
            <c:ext xmlns:c16="http://schemas.microsoft.com/office/drawing/2014/chart" uri="{C3380CC4-5D6E-409C-BE32-E72D297353CC}">
              <c16:uniqueId val="{00000001-A0D1-403B-A90C-39ED507DE889}"/>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Positive</c:v>
                </c:pt>
              </c:strCache>
            </c:strRef>
          </c:cat>
          <c:val>
            <c:numRef>
              <c:f>Feuil1!$B$2</c:f>
              <c:numCache>
                <c:formatCode>0%</c:formatCode>
                <c:ptCount val="1"/>
                <c:pt idx="0">
                  <c:v>0.47</c:v>
                </c:pt>
              </c:numCache>
            </c:numRef>
          </c:val>
          <c:extLst>
            <c:ext xmlns:c16="http://schemas.microsoft.com/office/drawing/2014/chart" uri="{C3380CC4-5D6E-409C-BE32-E72D297353CC}">
              <c16:uniqueId val="{00000000-C29F-45B3-8628-3BEB6B8F7DD8}"/>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Positive</c:v>
                </c:pt>
              </c:strCache>
            </c:strRef>
          </c:cat>
          <c:val>
            <c:numRef>
              <c:f>Feuil1!$C$2</c:f>
              <c:numCache>
                <c:formatCode>0%</c:formatCode>
                <c:ptCount val="1"/>
                <c:pt idx="0">
                  <c:v>0.32</c:v>
                </c:pt>
              </c:numCache>
            </c:numRef>
          </c:val>
          <c:extLst>
            <c:ext xmlns:c16="http://schemas.microsoft.com/office/drawing/2014/chart" uri="{C3380CC4-5D6E-409C-BE32-E72D297353CC}">
              <c16:uniqueId val="{00000001-C29F-45B3-8628-3BEB6B8F7DD8}"/>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rgbClr val="00B050"/>
              </a:solidFill>
              <a:round/>
            </a:ln>
            <a:effectLst/>
          </c:spPr>
          <c:marker>
            <c:symbol val="none"/>
          </c:marker>
          <c:dLbls>
            <c:dLbl>
              <c:idx val="2"/>
              <c:layout>
                <c:manualLayout>
                  <c:x val="-3.7790531272327156E-2"/>
                  <c:y val="-0.2360780289047003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41-48CA-8B60-CBA4452BFBD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0.49</c:v>
                </c:pt>
                <c:pt idx="1">
                  <c:v>0.46</c:v>
                </c:pt>
                <c:pt idx="2">
                  <c:v>0.38</c:v>
                </c:pt>
              </c:numCache>
            </c:numRef>
          </c:val>
          <c:smooth val="0"/>
          <c:extLst>
            <c:ext xmlns:c16="http://schemas.microsoft.com/office/drawing/2014/chart" uri="{C3380CC4-5D6E-409C-BE32-E72D297353CC}">
              <c16:uniqueId val="{00000001-E541-48CA-8B60-CBA4452BFBD7}"/>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2"/>
              <c:layout>
                <c:manualLayout>
                  <c:x val="-3.7790531272327156E-2"/>
                  <c:y val="-0.2360780289047003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21-47B7-8899-9CB4A3F1FC1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0.11</c:v>
                </c:pt>
                <c:pt idx="1">
                  <c:v>0.13</c:v>
                </c:pt>
                <c:pt idx="2">
                  <c:v>0.15</c:v>
                </c:pt>
              </c:numCache>
            </c:numRef>
          </c:val>
          <c:smooth val="0"/>
          <c:extLst>
            <c:ext xmlns:c16="http://schemas.microsoft.com/office/drawing/2014/chart" uri="{C3380CC4-5D6E-409C-BE32-E72D297353CC}">
              <c16:uniqueId val="{00000001-4921-47B7-8899-9CB4A3F1FC1C}"/>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8890231096281E-2"/>
          <c:y val="0.57078418474286108"/>
          <c:w val="0.90262219537807442"/>
          <c:h val="0.13129997425955359"/>
        </c:manualLayout>
      </c:layout>
      <c:lineChart>
        <c:grouping val="standard"/>
        <c:varyColors val="0"/>
        <c:ser>
          <c:idx val="0"/>
          <c:order val="0"/>
          <c:tx>
            <c:strRef>
              <c:f>Feuil1!$B$1</c:f>
              <c:strCache>
                <c:ptCount val="1"/>
                <c:pt idx="0">
                  <c:v>Série 3</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0.4</c:v>
                </c:pt>
                <c:pt idx="1">
                  <c:v>0.41</c:v>
                </c:pt>
                <c:pt idx="2">
                  <c:v>0.48</c:v>
                </c:pt>
              </c:numCache>
            </c:numRef>
          </c:val>
          <c:smooth val="0"/>
          <c:extLst>
            <c:ext xmlns:c16="http://schemas.microsoft.com/office/drawing/2014/chart" uri="{C3380CC4-5D6E-409C-BE32-E72D297353CC}">
              <c16:uniqueId val="{00000000-0393-4D93-8BE8-CF17DEB5F3E5}"/>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580775268160809E-2"/>
          <c:y val="0.10956661843932272"/>
          <c:w val="0.94741922473183915"/>
          <c:h val="0.77949292503698664"/>
        </c:manualLayout>
      </c:layout>
      <c:barChart>
        <c:barDir val="bar"/>
        <c:grouping val="percentStacked"/>
        <c:varyColors val="0"/>
        <c:ser>
          <c:idx val="0"/>
          <c:order val="0"/>
          <c:tx>
            <c:strRef>
              <c:f>Feuil1!$B$1</c:f>
              <c:strCache>
                <c:ptCount val="1"/>
                <c:pt idx="0">
                  <c:v>Ne se prononce pas</c:v>
                </c:pt>
              </c:strCache>
            </c:strRef>
          </c:tx>
          <c:spPr>
            <a:solidFill>
              <a:srgbClr val="ABABAB"/>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x</c:v>
                </c:pt>
                <c:pt idx="1">
                  <c:v>x</c:v>
                </c:pt>
                <c:pt idx="2">
                  <c:v>x</c:v>
                </c:pt>
                <c:pt idx="3">
                  <c:v>x</c:v>
                </c:pt>
              </c:strCache>
            </c:strRef>
          </c:cat>
          <c:val>
            <c:numRef>
              <c:f>Feuil1!$B$2:$B$5</c:f>
              <c:numCache>
                <c:formatCode>0%</c:formatCode>
                <c:ptCount val="4"/>
                <c:pt idx="0">
                  <c:v>7.0000000000000007E-2</c:v>
                </c:pt>
                <c:pt idx="1">
                  <c:v>0.15</c:v>
                </c:pt>
                <c:pt idx="2">
                  <c:v>0.18</c:v>
                </c:pt>
                <c:pt idx="3">
                  <c:v>0.1</c:v>
                </c:pt>
              </c:numCache>
            </c:numRef>
          </c:val>
          <c:extLst>
            <c:ext xmlns:c16="http://schemas.microsoft.com/office/drawing/2014/chart" uri="{C3380CC4-5D6E-409C-BE32-E72D297353CC}">
              <c16:uniqueId val="{00000000-1F9B-41CD-A4AF-EE2BC15D7568}"/>
            </c:ext>
          </c:extLst>
        </c:ser>
        <c:ser>
          <c:idx val="1"/>
          <c:order val="1"/>
          <c:tx>
            <c:strRef>
              <c:f>Feuil1!$C$1</c:f>
              <c:strCache>
                <c:ptCount val="1"/>
                <c:pt idx="0">
                  <c:v>Non pas du tout</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x</c:v>
                </c:pt>
                <c:pt idx="1">
                  <c:v>x</c:v>
                </c:pt>
                <c:pt idx="2">
                  <c:v>x</c:v>
                </c:pt>
                <c:pt idx="3">
                  <c:v>x</c:v>
                </c:pt>
              </c:strCache>
            </c:strRef>
          </c:cat>
          <c:val>
            <c:numRef>
              <c:f>Feuil1!$C$2:$C$5</c:f>
              <c:numCache>
                <c:formatCode>0%</c:formatCode>
                <c:ptCount val="4"/>
                <c:pt idx="0">
                  <c:v>0.06</c:v>
                </c:pt>
                <c:pt idx="1">
                  <c:v>0.04</c:v>
                </c:pt>
                <c:pt idx="2">
                  <c:v>0.02</c:v>
                </c:pt>
                <c:pt idx="3">
                  <c:v>0.02</c:v>
                </c:pt>
              </c:numCache>
            </c:numRef>
          </c:val>
          <c:extLst>
            <c:ext xmlns:c16="http://schemas.microsoft.com/office/drawing/2014/chart" uri="{C3380CC4-5D6E-409C-BE32-E72D297353CC}">
              <c16:uniqueId val="{00000001-1F9B-41CD-A4AF-EE2BC15D7568}"/>
            </c:ext>
          </c:extLst>
        </c:ser>
        <c:ser>
          <c:idx val="2"/>
          <c:order val="2"/>
          <c:tx>
            <c:strRef>
              <c:f>Feuil1!$D$1</c:f>
              <c:strCache>
                <c:ptCount val="1"/>
                <c:pt idx="0">
                  <c:v>Non plutôt pas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x</c:v>
                </c:pt>
                <c:pt idx="1">
                  <c:v>x</c:v>
                </c:pt>
                <c:pt idx="2">
                  <c:v>x</c:v>
                </c:pt>
                <c:pt idx="3">
                  <c:v>x</c:v>
                </c:pt>
              </c:strCache>
            </c:strRef>
          </c:cat>
          <c:val>
            <c:numRef>
              <c:f>Feuil1!$D$2:$D$5</c:f>
              <c:numCache>
                <c:formatCode>0%</c:formatCode>
                <c:ptCount val="4"/>
                <c:pt idx="0">
                  <c:v>0.21</c:v>
                </c:pt>
                <c:pt idx="1">
                  <c:v>0.08</c:v>
                </c:pt>
                <c:pt idx="2">
                  <c:v>0.05</c:v>
                </c:pt>
                <c:pt idx="3">
                  <c:v>7.0000000000000007E-2</c:v>
                </c:pt>
              </c:numCache>
            </c:numRef>
          </c:val>
          <c:extLst>
            <c:ext xmlns:c16="http://schemas.microsoft.com/office/drawing/2014/chart" uri="{C3380CC4-5D6E-409C-BE32-E72D297353CC}">
              <c16:uniqueId val="{00000002-1F9B-41CD-A4AF-EE2BC15D7568}"/>
            </c:ext>
          </c:extLst>
        </c:ser>
        <c:ser>
          <c:idx val="3"/>
          <c:order val="3"/>
          <c:tx>
            <c:strRef>
              <c:f>Feuil1!$E$1</c:f>
              <c:strCache>
                <c:ptCount val="1"/>
                <c:pt idx="0">
                  <c:v>Oui plutôt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x</c:v>
                </c:pt>
                <c:pt idx="1">
                  <c:v>x</c:v>
                </c:pt>
                <c:pt idx="2">
                  <c:v>x</c:v>
                </c:pt>
                <c:pt idx="3">
                  <c:v>x</c:v>
                </c:pt>
              </c:strCache>
            </c:strRef>
          </c:cat>
          <c:val>
            <c:numRef>
              <c:f>Feuil1!$E$2:$E$5</c:f>
              <c:numCache>
                <c:formatCode>0%</c:formatCode>
                <c:ptCount val="4"/>
                <c:pt idx="0">
                  <c:v>0.49</c:v>
                </c:pt>
                <c:pt idx="1">
                  <c:v>0.53</c:v>
                </c:pt>
                <c:pt idx="2">
                  <c:v>0.52</c:v>
                </c:pt>
                <c:pt idx="3">
                  <c:v>0.53</c:v>
                </c:pt>
              </c:numCache>
            </c:numRef>
          </c:val>
          <c:extLst>
            <c:ext xmlns:c16="http://schemas.microsoft.com/office/drawing/2014/chart" uri="{C3380CC4-5D6E-409C-BE32-E72D297353CC}">
              <c16:uniqueId val="{00000003-1F9B-41CD-A4AF-EE2BC15D7568}"/>
            </c:ext>
          </c:extLst>
        </c:ser>
        <c:ser>
          <c:idx val="4"/>
          <c:order val="4"/>
          <c:tx>
            <c:strRef>
              <c:f>Feuil1!$F$1</c:f>
              <c:strCache>
                <c:ptCount val="1"/>
                <c:pt idx="0">
                  <c:v>Oui tout à fait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x</c:v>
                </c:pt>
                <c:pt idx="1">
                  <c:v>x</c:v>
                </c:pt>
                <c:pt idx="2">
                  <c:v>x</c:v>
                </c:pt>
                <c:pt idx="3">
                  <c:v>x</c:v>
                </c:pt>
              </c:strCache>
            </c:strRef>
          </c:cat>
          <c:val>
            <c:numRef>
              <c:f>Feuil1!$F$2:$F$5</c:f>
              <c:numCache>
                <c:formatCode>0%</c:formatCode>
                <c:ptCount val="4"/>
                <c:pt idx="0">
                  <c:v>0.17</c:v>
                </c:pt>
                <c:pt idx="1">
                  <c:v>0.2</c:v>
                </c:pt>
                <c:pt idx="2">
                  <c:v>0.23</c:v>
                </c:pt>
                <c:pt idx="3">
                  <c:v>0.28000000000000003</c:v>
                </c:pt>
              </c:numCache>
            </c:numRef>
          </c:val>
          <c:extLst>
            <c:ext xmlns:c16="http://schemas.microsoft.com/office/drawing/2014/chart" uri="{C3380CC4-5D6E-409C-BE32-E72D297353CC}">
              <c16:uniqueId val="{00000004-1F9B-41CD-A4AF-EE2BC15D7568}"/>
            </c:ext>
          </c:extLst>
        </c:ser>
        <c:dLbls>
          <c:dLblPos val="ctr"/>
          <c:showLegendKey val="0"/>
          <c:showVal val="1"/>
          <c:showCatName val="0"/>
          <c:showSerName val="0"/>
          <c:showPercent val="0"/>
          <c:showBubbleSize val="0"/>
        </c:dLbls>
        <c:gapWidth val="150"/>
        <c:overlap val="100"/>
        <c:axId val="1284497567"/>
        <c:axId val="1281495983"/>
      </c:barChart>
      <c:catAx>
        <c:axId val="128449756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crossAx val="1281495983"/>
        <c:crosses val="autoZero"/>
        <c:auto val="1"/>
        <c:lblAlgn val="ctr"/>
        <c:lblOffset val="100"/>
        <c:noMultiLvlLbl val="0"/>
      </c:catAx>
      <c:valAx>
        <c:axId val="1281495983"/>
        <c:scaling>
          <c:orientation val="minMax"/>
        </c:scaling>
        <c:delete val="1"/>
        <c:axPos val="b"/>
        <c:numFmt formatCode="0%" sourceLinked="1"/>
        <c:majorTickMark val="none"/>
        <c:minorTickMark val="none"/>
        <c:tickLblPos val="nextTo"/>
        <c:crossAx val="1284497567"/>
        <c:crosses val="autoZero"/>
        <c:crossBetween val="between"/>
      </c:valAx>
      <c:spPr>
        <a:noFill/>
        <a:ln>
          <a:noFill/>
        </a:ln>
        <a:effectLst/>
      </c:spPr>
    </c:plotArea>
    <c:legend>
      <c:legendPos val="b"/>
      <c:layout>
        <c:manualLayout>
          <c:xMode val="edge"/>
          <c:yMode val="edge"/>
          <c:x val="0.05"/>
          <c:y val="0.92163340301232421"/>
          <c:w val="0.95"/>
          <c:h val="6.05990372407585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7813145478165"/>
          <c:y val="0"/>
          <c:w val="0.85012186854521832"/>
          <c:h val="0.999757596089626"/>
        </c:manualLayout>
      </c:layout>
      <c:barChart>
        <c:barDir val="bar"/>
        <c:grouping val="clustered"/>
        <c:varyColors val="0"/>
        <c:ser>
          <c:idx val="0"/>
          <c:order val="0"/>
          <c:tx>
            <c:strRef>
              <c:f>Feuil1!$B$1</c:f>
              <c:strCache>
                <c:ptCount val="1"/>
                <c:pt idx="0">
                  <c:v>Colonne1</c:v>
                </c:pt>
              </c:strCache>
            </c:strRef>
          </c:tx>
          <c:spPr>
            <a:solidFill>
              <a:srgbClr val="007AAA"/>
            </a:solidFill>
            <a:ln w="19050">
              <a:noFill/>
            </a:ln>
            <a:effectLst/>
          </c:spPr>
          <c:invertIfNegative val="0"/>
          <c:dPt>
            <c:idx val="0"/>
            <c:invertIfNegative val="0"/>
            <c:bubble3D val="0"/>
            <c:extLst>
              <c:ext xmlns:c16="http://schemas.microsoft.com/office/drawing/2014/chart" uri="{C3380CC4-5D6E-409C-BE32-E72D297353CC}">
                <c16:uniqueId val="{00000000-767A-4DF9-B6A1-66446E491E19}"/>
              </c:ext>
            </c:extLst>
          </c:dPt>
          <c:dPt>
            <c:idx val="1"/>
            <c:invertIfNegative val="0"/>
            <c:bubble3D val="0"/>
            <c:extLst>
              <c:ext xmlns:c16="http://schemas.microsoft.com/office/drawing/2014/chart" uri="{C3380CC4-5D6E-409C-BE32-E72D297353CC}">
                <c16:uniqueId val="{00000001-767A-4DF9-B6A1-66446E491E19}"/>
              </c:ext>
            </c:extLst>
          </c:dPt>
          <c:dPt>
            <c:idx val="2"/>
            <c:invertIfNegative val="0"/>
            <c:bubble3D val="0"/>
            <c:extLst>
              <c:ext xmlns:c16="http://schemas.microsoft.com/office/drawing/2014/chart" uri="{C3380CC4-5D6E-409C-BE32-E72D297353CC}">
                <c16:uniqueId val="{00000002-767A-4DF9-B6A1-66446E491E19}"/>
              </c:ext>
            </c:extLst>
          </c:dPt>
          <c:dPt>
            <c:idx val="3"/>
            <c:invertIfNegative val="0"/>
            <c:bubble3D val="0"/>
            <c:extLst>
              <c:ext xmlns:c16="http://schemas.microsoft.com/office/drawing/2014/chart" uri="{C3380CC4-5D6E-409C-BE32-E72D297353CC}">
                <c16:uniqueId val="{00000003-767A-4DF9-B6A1-66446E491E19}"/>
              </c:ext>
            </c:extLst>
          </c:dPt>
          <c:dPt>
            <c:idx val="4"/>
            <c:invertIfNegative val="0"/>
            <c:bubble3D val="0"/>
            <c:extLst>
              <c:ext xmlns:c16="http://schemas.microsoft.com/office/drawing/2014/chart" uri="{C3380CC4-5D6E-409C-BE32-E72D297353CC}">
                <c16:uniqueId val="{00000004-767A-4DF9-B6A1-66446E491E19}"/>
              </c:ext>
            </c:extLst>
          </c:dPt>
          <c:dPt>
            <c:idx val="5"/>
            <c:invertIfNegative val="0"/>
            <c:bubble3D val="0"/>
            <c:extLst>
              <c:ext xmlns:c16="http://schemas.microsoft.com/office/drawing/2014/chart" uri="{C3380CC4-5D6E-409C-BE32-E72D297353CC}">
                <c16:uniqueId val="{00000005-767A-4DF9-B6A1-66446E491E19}"/>
              </c:ext>
            </c:extLst>
          </c:dPt>
          <c:dPt>
            <c:idx val="7"/>
            <c:invertIfNegative val="0"/>
            <c:bubble3D val="0"/>
            <c:extLst>
              <c:ext xmlns:c16="http://schemas.microsoft.com/office/drawing/2014/chart" uri="{C3380CC4-5D6E-409C-BE32-E72D297353CC}">
                <c16:uniqueId val="{00000006-767A-4DF9-B6A1-66446E491E19}"/>
              </c:ext>
            </c:extLst>
          </c:dPt>
          <c:dPt>
            <c:idx val="9"/>
            <c:invertIfNegative val="0"/>
            <c:bubble3D val="0"/>
            <c:extLst>
              <c:ext xmlns:c16="http://schemas.microsoft.com/office/drawing/2014/chart" uri="{C3380CC4-5D6E-409C-BE32-E72D297353CC}">
                <c16:uniqueId val="{00000007-767A-4DF9-B6A1-66446E491E19}"/>
              </c:ext>
            </c:extLst>
          </c:dPt>
          <c:dPt>
            <c:idx val="10"/>
            <c:invertIfNegative val="0"/>
            <c:bubble3D val="0"/>
            <c:extLst>
              <c:ext xmlns:c16="http://schemas.microsoft.com/office/drawing/2014/chart" uri="{C3380CC4-5D6E-409C-BE32-E72D297353CC}">
                <c16:uniqueId val="{00000008-767A-4DF9-B6A1-66446E491E19}"/>
              </c:ext>
            </c:extLst>
          </c:dPt>
          <c:dPt>
            <c:idx val="11"/>
            <c:invertIfNegative val="0"/>
            <c:bubble3D val="0"/>
            <c:extLst>
              <c:ext xmlns:c16="http://schemas.microsoft.com/office/drawing/2014/chart" uri="{C3380CC4-5D6E-409C-BE32-E72D297353CC}">
                <c16:uniqueId val="{00000009-767A-4DF9-B6A1-66446E491E19}"/>
              </c:ext>
            </c:extLst>
          </c:dPt>
          <c:dLbls>
            <c:dLbl>
              <c:idx val="0"/>
              <c:layout>
                <c:manualLayout>
                  <c:x val="-7.0552023074094269E-4"/>
                  <c:y val="-3.480337156223695E-3"/>
                </c:manualLayout>
              </c:layout>
              <c:tx>
                <c:rich>
                  <a:bodyPr rot="0" spcFirstLastPara="1" vertOverflow="ellipsis" vert="horz" wrap="square" anchor="ctr" anchorCtr="1"/>
                  <a:lstStyle/>
                  <a:p>
                    <a:pPr>
                      <a:defRPr sz="2400" b="1" i="0" u="none" strike="noStrike" kern="1200" baseline="0">
                        <a:solidFill>
                          <a:schemeClr val="tx1"/>
                        </a:solidFill>
                        <a:latin typeface="Roboto" pitchFamily="2" charset="0"/>
                        <a:ea typeface="Roboto" pitchFamily="2" charset="0"/>
                        <a:cs typeface="+mn-cs"/>
                      </a:defRPr>
                    </a:pPr>
                    <a:fld id="{56A07C00-E55F-4DCE-B95D-0A35B70D6413}" type="VALUE">
                      <a:rPr lang="en-US" sz="2400" b="1" smtClean="0">
                        <a:solidFill>
                          <a:schemeClr val="tx1"/>
                        </a:solidFill>
                      </a:rPr>
                      <a:pPr>
                        <a:defRPr sz="2400" b="1"/>
                      </a:pPr>
                      <a:t>[VALEUR]</a:t>
                    </a:fld>
                    <a:r>
                      <a:rPr lang="en-US" sz="2400" b="1" dirty="0">
                        <a:solidFill>
                          <a:schemeClr val="tx1"/>
                        </a:solidFill>
                      </a:rPr>
                      <a:t> </a:t>
                    </a:r>
                  </a:p>
                </c:rich>
              </c:tx>
              <c:numFmt formatCode="####%" sourceLinked="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7A-4DF9-B6A1-66446E491E19}"/>
                </c:ext>
              </c:extLst>
            </c:dLbl>
            <c:dLbl>
              <c:idx val="1"/>
              <c:numFmt formatCode="####%" sourceLinked="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767A-4DF9-B6A1-66446E491E19}"/>
                </c:ext>
              </c:extLst>
            </c:dLbl>
            <c:dLbl>
              <c:idx val="2"/>
              <c:tx>
                <c:rich>
                  <a:bodyPr/>
                  <a:lstStyle/>
                  <a:p>
                    <a:fld id="{DD9E1D07-F663-4E88-BA75-A5C68EB8616C}" type="VALUE">
                      <a:rPr lang="en-US" sz="1400" b="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67A-4DF9-B6A1-66446E491E19}"/>
                </c:ext>
              </c:extLst>
            </c:dLbl>
            <c:dLbl>
              <c:idx val="3"/>
              <c:tx>
                <c:rich>
                  <a:bodyPr/>
                  <a:lstStyle/>
                  <a:p>
                    <a:fld id="{EEF70BF8-9DB7-4FA7-8177-2E4B3823725D}" type="VALUE">
                      <a:rPr lang="en-US" sz="1400" b="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67A-4DF9-B6A1-66446E491E19}"/>
                </c:ext>
              </c:extLst>
            </c:dLbl>
            <c:numFmt formatCode="####%"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X</c:v>
                </c:pt>
                <c:pt idx="1">
                  <c:v>X</c:v>
                </c:pt>
                <c:pt idx="2">
                  <c:v>X</c:v>
                </c:pt>
                <c:pt idx="3">
                  <c:v>X</c:v>
                </c:pt>
              </c:strCache>
            </c:strRef>
          </c:cat>
          <c:val>
            <c:numRef>
              <c:f>Feuil1!$B$2:$B$5</c:f>
              <c:numCache>
                <c:formatCode>0%</c:formatCode>
                <c:ptCount val="4"/>
                <c:pt idx="0">
                  <c:v>0.38</c:v>
                </c:pt>
                <c:pt idx="1">
                  <c:v>0.28000000000000003</c:v>
                </c:pt>
                <c:pt idx="2">
                  <c:v>0.26</c:v>
                </c:pt>
                <c:pt idx="3">
                  <c:v>0.08</c:v>
                </c:pt>
              </c:numCache>
            </c:numRef>
          </c:val>
          <c:extLst>
            <c:ext xmlns:c16="http://schemas.microsoft.com/office/drawing/2014/chart" uri="{C3380CC4-5D6E-409C-BE32-E72D297353CC}">
              <c16:uniqueId val="{0000000A-767A-4DF9-B6A1-66446E491E19}"/>
            </c:ext>
          </c:extLst>
        </c:ser>
        <c:dLbls>
          <c:dLblPos val="outEnd"/>
          <c:showLegendKey val="0"/>
          <c:showVal val="1"/>
          <c:showCatName val="0"/>
          <c:showSerName val="0"/>
          <c:showPercent val="0"/>
          <c:showBubbleSize val="0"/>
        </c:dLbls>
        <c:gapWidth val="100"/>
        <c:axId val="731111208"/>
        <c:axId val="731110816"/>
      </c:barChart>
      <c:valAx>
        <c:axId val="731110816"/>
        <c:scaling>
          <c:orientation val="minMax"/>
          <c:max val="1"/>
          <c:min val="0"/>
        </c:scaling>
        <c:delete val="1"/>
        <c:axPos val="t"/>
        <c:numFmt formatCode="0%" sourceLinked="1"/>
        <c:majorTickMark val="out"/>
        <c:minorTickMark val="none"/>
        <c:tickLblPos val="nextTo"/>
        <c:crossAx val="731111208"/>
        <c:crosses val="autoZero"/>
        <c:crossBetween val="between"/>
      </c:valAx>
      <c:catAx>
        <c:axId val="731111208"/>
        <c:scaling>
          <c:orientation val="maxMin"/>
        </c:scaling>
        <c:delete val="1"/>
        <c:axPos val="l"/>
        <c:numFmt formatCode="General" sourceLinked="1"/>
        <c:majorTickMark val="none"/>
        <c:minorTickMark val="none"/>
        <c:tickLblPos val="nextTo"/>
        <c:crossAx val="731110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solidFill>
            <a:schemeClr val="tx1"/>
          </a:solidFill>
          <a:latin typeface="Roboto" pitchFamily="2" charset="0"/>
          <a:ea typeface="Roboto" pitchFamily="2" charset="0"/>
        </a:defRPr>
      </a:pPr>
      <a:endParaRPr lang="fr-FR"/>
    </a:p>
  </c:txPr>
  <c:externalData r:id="rId3">
    <c:autoUpdate val="0"/>
  </c:externalData>
</c:chartSpace>
</file>

<file path=ppt/charts/chart2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580775268160809E-2"/>
          <c:y val="0.10956661843932272"/>
          <c:w val="0.94741922473183915"/>
          <c:h val="0.77949292503698664"/>
        </c:manualLayout>
      </c:layout>
      <c:barChart>
        <c:barDir val="bar"/>
        <c:grouping val="percentStacked"/>
        <c:varyColors val="0"/>
        <c:ser>
          <c:idx val="0"/>
          <c:order val="0"/>
          <c:tx>
            <c:strRef>
              <c:f>Feuil1!$B$1</c:f>
              <c:strCache>
                <c:ptCount val="1"/>
                <c:pt idx="0">
                  <c:v>Ne se prononce pas</c:v>
                </c:pt>
              </c:strCache>
            </c:strRef>
          </c:tx>
          <c:spPr>
            <a:solidFill>
              <a:srgbClr val="009DD9"/>
            </a:solidFill>
            <a:ln>
              <a:noFill/>
            </a:ln>
            <a:effectLst/>
          </c:spPr>
          <c:invertIfNegative val="0"/>
          <c:dLbls>
            <c:dLbl>
              <c:idx val="4"/>
              <c:layout>
                <c:manualLayout>
                  <c:x val="6.6378104842387204E-3"/>
                  <c:y val="6.6163183939121533E-3"/>
                </c:manualLayout>
              </c:layout>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6D-4C14-9876-13E7BD6EB853}"/>
                </c:ext>
              </c:extLst>
            </c:dLbl>
            <c:spPr>
              <a:noFill/>
              <a:ln>
                <a:solidFill>
                  <a:srgbClr val="009DD9"/>
                </a:solid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x</c:v>
                </c:pt>
                <c:pt idx="1">
                  <c:v>x</c:v>
                </c:pt>
                <c:pt idx="2">
                  <c:v>x</c:v>
                </c:pt>
                <c:pt idx="3">
                  <c:v>x</c:v>
                </c:pt>
              </c:strCache>
            </c:strRef>
          </c:cat>
          <c:val>
            <c:numRef>
              <c:f>Feuil1!$B$2:$B$5</c:f>
              <c:numCache>
                <c:formatCode>0%</c:formatCode>
                <c:ptCount val="4"/>
                <c:pt idx="0">
                  <c:v>0.19</c:v>
                </c:pt>
                <c:pt idx="1">
                  <c:v>0.2</c:v>
                </c:pt>
                <c:pt idx="2">
                  <c:v>0.22</c:v>
                </c:pt>
                <c:pt idx="3">
                  <c:v>0.28999999999999998</c:v>
                </c:pt>
              </c:numCache>
            </c:numRef>
          </c:val>
          <c:extLst>
            <c:ext xmlns:c16="http://schemas.microsoft.com/office/drawing/2014/chart" uri="{C3380CC4-5D6E-409C-BE32-E72D297353CC}">
              <c16:uniqueId val="{00000001-3D6D-4C14-9876-13E7BD6EB853}"/>
            </c:ext>
          </c:extLst>
        </c:ser>
        <c:ser>
          <c:idx val="1"/>
          <c:order val="1"/>
          <c:tx>
            <c:strRef>
              <c:f>Feuil1!$C$1</c:f>
              <c:strCache>
                <c:ptCount val="1"/>
                <c:pt idx="0">
                  <c:v>Jamais entendu parler</c:v>
                </c:pt>
              </c:strCache>
            </c:strRef>
          </c:tx>
          <c:spPr>
            <a:solidFill>
              <a:srgbClr val="0BD0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x</c:v>
                </c:pt>
                <c:pt idx="1">
                  <c:v>x</c:v>
                </c:pt>
                <c:pt idx="2">
                  <c:v>x</c:v>
                </c:pt>
                <c:pt idx="3">
                  <c:v>x</c:v>
                </c:pt>
              </c:strCache>
            </c:strRef>
          </c:cat>
          <c:val>
            <c:numRef>
              <c:f>Feuil1!$C$2:$C$5</c:f>
              <c:numCache>
                <c:formatCode>0%</c:formatCode>
                <c:ptCount val="4"/>
                <c:pt idx="0">
                  <c:v>0.47</c:v>
                </c:pt>
                <c:pt idx="1">
                  <c:v>0.52</c:v>
                </c:pt>
                <c:pt idx="2">
                  <c:v>0.51</c:v>
                </c:pt>
                <c:pt idx="3">
                  <c:v>0.5</c:v>
                </c:pt>
              </c:numCache>
            </c:numRef>
          </c:val>
          <c:extLst>
            <c:ext xmlns:c16="http://schemas.microsoft.com/office/drawing/2014/chart" uri="{C3380CC4-5D6E-409C-BE32-E72D297353CC}">
              <c16:uniqueId val="{00000002-3D6D-4C14-9876-13E7BD6EB853}"/>
            </c:ext>
          </c:extLst>
        </c:ser>
        <c:ser>
          <c:idx val="2"/>
          <c:order val="2"/>
          <c:tx>
            <c:strRef>
              <c:f>Feuil1!$D$1</c:f>
              <c:strCache>
                <c:ptCount val="1"/>
                <c:pt idx="0">
                  <c:v>Mal</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x</c:v>
                </c:pt>
                <c:pt idx="1">
                  <c:v>x</c:v>
                </c:pt>
                <c:pt idx="2">
                  <c:v>x</c:v>
                </c:pt>
                <c:pt idx="3">
                  <c:v>x</c:v>
                </c:pt>
              </c:strCache>
            </c:strRef>
          </c:cat>
          <c:val>
            <c:numRef>
              <c:f>Feuil1!$D$2:$D$5</c:f>
              <c:numCache>
                <c:formatCode>0%</c:formatCode>
                <c:ptCount val="4"/>
                <c:pt idx="0">
                  <c:v>0.19</c:v>
                </c:pt>
                <c:pt idx="1">
                  <c:v>0.12</c:v>
                </c:pt>
                <c:pt idx="2">
                  <c:v>0.08</c:v>
                </c:pt>
                <c:pt idx="3">
                  <c:v>0.08</c:v>
                </c:pt>
              </c:numCache>
            </c:numRef>
          </c:val>
          <c:extLst>
            <c:ext xmlns:c16="http://schemas.microsoft.com/office/drawing/2014/chart" uri="{C3380CC4-5D6E-409C-BE32-E72D297353CC}">
              <c16:uniqueId val="{00000003-3D6D-4C14-9876-13E7BD6EB853}"/>
            </c:ext>
          </c:extLst>
        </c:ser>
        <c:ser>
          <c:idx val="3"/>
          <c:order val="3"/>
          <c:tx>
            <c:strRef>
              <c:f>Feuil1!$E$1</c:f>
              <c:strCache>
                <c:ptCount val="1"/>
                <c:pt idx="0">
                  <c:v>Assez bien</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x</c:v>
                </c:pt>
                <c:pt idx="1">
                  <c:v>x</c:v>
                </c:pt>
                <c:pt idx="2">
                  <c:v>x</c:v>
                </c:pt>
                <c:pt idx="3">
                  <c:v>x</c:v>
                </c:pt>
              </c:strCache>
            </c:strRef>
          </c:cat>
          <c:val>
            <c:numRef>
              <c:f>Feuil1!$E$2:$E$5</c:f>
              <c:numCache>
                <c:formatCode>0%</c:formatCode>
                <c:ptCount val="4"/>
                <c:pt idx="0">
                  <c:v>0.08</c:v>
                </c:pt>
                <c:pt idx="1">
                  <c:v>0.02</c:v>
                </c:pt>
                <c:pt idx="2">
                  <c:v>0.03</c:v>
                </c:pt>
                <c:pt idx="3">
                  <c:v>0.03</c:v>
                </c:pt>
              </c:numCache>
            </c:numRef>
          </c:val>
          <c:extLst>
            <c:ext xmlns:c16="http://schemas.microsoft.com/office/drawing/2014/chart" uri="{C3380CC4-5D6E-409C-BE32-E72D297353CC}">
              <c16:uniqueId val="{00000004-3D6D-4C14-9876-13E7BD6EB853}"/>
            </c:ext>
          </c:extLst>
        </c:ser>
        <c:ser>
          <c:idx val="4"/>
          <c:order val="4"/>
          <c:tx>
            <c:strRef>
              <c:f>Feuil1!$F$1</c:f>
              <c:strCache>
                <c:ptCount val="1"/>
                <c:pt idx="0">
                  <c:v>Très bien</c:v>
                </c:pt>
              </c:strCache>
            </c:strRef>
          </c:tx>
          <c:spPr>
            <a:solidFill>
              <a:srgbClr val="ABABAB"/>
            </a:solidFill>
            <a:ln>
              <a:noFill/>
            </a:ln>
            <a:effectLst/>
          </c:spPr>
          <c:invertIfNegative val="0"/>
          <c:dLbls>
            <c:dLbl>
              <c:idx val="1"/>
              <c:layout>
                <c:manualLayout>
                  <c:x val="-1.2169178641714228E-16"/>
                  <c:y val="3.30815919695595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6D-4C14-9876-13E7BD6EB853}"/>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x</c:v>
                </c:pt>
                <c:pt idx="1">
                  <c:v>x</c:v>
                </c:pt>
                <c:pt idx="2">
                  <c:v>x</c:v>
                </c:pt>
                <c:pt idx="3">
                  <c:v>x</c:v>
                </c:pt>
              </c:strCache>
            </c:strRef>
          </c:cat>
          <c:val>
            <c:numRef>
              <c:f>Feuil1!$F$2:$F$5</c:f>
              <c:numCache>
                <c:formatCode>0%</c:formatCode>
                <c:ptCount val="4"/>
                <c:pt idx="0">
                  <c:v>0.06</c:v>
                </c:pt>
                <c:pt idx="1">
                  <c:v>0.14000000000000001</c:v>
                </c:pt>
                <c:pt idx="2">
                  <c:v>0.16</c:v>
                </c:pt>
                <c:pt idx="3">
                  <c:v>0.1</c:v>
                </c:pt>
              </c:numCache>
            </c:numRef>
          </c:val>
          <c:extLst>
            <c:ext xmlns:c16="http://schemas.microsoft.com/office/drawing/2014/chart" uri="{C3380CC4-5D6E-409C-BE32-E72D297353CC}">
              <c16:uniqueId val="{00000006-3D6D-4C14-9876-13E7BD6EB853}"/>
            </c:ext>
          </c:extLst>
        </c:ser>
        <c:dLbls>
          <c:dLblPos val="ctr"/>
          <c:showLegendKey val="0"/>
          <c:showVal val="1"/>
          <c:showCatName val="0"/>
          <c:showSerName val="0"/>
          <c:showPercent val="0"/>
          <c:showBubbleSize val="0"/>
        </c:dLbls>
        <c:gapWidth val="150"/>
        <c:overlap val="100"/>
        <c:axId val="1284497567"/>
        <c:axId val="1281495983"/>
      </c:barChart>
      <c:catAx>
        <c:axId val="128449756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crossAx val="1281495983"/>
        <c:crosses val="autoZero"/>
        <c:auto val="1"/>
        <c:lblAlgn val="ctr"/>
        <c:lblOffset val="100"/>
        <c:noMultiLvlLbl val="0"/>
      </c:catAx>
      <c:valAx>
        <c:axId val="1281495983"/>
        <c:scaling>
          <c:orientation val="minMax"/>
        </c:scaling>
        <c:delete val="1"/>
        <c:axPos val="b"/>
        <c:numFmt formatCode="0%" sourceLinked="1"/>
        <c:majorTickMark val="none"/>
        <c:minorTickMark val="none"/>
        <c:tickLblPos val="nextTo"/>
        <c:crossAx val="1284497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fr-FR"/>
    </a:p>
  </c:txPr>
  <c:externalData r:id="rId3">
    <c:autoUpdate val="0"/>
  </c:externalData>
</c:chartSpace>
</file>

<file path=ppt/charts/chart2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0.86</c:v>
                </c:pt>
                <c:pt idx="1">
                  <c:v>0.86</c:v>
                </c:pt>
                <c:pt idx="2">
                  <c:v>0.8</c:v>
                </c:pt>
              </c:numCache>
            </c:numRef>
          </c:val>
          <c:smooth val="0"/>
          <c:extLst>
            <c:ext xmlns:c16="http://schemas.microsoft.com/office/drawing/2014/chart" uri="{C3380CC4-5D6E-409C-BE32-E72D297353CC}">
              <c16:uniqueId val="{00000000-1FEC-4307-98B7-C3327FDFE794}"/>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0.78</c:v>
                </c:pt>
                <c:pt idx="1">
                  <c:v>0.74</c:v>
                </c:pt>
                <c:pt idx="2">
                  <c:v>0.74</c:v>
                </c:pt>
              </c:numCache>
            </c:numRef>
          </c:val>
          <c:smooth val="0"/>
          <c:extLst>
            <c:ext xmlns:c16="http://schemas.microsoft.com/office/drawing/2014/chart" uri="{C3380CC4-5D6E-409C-BE32-E72D297353CC}">
              <c16:uniqueId val="{00000000-3935-4A85-B17E-BDDA0B1D1654}"/>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0.8</c:v>
                </c:pt>
                <c:pt idx="1">
                  <c:v>0.76</c:v>
                </c:pt>
                <c:pt idx="2">
                  <c:v>0.73</c:v>
                </c:pt>
              </c:numCache>
            </c:numRef>
          </c:val>
          <c:smooth val="0"/>
          <c:extLst>
            <c:ext xmlns:c16="http://schemas.microsoft.com/office/drawing/2014/chart" uri="{C3380CC4-5D6E-409C-BE32-E72D297353CC}">
              <c16:uniqueId val="{00000000-859B-4D8C-9840-800773F6AACB}"/>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2"/>
              <c:layout>
                <c:manualLayout>
                  <c:x val="-3.7790531272327156E-2"/>
                  <c:y val="-0.2360780289047003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52-4BC4-9693-810C920B5A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0.75</c:v>
                </c:pt>
                <c:pt idx="1">
                  <c:v>0.7</c:v>
                </c:pt>
                <c:pt idx="2">
                  <c:v>0.66</c:v>
                </c:pt>
              </c:numCache>
            </c:numRef>
          </c:val>
          <c:smooth val="0"/>
          <c:extLst>
            <c:ext xmlns:c16="http://schemas.microsoft.com/office/drawing/2014/chart" uri="{C3380CC4-5D6E-409C-BE32-E72D297353CC}">
              <c16:uniqueId val="{00000000-2052-4BC4-9693-810C920B5AC3}"/>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Respecte ses clients</c:v>
                </c:pt>
                <c:pt idx="1">
                  <c:v>Respecte ses partenaires non commerciaux</c:v>
                </c:pt>
                <c:pt idx="2">
                  <c:v>Respecte ses partenaires économiques </c:v>
                </c:pt>
                <c:pt idx="3">
                  <c:v>Respecte ses salariés</c:v>
                </c:pt>
              </c:strCache>
            </c:strRef>
          </c:cat>
          <c:val>
            <c:numRef>
              <c:f>Feuil1!$B$2:$B$5</c:f>
              <c:numCache>
                <c:formatCode>0%</c:formatCode>
                <c:ptCount val="4"/>
                <c:pt idx="0">
                  <c:v>0.86</c:v>
                </c:pt>
                <c:pt idx="1">
                  <c:v>0.85</c:v>
                </c:pt>
                <c:pt idx="2">
                  <c:v>0.84</c:v>
                </c:pt>
                <c:pt idx="3">
                  <c:v>0.79</c:v>
                </c:pt>
              </c:numCache>
            </c:numRef>
          </c:val>
          <c:extLst>
            <c:ext xmlns:c16="http://schemas.microsoft.com/office/drawing/2014/chart" uri="{C3380CC4-5D6E-409C-BE32-E72D297353CC}">
              <c16:uniqueId val="{00000000-12EE-4626-876B-25DDFCAF9B1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Respecte ses clients</c:v>
                </c:pt>
                <c:pt idx="1">
                  <c:v>Respecte ses partenaires non commerciaux</c:v>
                </c:pt>
                <c:pt idx="2">
                  <c:v>Respecte ses partenaires économiques </c:v>
                </c:pt>
                <c:pt idx="3">
                  <c:v>Respecte ses salariés</c:v>
                </c:pt>
              </c:strCache>
            </c:strRef>
          </c:cat>
          <c:val>
            <c:numRef>
              <c:f>Feuil1!$C$2:$C$5</c:f>
              <c:numCache>
                <c:formatCode>0%</c:formatCode>
                <c:ptCount val="4"/>
                <c:pt idx="0">
                  <c:v>0.8</c:v>
                </c:pt>
                <c:pt idx="1">
                  <c:v>0.72</c:v>
                </c:pt>
                <c:pt idx="2">
                  <c:v>0.7</c:v>
                </c:pt>
                <c:pt idx="3">
                  <c:v>0.62</c:v>
                </c:pt>
              </c:numCache>
            </c:numRef>
          </c:val>
          <c:extLst>
            <c:ext xmlns:c16="http://schemas.microsoft.com/office/drawing/2014/chart" uri="{C3380CC4-5D6E-409C-BE32-E72D297353CC}">
              <c16:uniqueId val="{00000001-12EE-4626-876B-25DDFCAF9B19}"/>
            </c:ext>
          </c:extLst>
        </c:ser>
        <c:dLbls>
          <c:dLblPos val="outEnd"/>
          <c:showLegendKey val="0"/>
          <c:showVal val="1"/>
          <c:showCatName val="0"/>
          <c:showSerName val="0"/>
          <c:showPercent val="0"/>
          <c:showBubbleSize val="0"/>
        </c:dLbls>
        <c:gapWidth val="219"/>
        <c:overlap val="-27"/>
        <c:axId val="838847663"/>
        <c:axId val="838832783"/>
      </c:barChart>
      <c:catAx>
        <c:axId val="83884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838832783"/>
        <c:crosses val="autoZero"/>
        <c:auto val="1"/>
        <c:lblAlgn val="ctr"/>
        <c:lblOffset val="100"/>
        <c:noMultiLvlLbl val="0"/>
      </c:catAx>
      <c:valAx>
        <c:axId val="838832783"/>
        <c:scaling>
          <c:orientation val="minMax"/>
        </c:scaling>
        <c:delete val="1"/>
        <c:axPos val="l"/>
        <c:numFmt formatCode="0%" sourceLinked="1"/>
        <c:majorTickMark val="none"/>
        <c:minorTickMark val="none"/>
        <c:tickLblPos val="nextTo"/>
        <c:crossAx val="838847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Respecte ses clients</c:v>
                </c:pt>
                <c:pt idx="1">
                  <c:v>Respecte ses partenaires non commerciaux</c:v>
                </c:pt>
                <c:pt idx="2">
                  <c:v>Respecte ses partenaires économiques </c:v>
                </c:pt>
                <c:pt idx="3">
                  <c:v>Respecte ses salariés</c:v>
                </c:pt>
              </c:strCache>
            </c:strRef>
          </c:cat>
          <c:val>
            <c:numRef>
              <c:f>Feuil1!$B$2:$B$5</c:f>
              <c:numCache>
                <c:formatCode>0%</c:formatCode>
                <c:ptCount val="4"/>
                <c:pt idx="0">
                  <c:v>0.86</c:v>
                </c:pt>
                <c:pt idx="1">
                  <c:v>0.75</c:v>
                </c:pt>
                <c:pt idx="2">
                  <c:v>0.81</c:v>
                </c:pt>
                <c:pt idx="3">
                  <c:v>0.77</c:v>
                </c:pt>
              </c:numCache>
            </c:numRef>
          </c:val>
          <c:extLst>
            <c:ext xmlns:c16="http://schemas.microsoft.com/office/drawing/2014/chart" uri="{C3380CC4-5D6E-409C-BE32-E72D297353CC}">
              <c16:uniqueId val="{00000000-12EE-4626-876B-25DDFCAF9B1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Respecte ses clients</c:v>
                </c:pt>
                <c:pt idx="1">
                  <c:v>Respecte ses partenaires non commerciaux</c:v>
                </c:pt>
                <c:pt idx="2">
                  <c:v>Respecte ses partenaires économiques </c:v>
                </c:pt>
                <c:pt idx="3">
                  <c:v>Respecte ses salariés</c:v>
                </c:pt>
              </c:strCache>
            </c:strRef>
          </c:cat>
          <c:val>
            <c:numRef>
              <c:f>Feuil1!$C$2:$C$5</c:f>
              <c:numCache>
                <c:formatCode>0%</c:formatCode>
                <c:ptCount val="4"/>
                <c:pt idx="0">
                  <c:v>0.77</c:v>
                </c:pt>
                <c:pt idx="1">
                  <c:v>0.73</c:v>
                </c:pt>
                <c:pt idx="2">
                  <c:v>0.7</c:v>
                </c:pt>
                <c:pt idx="3">
                  <c:v>0.63</c:v>
                </c:pt>
              </c:numCache>
            </c:numRef>
          </c:val>
          <c:extLst>
            <c:ext xmlns:c16="http://schemas.microsoft.com/office/drawing/2014/chart" uri="{C3380CC4-5D6E-409C-BE32-E72D297353CC}">
              <c16:uniqueId val="{00000001-12EE-4626-876B-25DDFCAF9B19}"/>
            </c:ext>
          </c:extLst>
        </c:ser>
        <c:dLbls>
          <c:dLblPos val="outEnd"/>
          <c:showLegendKey val="0"/>
          <c:showVal val="1"/>
          <c:showCatName val="0"/>
          <c:showSerName val="0"/>
          <c:showPercent val="0"/>
          <c:showBubbleSize val="0"/>
        </c:dLbls>
        <c:gapWidth val="219"/>
        <c:overlap val="-27"/>
        <c:axId val="838847663"/>
        <c:axId val="838832783"/>
      </c:barChart>
      <c:catAx>
        <c:axId val="83884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838832783"/>
        <c:crosses val="autoZero"/>
        <c:auto val="1"/>
        <c:lblAlgn val="ctr"/>
        <c:lblOffset val="100"/>
        <c:noMultiLvlLbl val="0"/>
      </c:catAx>
      <c:valAx>
        <c:axId val="838832783"/>
        <c:scaling>
          <c:orientation val="minMax"/>
        </c:scaling>
        <c:delete val="1"/>
        <c:axPos val="l"/>
        <c:numFmt formatCode="0%" sourceLinked="1"/>
        <c:majorTickMark val="none"/>
        <c:minorTickMark val="none"/>
        <c:tickLblPos val="nextTo"/>
        <c:crossAx val="838847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580775268160809E-2"/>
          <c:y val="0.10956661843932272"/>
          <c:w val="0.94741922473183915"/>
          <c:h val="0.77949292503698664"/>
        </c:manualLayout>
      </c:layout>
      <c:barChart>
        <c:barDir val="bar"/>
        <c:grouping val="percentStacked"/>
        <c:varyColors val="0"/>
        <c:ser>
          <c:idx val="0"/>
          <c:order val="0"/>
          <c:tx>
            <c:strRef>
              <c:f>Feuil1!$B$1</c:f>
              <c:strCache>
                <c:ptCount val="1"/>
                <c:pt idx="0">
                  <c:v>Ne se prononce pas</c:v>
                </c:pt>
              </c:strCache>
            </c:strRef>
          </c:tx>
          <c:spPr>
            <a:solidFill>
              <a:srgbClr val="ABABAB"/>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Feuil1!$B$2:$B$6</c:f>
              <c:numCache>
                <c:formatCode>0%</c:formatCode>
                <c:ptCount val="5"/>
                <c:pt idx="0">
                  <c:v>0.21</c:v>
                </c:pt>
                <c:pt idx="1">
                  <c:v>0.19</c:v>
                </c:pt>
                <c:pt idx="2">
                  <c:v>0.22</c:v>
                </c:pt>
                <c:pt idx="3">
                  <c:v>7.0000000000000007E-2</c:v>
                </c:pt>
                <c:pt idx="4">
                  <c:v>0.1</c:v>
                </c:pt>
              </c:numCache>
            </c:numRef>
          </c:val>
          <c:extLst>
            <c:ext xmlns:c16="http://schemas.microsoft.com/office/drawing/2014/chart" uri="{C3380CC4-5D6E-409C-BE32-E72D297353CC}">
              <c16:uniqueId val="{00000000-3E57-4128-8DA3-08F70150A13F}"/>
            </c:ext>
          </c:extLst>
        </c:ser>
        <c:ser>
          <c:idx val="1"/>
          <c:order val="1"/>
          <c:tx>
            <c:strRef>
              <c:f>Feuil1!$C$1</c:f>
              <c:strCache>
                <c:ptCount val="1"/>
                <c:pt idx="0">
                  <c:v>Non pas du tout</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Feuil1!$C$2:$C$6</c:f>
              <c:numCache>
                <c:formatCode>0%</c:formatCode>
                <c:ptCount val="5"/>
                <c:pt idx="0">
                  <c:v>0.06</c:v>
                </c:pt>
                <c:pt idx="1">
                  <c:v>0.05</c:v>
                </c:pt>
                <c:pt idx="2">
                  <c:v>0.03</c:v>
                </c:pt>
                <c:pt idx="3">
                  <c:v>0.06</c:v>
                </c:pt>
                <c:pt idx="4">
                  <c:v>0.02</c:v>
                </c:pt>
              </c:numCache>
            </c:numRef>
          </c:val>
          <c:extLst>
            <c:ext xmlns:c16="http://schemas.microsoft.com/office/drawing/2014/chart" uri="{C3380CC4-5D6E-409C-BE32-E72D297353CC}">
              <c16:uniqueId val="{00000001-3E57-4128-8DA3-08F70150A13F}"/>
            </c:ext>
          </c:extLst>
        </c:ser>
        <c:ser>
          <c:idx val="2"/>
          <c:order val="2"/>
          <c:tx>
            <c:strRef>
              <c:f>Feuil1!$D$1</c:f>
              <c:strCache>
                <c:ptCount val="1"/>
                <c:pt idx="0">
                  <c:v>Non plutôt pas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Feuil1!$D$2:$D$6</c:f>
              <c:numCache>
                <c:formatCode>0%</c:formatCode>
                <c:ptCount val="5"/>
                <c:pt idx="0">
                  <c:v>0.08</c:v>
                </c:pt>
                <c:pt idx="1">
                  <c:v>0.11</c:v>
                </c:pt>
                <c:pt idx="2">
                  <c:v>0.06</c:v>
                </c:pt>
                <c:pt idx="3">
                  <c:v>0.14000000000000001</c:v>
                </c:pt>
                <c:pt idx="4">
                  <c:v>0.08</c:v>
                </c:pt>
              </c:numCache>
            </c:numRef>
          </c:val>
          <c:extLst>
            <c:ext xmlns:c16="http://schemas.microsoft.com/office/drawing/2014/chart" uri="{C3380CC4-5D6E-409C-BE32-E72D297353CC}">
              <c16:uniqueId val="{00000002-3E57-4128-8DA3-08F70150A13F}"/>
            </c:ext>
          </c:extLst>
        </c:ser>
        <c:ser>
          <c:idx val="3"/>
          <c:order val="3"/>
          <c:tx>
            <c:strRef>
              <c:f>Feuil1!$E$1</c:f>
              <c:strCache>
                <c:ptCount val="1"/>
                <c:pt idx="0">
                  <c:v>Oui plutôt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Feuil1!$E$2:$E$6</c:f>
              <c:numCache>
                <c:formatCode>0%</c:formatCode>
                <c:ptCount val="5"/>
                <c:pt idx="0">
                  <c:v>0.47</c:v>
                </c:pt>
                <c:pt idx="1">
                  <c:v>0.45</c:v>
                </c:pt>
                <c:pt idx="2">
                  <c:v>0.44</c:v>
                </c:pt>
                <c:pt idx="3">
                  <c:v>0.5</c:v>
                </c:pt>
                <c:pt idx="4">
                  <c:v>0.5</c:v>
                </c:pt>
              </c:numCache>
            </c:numRef>
          </c:val>
          <c:extLst>
            <c:ext xmlns:c16="http://schemas.microsoft.com/office/drawing/2014/chart" uri="{C3380CC4-5D6E-409C-BE32-E72D297353CC}">
              <c16:uniqueId val="{00000003-3E57-4128-8DA3-08F70150A13F}"/>
            </c:ext>
          </c:extLst>
        </c:ser>
        <c:ser>
          <c:idx val="4"/>
          <c:order val="4"/>
          <c:tx>
            <c:strRef>
              <c:f>Feuil1!$F$1</c:f>
              <c:strCache>
                <c:ptCount val="1"/>
                <c:pt idx="0">
                  <c:v>Oui tout à fait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Feuil1!$F$2:$F$6</c:f>
              <c:numCache>
                <c:formatCode>0%</c:formatCode>
                <c:ptCount val="5"/>
                <c:pt idx="0">
                  <c:v>0.18</c:v>
                </c:pt>
                <c:pt idx="1">
                  <c:v>0.2</c:v>
                </c:pt>
                <c:pt idx="2">
                  <c:v>0.25</c:v>
                </c:pt>
                <c:pt idx="3">
                  <c:v>0.23</c:v>
                </c:pt>
                <c:pt idx="4">
                  <c:v>0.3</c:v>
                </c:pt>
              </c:numCache>
            </c:numRef>
          </c:val>
          <c:extLst>
            <c:ext xmlns:c16="http://schemas.microsoft.com/office/drawing/2014/chart" uri="{C3380CC4-5D6E-409C-BE32-E72D297353CC}">
              <c16:uniqueId val="{00000004-3E57-4128-8DA3-08F70150A13F}"/>
            </c:ext>
          </c:extLst>
        </c:ser>
        <c:dLbls>
          <c:dLblPos val="ctr"/>
          <c:showLegendKey val="0"/>
          <c:showVal val="1"/>
          <c:showCatName val="0"/>
          <c:showSerName val="0"/>
          <c:showPercent val="0"/>
          <c:showBubbleSize val="0"/>
        </c:dLbls>
        <c:gapWidth val="150"/>
        <c:overlap val="100"/>
        <c:axId val="1284497567"/>
        <c:axId val="1281495983"/>
      </c:barChart>
      <c:catAx>
        <c:axId val="128449756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crossAx val="1281495983"/>
        <c:crosses val="autoZero"/>
        <c:auto val="1"/>
        <c:lblAlgn val="ctr"/>
        <c:lblOffset val="100"/>
        <c:noMultiLvlLbl val="0"/>
      </c:catAx>
      <c:valAx>
        <c:axId val="1281495983"/>
        <c:scaling>
          <c:orientation val="minMax"/>
        </c:scaling>
        <c:delete val="1"/>
        <c:axPos val="b"/>
        <c:numFmt formatCode="0%" sourceLinked="1"/>
        <c:majorTickMark val="none"/>
        <c:minorTickMark val="none"/>
        <c:tickLblPos val="nextTo"/>
        <c:crossAx val="1284497567"/>
        <c:crosses val="autoZero"/>
        <c:crossBetween val="between"/>
      </c:valAx>
      <c:spPr>
        <a:noFill/>
        <a:ln>
          <a:noFill/>
        </a:ln>
        <a:effectLst/>
      </c:spPr>
    </c:plotArea>
    <c:legend>
      <c:legendPos val="b"/>
      <c:layout>
        <c:manualLayout>
          <c:xMode val="edge"/>
          <c:yMode val="edge"/>
          <c:x val="0.05"/>
          <c:y val="0.92163340301232421"/>
          <c:w val="0.95"/>
          <c:h val="6.05990372407585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fr-FR"/>
    </a:p>
  </c:txPr>
  <c:externalData r:id="rId3">
    <c:autoUpdate val="0"/>
  </c:externalData>
</c:chartSpace>
</file>

<file path=ppt/charts/chart2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580866955542087E-2"/>
          <c:y val="0.1095664930881614"/>
          <c:w val="0.94741922473183915"/>
          <c:h val="0.77949292503698664"/>
        </c:manualLayout>
      </c:layout>
      <c:barChart>
        <c:barDir val="bar"/>
        <c:grouping val="percentStacked"/>
        <c:varyColors val="0"/>
        <c:ser>
          <c:idx val="0"/>
          <c:order val="0"/>
          <c:tx>
            <c:strRef>
              <c:f>Feuil1!$B$1</c:f>
              <c:strCache>
                <c:ptCount val="1"/>
                <c:pt idx="0">
                  <c:v>Ne se prononce pas</c:v>
                </c:pt>
              </c:strCache>
            </c:strRef>
          </c:tx>
          <c:spPr>
            <a:solidFill>
              <a:srgbClr val="009DD9"/>
            </a:solidFill>
            <a:ln>
              <a:noFill/>
            </a:ln>
            <a:effectLst/>
          </c:spPr>
          <c:invertIfNegative val="0"/>
          <c:dLbls>
            <c:dLbl>
              <c:idx val="4"/>
              <c:layout>
                <c:manualLayout>
                  <c:x val="6.6378104842387204E-3"/>
                  <c:y val="6.6163183939121533E-3"/>
                </c:manualLayout>
              </c:layout>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9E-4956-83CB-EADBFF567E42}"/>
                </c:ext>
              </c:extLst>
            </c:dLbl>
            <c:spPr>
              <a:noFill/>
              <a:ln>
                <a:solidFill>
                  <a:srgbClr val="009DD9"/>
                </a:solid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Feuil1!$B$2:$B$6</c:f>
              <c:numCache>
                <c:formatCode>0%</c:formatCode>
                <c:ptCount val="5"/>
                <c:pt idx="0">
                  <c:v>0.19</c:v>
                </c:pt>
                <c:pt idx="1">
                  <c:v>0.25</c:v>
                </c:pt>
                <c:pt idx="2">
                  <c:v>0.31</c:v>
                </c:pt>
                <c:pt idx="3">
                  <c:v>0.26</c:v>
                </c:pt>
                <c:pt idx="4">
                  <c:v>0.31</c:v>
                </c:pt>
              </c:numCache>
            </c:numRef>
          </c:val>
          <c:extLst>
            <c:ext xmlns:c16="http://schemas.microsoft.com/office/drawing/2014/chart" uri="{C3380CC4-5D6E-409C-BE32-E72D297353CC}">
              <c16:uniqueId val="{00000001-6D9E-4956-83CB-EADBFF567E42}"/>
            </c:ext>
          </c:extLst>
        </c:ser>
        <c:ser>
          <c:idx val="1"/>
          <c:order val="1"/>
          <c:tx>
            <c:strRef>
              <c:f>Feuil1!$C$1</c:f>
              <c:strCache>
                <c:ptCount val="1"/>
                <c:pt idx="0">
                  <c:v>Jamais entendu parler</c:v>
                </c:pt>
              </c:strCache>
            </c:strRef>
          </c:tx>
          <c:spPr>
            <a:solidFill>
              <a:srgbClr val="0BD0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Feuil1!$C$2:$C$6</c:f>
              <c:numCache>
                <c:formatCode>0%</c:formatCode>
                <c:ptCount val="5"/>
                <c:pt idx="0">
                  <c:v>0.46</c:v>
                </c:pt>
                <c:pt idx="1">
                  <c:v>0.46</c:v>
                </c:pt>
                <c:pt idx="2">
                  <c:v>0.42</c:v>
                </c:pt>
                <c:pt idx="3">
                  <c:v>0.44</c:v>
                </c:pt>
                <c:pt idx="4">
                  <c:v>0.49</c:v>
                </c:pt>
              </c:numCache>
            </c:numRef>
          </c:val>
          <c:extLst>
            <c:ext xmlns:c16="http://schemas.microsoft.com/office/drawing/2014/chart" uri="{C3380CC4-5D6E-409C-BE32-E72D297353CC}">
              <c16:uniqueId val="{00000002-6D9E-4956-83CB-EADBFF567E42}"/>
            </c:ext>
          </c:extLst>
        </c:ser>
        <c:ser>
          <c:idx val="2"/>
          <c:order val="2"/>
          <c:tx>
            <c:strRef>
              <c:f>Feuil1!$D$1</c:f>
              <c:strCache>
                <c:ptCount val="1"/>
                <c:pt idx="0">
                  <c:v>Mal</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Feuil1!$D$2:$D$6</c:f>
              <c:numCache>
                <c:formatCode>0%</c:formatCode>
                <c:ptCount val="5"/>
                <c:pt idx="0">
                  <c:v>0.1</c:v>
                </c:pt>
                <c:pt idx="1">
                  <c:v>0.1</c:v>
                </c:pt>
                <c:pt idx="2">
                  <c:v>0.06</c:v>
                </c:pt>
                <c:pt idx="3">
                  <c:v>0.17</c:v>
                </c:pt>
                <c:pt idx="4">
                  <c:v>7.0000000000000007E-2</c:v>
                </c:pt>
              </c:numCache>
            </c:numRef>
          </c:val>
          <c:extLst>
            <c:ext xmlns:c16="http://schemas.microsoft.com/office/drawing/2014/chart" uri="{C3380CC4-5D6E-409C-BE32-E72D297353CC}">
              <c16:uniqueId val="{00000003-6D9E-4956-83CB-EADBFF567E42}"/>
            </c:ext>
          </c:extLst>
        </c:ser>
        <c:ser>
          <c:idx val="3"/>
          <c:order val="3"/>
          <c:tx>
            <c:strRef>
              <c:f>Feuil1!$E$1</c:f>
              <c:strCache>
                <c:ptCount val="1"/>
                <c:pt idx="0">
                  <c:v>Assez bien</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Feuil1!$E$2:$E$6</c:f>
              <c:numCache>
                <c:formatCode>0%</c:formatCode>
                <c:ptCount val="5"/>
                <c:pt idx="0">
                  <c:v>0.04</c:v>
                </c:pt>
                <c:pt idx="1">
                  <c:v>0.03</c:v>
                </c:pt>
                <c:pt idx="2">
                  <c:v>0.02</c:v>
                </c:pt>
                <c:pt idx="3">
                  <c:v>0.05</c:v>
                </c:pt>
                <c:pt idx="4">
                  <c:v>0.03</c:v>
                </c:pt>
              </c:numCache>
            </c:numRef>
          </c:val>
          <c:extLst>
            <c:ext xmlns:c16="http://schemas.microsoft.com/office/drawing/2014/chart" uri="{C3380CC4-5D6E-409C-BE32-E72D297353CC}">
              <c16:uniqueId val="{00000004-6D9E-4956-83CB-EADBFF567E42}"/>
            </c:ext>
          </c:extLst>
        </c:ser>
        <c:ser>
          <c:idx val="4"/>
          <c:order val="4"/>
          <c:tx>
            <c:strRef>
              <c:f>Feuil1!$F$1</c:f>
              <c:strCache>
                <c:ptCount val="1"/>
                <c:pt idx="0">
                  <c:v>Très bien</c:v>
                </c:pt>
              </c:strCache>
            </c:strRef>
          </c:tx>
          <c:spPr>
            <a:solidFill>
              <a:srgbClr val="ABABAB"/>
            </a:solidFill>
            <a:ln>
              <a:noFill/>
            </a:ln>
            <a:effectLst/>
          </c:spPr>
          <c:invertIfNegative val="0"/>
          <c:dLbls>
            <c:dLbl>
              <c:idx val="1"/>
              <c:layout>
                <c:manualLayout>
                  <c:x val="-1.2169178641714228E-16"/>
                  <c:y val="3.30815919695595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9E-4956-83CB-EADBFF567E42}"/>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Feuil1!$F$2:$F$6</c:f>
              <c:numCache>
                <c:formatCode>0%</c:formatCode>
                <c:ptCount val="5"/>
                <c:pt idx="0">
                  <c:v>0.21</c:v>
                </c:pt>
                <c:pt idx="1">
                  <c:v>0.16</c:v>
                </c:pt>
                <c:pt idx="2">
                  <c:v>0.19</c:v>
                </c:pt>
                <c:pt idx="3">
                  <c:v>0.08</c:v>
                </c:pt>
                <c:pt idx="4">
                  <c:v>0.1</c:v>
                </c:pt>
              </c:numCache>
            </c:numRef>
          </c:val>
          <c:extLst>
            <c:ext xmlns:c16="http://schemas.microsoft.com/office/drawing/2014/chart" uri="{C3380CC4-5D6E-409C-BE32-E72D297353CC}">
              <c16:uniqueId val="{00000006-6D9E-4956-83CB-EADBFF567E42}"/>
            </c:ext>
          </c:extLst>
        </c:ser>
        <c:dLbls>
          <c:dLblPos val="ctr"/>
          <c:showLegendKey val="0"/>
          <c:showVal val="1"/>
          <c:showCatName val="0"/>
          <c:showSerName val="0"/>
          <c:showPercent val="0"/>
          <c:showBubbleSize val="0"/>
        </c:dLbls>
        <c:gapWidth val="150"/>
        <c:overlap val="100"/>
        <c:axId val="1284497567"/>
        <c:axId val="1281495983"/>
      </c:barChart>
      <c:catAx>
        <c:axId val="128449756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crossAx val="1281495983"/>
        <c:crosses val="autoZero"/>
        <c:auto val="1"/>
        <c:lblAlgn val="ctr"/>
        <c:lblOffset val="100"/>
        <c:noMultiLvlLbl val="0"/>
      </c:catAx>
      <c:valAx>
        <c:axId val="1281495983"/>
        <c:scaling>
          <c:orientation val="minMax"/>
        </c:scaling>
        <c:delete val="1"/>
        <c:axPos val="b"/>
        <c:numFmt formatCode="0%" sourceLinked="1"/>
        <c:majorTickMark val="none"/>
        <c:minorTickMark val="none"/>
        <c:tickLblPos val="nextTo"/>
        <c:crossAx val="1284497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fr-FR"/>
    </a:p>
  </c:txPr>
  <c:externalData r:id="rId3">
    <c:autoUpdate val="0"/>
  </c:externalData>
</c:chartSpace>
</file>

<file path=ppt/charts/chart2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347855455679226E-2"/>
          <c:y val="4.0310759308120787E-2"/>
          <c:w val="0.95033439845961976"/>
          <c:h val="0.59688894429093464"/>
        </c:manualLayout>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Protection des données personnelles </c:v>
                </c:pt>
                <c:pt idx="1">
                  <c:v>Respect de ma vie privée</c:v>
                </c:pt>
                <c:pt idx="2">
                  <c:v>Lutte contre la fraude, prévention de la corruption </c:v>
                </c:pt>
                <c:pt idx="3">
                  <c:v>Prévention des conflits d'intérêts</c:v>
                </c:pt>
                <c:pt idx="4">
                  <c:v>Promotion et diffusion de l’éthique  dans son écosystème</c:v>
                </c:pt>
              </c:strCache>
            </c:strRef>
          </c:cat>
          <c:val>
            <c:numRef>
              <c:f>Feuil1!$B$2:$B$6</c:f>
              <c:numCache>
                <c:formatCode>0%</c:formatCode>
                <c:ptCount val="5"/>
                <c:pt idx="0">
                  <c:v>0.87</c:v>
                </c:pt>
                <c:pt idx="1">
                  <c:v>0.78</c:v>
                </c:pt>
                <c:pt idx="2">
                  <c:v>0.86</c:v>
                </c:pt>
                <c:pt idx="3">
                  <c:v>0.78</c:v>
                </c:pt>
                <c:pt idx="4">
                  <c:v>0.78</c:v>
                </c:pt>
              </c:numCache>
            </c:numRef>
          </c:val>
          <c:extLst>
            <c:ext xmlns:c16="http://schemas.microsoft.com/office/drawing/2014/chart" uri="{C3380CC4-5D6E-409C-BE32-E72D297353CC}">
              <c16:uniqueId val="{00000000-12EE-4626-876B-25DDFCAF9B1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Protection des données personnelles </c:v>
                </c:pt>
                <c:pt idx="1">
                  <c:v>Respect de ma vie privée</c:v>
                </c:pt>
                <c:pt idx="2">
                  <c:v>Lutte contre la fraude, prévention de la corruption </c:v>
                </c:pt>
                <c:pt idx="3">
                  <c:v>Prévention des conflits d'intérêts</c:v>
                </c:pt>
                <c:pt idx="4">
                  <c:v>Promotion et diffusion de l’éthique  dans son écosystème</c:v>
                </c:pt>
              </c:strCache>
            </c:strRef>
          </c:cat>
          <c:val>
            <c:numRef>
              <c:f>Feuil1!$C$2:$C$6</c:f>
              <c:numCache>
                <c:formatCode>0%</c:formatCode>
                <c:ptCount val="5"/>
                <c:pt idx="0">
                  <c:v>0.77</c:v>
                </c:pt>
                <c:pt idx="1">
                  <c:v>0.72</c:v>
                </c:pt>
                <c:pt idx="2">
                  <c:v>0.64</c:v>
                </c:pt>
                <c:pt idx="3">
                  <c:v>0.61</c:v>
                </c:pt>
                <c:pt idx="4">
                  <c:v>0.61</c:v>
                </c:pt>
              </c:numCache>
            </c:numRef>
          </c:val>
          <c:extLst>
            <c:ext xmlns:c16="http://schemas.microsoft.com/office/drawing/2014/chart" uri="{C3380CC4-5D6E-409C-BE32-E72D297353CC}">
              <c16:uniqueId val="{00000001-12EE-4626-876B-25DDFCAF9B19}"/>
            </c:ext>
          </c:extLst>
        </c:ser>
        <c:dLbls>
          <c:dLblPos val="outEnd"/>
          <c:showLegendKey val="0"/>
          <c:showVal val="1"/>
          <c:showCatName val="0"/>
          <c:showSerName val="0"/>
          <c:showPercent val="0"/>
          <c:showBubbleSize val="0"/>
        </c:dLbls>
        <c:gapWidth val="219"/>
        <c:overlap val="-27"/>
        <c:axId val="838847663"/>
        <c:axId val="838832783"/>
      </c:barChart>
      <c:catAx>
        <c:axId val="83884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838832783"/>
        <c:crosses val="autoZero"/>
        <c:auto val="1"/>
        <c:lblAlgn val="ctr"/>
        <c:lblOffset val="100"/>
        <c:noMultiLvlLbl val="0"/>
      </c:catAx>
      <c:valAx>
        <c:axId val="838832783"/>
        <c:scaling>
          <c:orientation val="minMax"/>
        </c:scaling>
        <c:delete val="1"/>
        <c:axPos val="l"/>
        <c:numFmt formatCode="0%" sourceLinked="1"/>
        <c:majorTickMark val="none"/>
        <c:minorTickMark val="none"/>
        <c:tickLblPos val="nextTo"/>
        <c:crossAx val="838847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01C3-4B67-964B-B2CA8739C699}"/>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01C3-4B67-964B-B2CA8739C699}"/>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01C3-4B67-964B-B2CA8739C699}"/>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01C3-4B67-964B-B2CA8739C699}"/>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01C3-4B67-964B-B2CA8739C699}"/>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01C3-4B67-964B-B2CA8739C699}"/>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01C3-4B67-964B-B2CA8739C699}"/>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01C3-4B67-964B-B2CA8739C699}"/>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01C3-4B67-964B-B2CA8739C699}"/>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01C3-4B67-964B-B2CA8739C699}"/>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01C3-4B67-964B-B2CA8739C699}"/>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01C3-4B67-964B-B2CA8739C699}"/>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01C3-4B67-964B-B2CA8739C699}"/>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01C3-4B67-964B-B2CA8739C699}"/>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01C3-4B67-964B-B2CA8739C699}"/>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01C3-4B67-964B-B2CA8739C699}"/>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01C3-4B67-964B-B2CA8739C699}"/>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01C3-4B67-964B-B2CA8739C699}"/>
              </c:ext>
            </c:extLst>
          </c:dPt>
          <c:dLbls>
            <c:delete val="1"/>
          </c:dLbls>
          <c:cat>
            <c:strRef>
              <c:f>Feuil1!$A$8:$A$12</c:f>
              <c:strCache>
                <c:ptCount val="5"/>
                <c:pt idx="0">
                  <c:v>  Oui, tout à fait | 20%</c:v>
                </c:pt>
                <c:pt idx="1">
                  <c:v>  Oui, plutôt | 60%</c:v>
                </c:pt>
                <c:pt idx="2">
                  <c:v>  Non, plutôt pas | 10%</c:v>
                </c:pt>
                <c:pt idx="3">
                  <c:v>  Non, pas du tout | 3%</c:v>
                </c:pt>
                <c:pt idx="4">
                  <c:v>  Ne se prononce pas | 7%</c:v>
                </c:pt>
              </c:strCache>
            </c:strRef>
          </c:cat>
          <c:val>
            <c:numRef>
              <c:f>Feuil1!$E$8:$E$12</c:f>
              <c:numCache>
                <c:formatCode>0%</c:formatCode>
                <c:ptCount val="5"/>
                <c:pt idx="0">
                  <c:v>0.2</c:v>
                </c:pt>
                <c:pt idx="1">
                  <c:v>0.6</c:v>
                </c:pt>
                <c:pt idx="2">
                  <c:v>0.1</c:v>
                </c:pt>
                <c:pt idx="3">
                  <c:v>0.03</c:v>
                </c:pt>
                <c:pt idx="4">
                  <c:v>7.0000000000000007E-2</c:v>
                </c:pt>
              </c:numCache>
            </c:numRef>
          </c:val>
          <c:extLst>
            <c:ext xmlns:c16="http://schemas.microsoft.com/office/drawing/2014/chart" uri="{C3380CC4-5D6E-409C-BE32-E72D297353CC}">
              <c16:uniqueId val="{00000024-01C3-4B67-964B-B2CA8739C699}"/>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8.4736700404460394E-2"/>
          <c:y val="0.21420744966317187"/>
          <c:w val="0.43664718930763136"/>
          <c:h val="0.40814379764074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2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Protection des données personnelles </c:v>
                </c:pt>
                <c:pt idx="1">
                  <c:v>Respect de ma vie privée</c:v>
                </c:pt>
                <c:pt idx="2">
                  <c:v>Lutte contre la fraude, prévention de la corruption </c:v>
                </c:pt>
                <c:pt idx="3">
                  <c:v>Prévention des conflits d'intérêts</c:v>
                </c:pt>
                <c:pt idx="4">
                  <c:v>Promotion et diffusion de l’éthique  dans son écosystème</c:v>
                </c:pt>
              </c:strCache>
            </c:strRef>
          </c:cat>
          <c:val>
            <c:numRef>
              <c:f>Feuil1!$B$2:$B$6</c:f>
              <c:numCache>
                <c:formatCode>0%</c:formatCode>
                <c:ptCount val="5"/>
                <c:pt idx="0">
                  <c:v>0.87</c:v>
                </c:pt>
                <c:pt idx="1">
                  <c:v>0.75</c:v>
                </c:pt>
                <c:pt idx="2">
                  <c:v>0.82</c:v>
                </c:pt>
                <c:pt idx="3">
                  <c:v>0.86</c:v>
                </c:pt>
                <c:pt idx="4">
                  <c:v>0.76</c:v>
                </c:pt>
              </c:numCache>
            </c:numRef>
          </c:val>
          <c:extLst>
            <c:ext xmlns:c16="http://schemas.microsoft.com/office/drawing/2014/chart" uri="{C3380CC4-5D6E-409C-BE32-E72D297353CC}">
              <c16:uniqueId val="{00000000-12EE-4626-876B-25DDFCAF9B1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Protection des données personnelles </c:v>
                </c:pt>
                <c:pt idx="1">
                  <c:v>Respect de ma vie privée</c:v>
                </c:pt>
                <c:pt idx="2">
                  <c:v>Lutte contre la fraude, prévention de la corruption </c:v>
                </c:pt>
                <c:pt idx="3">
                  <c:v>Prévention des conflits d'intérêts</c:v>
                </c:pt>
                <c:pt idx="4">
                  <c:v>Promotion et diffusion de l’éthique  dans son écosystème</c:v>
                </c:pt>
              </c:strCache>
            </c:strRef>
          </c:cat>
          <c:val>
            <c:numRef>
              <c:f>Feuil1!$C$2:$C$6</c:f>
              <c:numCache>
                <c:formatCode>0%</c:formatCode>
                <c:ptCount val="5"/>
                <c:pt idx="0">
                  <c:v>0.78</c:v>
                </c:pt>
                <c:pt idx="1">
                  <c:v>0.69</c:v>
                </c:pt>
                <c:pt idx="2">
                  <c:v>0.71</c:v>
                </c:pt>
                <c:pt idx="3">
                  <c:v>0.66</c:v>
                </c:pt>
                <c:pt idx="4">
                  <c:v>0.62</c:v>
                </c:pt>
              </c:numCache>
            </c:numRef>
          </c:val>
          <c:extLst>
            <c:ext xmlns:c16="http://schemas.microsoft.com/office/drawing/2014/chart" uri="{C3380CC4-5D6E-409C-BE32-E72D297353CC}">
              <c16:uniqueId val="{00000001-12EE-4626-876B-25DDFCAF9B19}"/>
            </c:ext>
          </c:extLst>
        </c:ser>
        <c:dLbls>
          <c:dLblPos val="outEnd"/>
          <c:showLegendKey val="0"/>
          <c:showVal val="1"/>
          <c:showCatName val="0"/>
          <c:showSerName val="0"/>
          <c:showPercent val="0"/>
          <c:showBubbleSize val="0"/>
        </c:dLbls>
        <c:gapWidth val="219"/>
        <c:overlap val="-27"/>
        <c:axId val="838847663"/>
        <c:axId val="838832783"/>
      </c:barChart>
      <c:catAx>
        <c:axId val="83884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838832783"/>
        <c:crosses val="autoZero"/>
        <c:auto val="1"/>
        <c:lblAlgn val="ctr"/>
        <c:lblOffset val="100"/>
        <c:noMultiLvlLbl val="0"/>
      </c:catAx>
      <c:valAx>
        <c:axId val="838832783"/>
        <c:scaling>
          <c:orientation val="minMax"/>
        </c:scaling>
        <c:delete val="1"/>
        <c:axPos val="l"/>
        <c:numFmt formatCode="0%" sourceLinked="1"/>
        <c:majorTickMark val="none"/>
        <c:minorTickMark val="none"/>
        <c:tickLblPos val="nextTo"/>
        <c:crossAx val="838847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63653351014827"/>
          <c:y val="0"/>
          <c:w val="0.47936346648985179"/>
          <c:h val="0.999757596089626"/>
        </c:manualLayout>
      </c:layout>
      <c:barChart>
        <c:barDir val="bar"/>
        <c:grouping val="clustered"/>
        <c:varyColors val="0"/>
        <c:ser>
          <c:idx val="0"/>
          <c:order val="0"/>
          <c:tx>
            <c:strRef>
              <c:f>Feuil1!$B$1</c:f>
              <c:strCache>
                <c:ptCount val="1"/>
                <c:pt idx="0">
                  <c:v>Colonne1</c:v>
                </c:pt>
              </c:strCache>
            </c:strRef>
          </c:tx>
          <c:spPr>
            <a:solidFill>
              <a:srgbClr val="007AAA"/>
            </a:solidFill>
            <a:ln w="19050">
              <a:noFill/>
            </a:ln>
            <a:effectLst/>
          </c:spPr>
          <c:invertIfNegative val="0"/>
          <c:dPt>
            <c:idx val="0"/>
            <c:invertIfNegative val="0"/>
            <c:bubble3D val="0"/>
            <c:extLst>
              <c:ext xmlns:c16="http://schemas.microsoft.com/office/drawing/2014/chart" uri="{C3380CC4-5D6E-409C-BE32-E72D297353CC}">
                <c16:uniqueId val="{00000000-5008-4002-B3CF-09C3127413C1}"/>
              </c:ext>
            </c:extLst>
          </c:dPt>
          <c:dPt>
            <c:idx val="1"/>
            <c:invertIfNegative val="0"/>
            <c:bubble3D val="0"/>
            <c:extLst>
              <c:ext xmlns:c16="http://schemas.microsoft.com/office/drawing/2014/chart" uri="{C3380CC4-5D6E-409C-BE32-E72D297353CC}">
                <c16:uniqueId val="{00000001-5008-4002-B3CF-09C3127413C1}"/>
              </c:ext>
            </c:extLst>
          </c:dPt>
          <c:dPt>
            <c:idx val="2"/>
            <c:invertIfNegative val="0"/>
            <c:bubble3D val="0"/>
            <c:spPr>
              <a:solidFill>
                <a:schemeClr val="accent5"/>
              </a:solidFill>
              <a:ln w="19050">
                <a:noFill/>
              </a:ln>
              <a:effectLst/>
            </c:spPr>
            <c:extLst>
              <c:ext xmlns:c16="http://schemas.microsoft.com/office/drawing/2014/chart" uri="{C3380CC4-5D6E-409C-BE32-E72D297353CC}">
                <c16:uniqueId val="{00000002-5008-4002-B3CF-09C3127413C1}"/>
              </c:ext>
            </c:extLst>
          </c:dPt>
          <c:dPt>
            <c:idx val="3"/>
            <c:invertIfNegative val="0"/>
            <c:bubble3D val="0"/>
            <c:extLst>
              <c:ext xmlns:c16="http://schemas.microsoft.com/office/drawing/2014/chart" uri="{C3380CC4-5D6E-409C-BE32-E72D297353CC}">
                <c16:uniqueId val="{00000003-5008-4002-B3CF-09C3127413C1}"/>
              </c:ext>
            </c:extLst>
          </c:dPt>
          <c:dPt>
            <c:idx val="4"/>
            <c:invertIfNegative val="0"/>
            <c:bubble3D val="0"/>
            <c:extLst>
              <c:ext xmlns:c16="http://schemas.microsoft.com/office/drawing/2014/chart" uri="{C3380CC4-5D6E-409C-BE32-E72D297353CC}">
                <c16:uniqueId val="{00000004-5008-4002-B3CF-09C3127413C1}"/>
              </c:ext>
            </c:extLst>
          </c:dPt>
          <c:dPt>
            <c:idx val="5"/>
            <c:invertIfNegative val="0"/>
            <c:bubble3D val="0"/>
            <c:extLst>
              <c:ext xmlns:c16="http://schemas.microsoft.com/office/drawing/2014/chart" uri="{C3380CC4-5D6E-409C-BE32-E72D297353CC}">
                <c16:uniqueId val="{00000005-5008-4002-B3CF-09C3127413C1}"/>
              </c:ext>
            </c:extLst>
          </c:dPt>
          <c:dPt>
            <c:idx val="7"/>
            <c:invertIfNegative val="0"/>
            <c:bubble3D val="0"/>
            <c:extLst>
              <c:ext xmlns:c16="http://schemas.microsoft.com/office/drawing/2014/chart" uri="{C3380CC4-5D6E-409C-BE32-E72D297353CC}">
                <c16:uniqueId val="{00000006-5008-4002-B3CF-09C3127413C1}"/>
              </c:ext>
            </c:extLst>
          </c:dPt>
          <c:dPt>
            <c:idx val="9"/>
            <c:invertIfNegative val="0"/>
            <c:bubble3D val="0"/>
            <c:extLst>
              <c:ext xmlns:c16="http://schemas.microsoft.com/office/drawing/2014/chart" uri="{C3380CC4-5D6E-409C-BE32-E72D297353CC}">
                <c16:uniqueId val="{00000007-5008-4002-B3CF-09C3127413C1}"/>
              </c:ext>
            </c:extLst>
          </c:dPt>
          <c:dPt>
            <c:idx val="10"/>
            <c:invertIfNegative val="0"/>
            <c:bubble3D val="0"/>
            <c:extLst>
              <c:ext xmlns:c16="http://schemas.microsoft.com/office/drawing/2014/chart" uri="{C3380CC4-5D6E-409C-BE32-E72D297353CC}">
                <c16:uniqueId val="{00000008-5008-4002-B3CF-09C3127413C1}"/>
              </c:ext>
            </c:extLst>
          </c:dPt>
          <c:dPt>
            <c:idx val="11"/>
            <c:invertIfNegative val="0"/>
            <c:bubble3D val="0"/>
            <c:extLst>
              <c:ext xmlns:c16="http://schemas.microsoft.com/office/drawing/2014/chart" uri="{C3380CC4-5D6E-409C-BE32-E72D297353CC}">
                <c16:uniqueId val="{00000009-5008-4002-B3CF-09C3127413C1}"/>
              </c:ext>
            </c:extLst>
          </c:dPt>
          <c:dLbls>
            <c:dLbl>
              <c:idx val="0"/>
              <c:layout>
                <c:manualLayout>
                  <c:x val="-7.0552023074094269E-4"/>
                  <c:y val="-3.480337156223695E-3"/>
                </c:manualLayout>
              </c:layout>
              <c:tx>
                <c:rich>
                  <a:bodyPr/>
                  <a:lstStyle/>
                  <a:p>
                    <a:fld id="{56A07C00-E55F-4DCE-B95D-0A35B70D6413}" type="VALUE">
                      <a:rPr lang="en-US" smtClean="0">
                        <a:solidFill>
                          <a:schemeClr val="tx1"/>
                        </a:solidFill>
                      </a:rPr>
                      <a:pPr/>
                      <a:t>[VALEUR]</a:t>
                    </a:fld>
                    <a:r>
                      <a:rPr lang="en-US" dirty="0">
                        <a:solidFill>
                          <a:schemeClr val="tx1"/>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008-4002-B3CF-09C3127413C1}"/>
                </c:ext>
              </c:extLst>
            </c:dLbl>
            <c:numFmt formatCode="####%"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X</c:v>
                </c:pt>
                <c:pt idx="1">
                  <c:v>X</c:v>
                </c:pt>
                <c:pt idx="2">
                  <c:v>X</c:v>
                </c:pt>
              </c:strCache>
            </c:strRef>
          </c:cat>
          <c:val>
            <c:numRef>
              <c:f>Feuil1!$B$2:$B$4</c:f>
              <c:numCache>
                <c:formatCode>0%</c:formatCode>
                <c:ptCount val="3"/>
                <c:pt idx="0">
                  <c:v>0.38</c:v>
                </c:pt>
                <c:pt idx="1">
                  <c:v>0.23</c:v>
                </c:pt>
                <c:pt idx="2">
                  <c:v>0.39</c:v>
                </c:pt>
              </c:numCache>
            </c:numRef>
          </c:val>
          <c:extLst>
            <c:ext xmlns:c16="http://schemas.microsoft.com/office/drawing/2014/chart" uri="{C3380CC4-5D6E-409C-BE32-E72D297353CC}">
              <c16:uniqueId val="{0000000A-5008-4002-B3CF-09C3127413C1}"/>
            </c:ext>
          </c:extLst>
        </c:ser>
        <c:dLbls>
          <c:dLblPos val="outEnd"/>
          <c:showLegendKey val="0"/>
          <c:showVal val="1"/>
          <c:showCatName val="0"/>
          <c:showSerName val="0"/>
          <c:showPercent val="0"/>
          <c:showBubbleSize val="0"/>
        </c:dLbls>
        <c:gapWidth val="100"/>
        <c:axId val="731111208"/>
        <c:axId val="731110816"/>
      </c:barChart>
      <c:valAx>
        <c:axId val="731110816"/>
        <c:scaling>
          <c:orientation val="minMax"/>
          <c:max val="1"/>
          <c:min val="0"/>
        </c:scaling>
        <c:delete val="1"/>
        <c:axPos val="t"/>
        <c:numFmt formatCode="0%" sourceLinked="1"/>
        <c:majorTickMark val="out"/>
        <c:minorTickMark val="none"/>
        <c:tickLblPos val="nextTo"/>
        <c:crossAx val="731111208"/>
        <c:crosses val="autoZero"/>
        <c:crossBetween val="between"/>
      </c:valAx>
      <c:catAx>
        <c:axId val="731111208"/>
        <c:scaling>
          <c:orientation val="maxMin"/>
        </c:scaling>
        <c:delete val="1"/>
        <c:axPos val="l"/>
        <c:numFmt formatCode="General" sourceLinked="1"/>
        <c:majorTickMark val="none"/>
        <c:minorTickMark val="none"/>
        <c:tickLblPos val="nextTo"/>
        <c:crossAx val="731110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solidFill>
            <a:schemeClr val="tx1"/>
          </a:solidFill>
          <a:latin typeface="Roboto" pitchFamily="2" charset="0"/>
          <a:ea typeface="Roboto" pitchFamily="2" charset="0"/>
        </a:defRPr>
      </a:pPr>
      <a:endParaRPr lang="fr-FR"/>
    </a:p>
  </c:txPr>
  <c:externalData r:id="rId3">
    <c:autoUpdate val="0"/>
  </c:externalData>
</c:chartSpace>
</file>

<file path=ppt/charts/chart2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63652369601299"/>
          <c:y val="2.423199031283922E-4"/>
          <c:w val="0.47936346648985179"/>
          <c:h val="0.999757596089626"/>
        </c:manualLayout>
      </c:layout>
      <c:barChart>
        <c:barDir val="bar"/>
        <c:grouping val="clustered"/>
        <c:varyColors val="0"/>
        <c:ser>
          <c:idx val="0"/>
          <c:order val="0"/>
          <c:tx>
            <c:strRef>
              <c:f>Feuil1!$B$1</c:f>
              <c:strCache>
                <c:ptCount val="1"/>
                <c:pt idx="0">
                  <c:v>Colonne1</c:v>
                </c:pt>
              </c:strCache>
            </c:strRef>
          </c:tx>
          <c:spPr>
            <a:solidFill>
              <a:srgbClr val="007AAA"/>
            </a:solidFill>
            <a:ln w="19050">
              <a:noFill/>
            </a:ln>
            <a:effectLst/>
          </c:spPr>
          <c:invertIfNegative val="0"/>
          <c:dPt>
            <c:idx val="0"/>
            <c:invertIfNegative val="0"/>
            <c:bubble3D val="0"/>
            <c:spPr>
              <a:solidFill>
                <a:schemeClr val="accent5"/>
              </a:solidFill>
              <a:ln w="19050">
                <a:noFill/>
              </a:ln>
              <a:effectLst/>
            </c:spPr>
            <c:extLst>
              <c:ext xmlns:c16="http://schemas.microsoft.com/office/drawing/2014/chart" uri="{C3380CC4-5D6E-409C-BE32-E72D297353CC}">
                <c16:uniqueId val="{00000000-5008-4002-B3CF-09C3127413C1}"/>
              </c:ext>
            </c:extLst>
          </c:dPt>
          <c:dPt>
            <c:idx val="1"/>
            <c:invertIfNegative val="0"/>
            <c:bubble3D val="0"/>
            <c:extLst>
              <c:ext xmlns:c16="http://schemas.microsoft.com/office/drawing/2014/chart" uri="{C3380CC4-5D6E-409C-BE32-E72D297353CC}">
                <c16:uniqueId val="{00000001-5008-4002-B3CF-09C3127413C1}"/>
              </c:ext>
            </c:extLst>
          </c:dPt>
          <c:dPt>
            <c:idx val="2"/>
            <c:invertIfNegative val="0"/>
            <c:bubble3D val="0"/>
            <c:spPr>
              <a:solidFill>
                <a:srgbClr val="007AAA"/>
              </a:solidFill>
              <a:ln w="19050">
                <a:noFill/>
              </a:ln>
              <a:effectLst/>
            </c:spPr>
            <c:extLst>
              <c:ext xmlns:c16="http://schemas.microsoft.com/office/drawing/2014/chart" uri="{C3380CC4-5D6E-409C-BE32-E72D297353CC}">
                <c16:uniqueId val="{00000002-5008-4002-B3CF-09C3127413C1}"/>
              </c:ext>
            </c:extLst>
          </c:dPt>
          <c:dPt>
            <c:idx val="3"/>
            <c:invertIfNegative val="0"/>
            <c:bubble3D val="0"/>
            <c:extLst>
              <c:ext xmlns:c16="http://schemas.microsoft.com/office/drawing/2014/chart" uri="{C3380CC4-5D6E-409C-BE32-E72D297353CC}">
                <c16:uniqueId val="{00000003-5008-4002-B3CF-09C3127413C1}"/>
              </c:ext>
            </c:extLst>
          </c:dPt>
          <c:dPt>
            <c:idx val="4"/>
            <c:invertIfNegative val="0"/>
            <c:bubble3D val="0"/>
            <c:extLst>
              <c:ext xmlns:c16="http://schemas.microsoft.com/office/drawing/2014/chart" uri="{C3380CC4-5D6E-409C-BE32-E72D297353CC}">
                <c16:uniqueId val="{00000004-5008-4002-B3CF-09C3127413C1}"/>
              </c:ext>
            </c:extLst>
          </c:dPt>
          <c:dPt>
            <c:idx val="5"/>
            <c:invertIfNegative val="0"/>
            <c:bubble3D val="0"/>
            <c:extLst>
              <c:ext xmlns:c16="http://schemas.microsoft.com/office/drawing/2014/chart" uri="{C3380CC4-5D6E-409C-BE32-E72D297353CC}">
                <c16:uniqueId val="{00000005-5008-4002-B3CF-09C3127413C1}"/>
              </c:ext>
            </c:extLst>
          </c:dPt>
          <c:dPt>
            <c:idx val="7"/>
            <c:invertIfNegative val="0"/>
            <c:bubble3D val="0"/>
            <c:extLst>
              <c:ext xmlns:c16="http://schemas.microsoft.com/office/drawing/2014/chart" uri="{C3380CC4-5D6E-409C-BE32-E72D297353CC}">
                <c16:uniqueId val="{00000006-5008-4002-B3CF-09C3127413C1}"/>
              </c:ext>
            </c:extLst>
          </c:dPt>
          <c:dPt>
            <c:idx val="9"/>
            <c:invertIfNegative val="0"/>
            <c:bubble3D val="0"/>
            <c:extLst>
              <c:ext xmlns:c16="http://schemas.microsoft.com/office/drawing/2014/chart" uri="{C3380CC4-5D6E-409C-BE32-E72D297353CC}">
                <c16:uniqueId val="{00000007-5008-4002-B3CF-09C3127413C1}"/>
              </c:ext>
            </c:extLst>
          </c:dPt>
          <c:dPt>
            <c:idx val="10"/>
            <c:invertIfNegative val="0"/>
            <c:bubble3D val="0"/>
            <c:extLst>
              <c:ext xmlns:c16="http://schemas.microsoft.com/office/drawing/2014/chart" uri="{C3380CC4-5D6E-409C-BE32-E72D297353CC}">
                <c16:uniqueId val="{00000008-5008-4002-B3CF-09C3127413C1}"/>
              </c:ext>
            </c:extLst>
          </c:dPt>
          <c:dPt>
            <c:idx val="11"/>
            <c:invertIfNegative val="0"/>
            <c:bubble3D val="0"/>
            <c:extLst>
              <c:ext xmlns:c16="http://schemas.microsoft.com/office/drawing/2014/chart" uri="{C3380CC4-5D6E-409C-BE32-E72D297353CC}">
                <c16:uniqueId val="{00000009-5008-4002-B3CF-09C3127413C1}"/>
              </c:ext>
            </c:extLst>
          </c:dPt>
          <c:dLbls>
            <c:dLbl>
              <c:idx val="0"/>
              <c:layout>
                <c:manualLayout>
                  <c:x val="-7.0552023074094269E-4"/>
                  <c:y val="-3.480337156223695E-3"/>
                </c:manualLayout>
              </c:layout>
              <c:tx>
                <c:rich>
                  <a:bodyPr/>
                  <a:lstStyle/>
                  <a:p>
                    <a:fld id="{56A07C00-E55F-4DCE-B95D-0A35B70D6413}" type="VALUE">
                      <a:rPr lang="en-US" smtClean="0">
                        <a:solidFill>
                          <a:schemeClr val="tx1"/>
                        </a:solidFill>
                      </a:rPr>
                      <a:pPr/>
                      <a:t>[VALEUR]</a:t>
                    </a:fld>
                    <a:r>
                      <a:rPr lang="en-US" dirty="0">
                        <a:solidFill>
                          <a:schemeClr val="tx1"/>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008-4002-B3CF-09C3127413C1}"/>
                </c:ext>
              </c:extLst>
            </c:dLbl>
            <c:numFmt formatCode="####%"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X</c:v>
                </c:pt>
                <c:pt idx="1">
                  <c:v>X</c:v>
                </c:pt>
                <c:pt idx="2">
                  <c:v>X</c:v>
                </c:pt>
              </c:strCache>
            </c:strRef>
          </c:cat>
          <c:val>
            <c:numRef>
              <c:f>Feuil1!$B$2:$B$4</c:f>
              <c:numCache>
                <c:formatCode>0%</c:formatCode>
                <c:ptCount val="3"/>
                <c:pt idx="0">
                  <c:v>0.46</c:v>
                </c:pt>
                <c:pt idx="1">
                  <c:v>0.26</c:v>
                </c:pt>
                <c:pt idx="2">
                  <c:v>0.28000000000000003</c:v>
                </c:pt>
              </c:numCache>
            </c:numRef>
          </c:val>
          <c:extLst>
            <c:ext xmlns:c16="http://schemas.microsoft.com/office/drawing/2014/chart" uri="{C3380CC4-5D6E-409C-BE32-E72D297353CC}">
              <c16:uniqueId val="{0000000A-5008-4002-B3CF-09C3127413C1}"/>
            </c:ext>
          </c:extLst>
        </c:ser>
        <c:dLbls>
          <c:dLblPos val="outEnd"/>
          <c:showLegendKey val="0"/>
          <c:showVal val="1"/>
          <c:showCatName val="0"/>
          <c:showSerName val="0"/>
          <c:showPercent val="0"/>
          <c:showBubbleSize val="0"/>
        </c:dLbls>
        <c:gapWidth val="100"/>
        <c:axId val="731111208"/>
        <c:axId val="731110816"/>
      </c:barChart>
      <c:valAx>
        <c:axId val="731110816"/>
        <c:scaling>
          <c:orientation val="maxMin"/>
          <c:max val="1"/>
          <c:min val="0"/>
        </c:scaling>
        <c:delete val="1"/>
        <c:axPos val="b"/>
        <c:numFmt formatCode="0%" sourceLinked="1"/>
        <c:majorTickMark val="out"/>
        <c:minorTickMark val="none"/>
        <c:tickLblPos val="nextTo"/>
        <c:crossAx val="731111208"/>
        <c:crosses val="autoZero"/>
        <c:crossBetween val="between"/>
      </c:valAx>
      <c:catAx>
        <c:axId val="731111208"/>
        <c:scaling>
          <c:orientation val="minMax"/>
        </c:scaling>
        <c:delete val="1"/>
        <c:axPos val="r"/>
        <c:numFmt formatCode="General" sourceLinked="1"/>
        <c:majorTickMark val="out"/>
        <c:minorTickMark val="none"/>
        <c:tickLblPos val="nextTo"/>
        <c:crossAx val="731110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solidFill>
            <a:schemeClr val="tx1"/>
          </a:solidFill>
          <a:latin typeface="Roboto" pitchFamily="2" charset="0"/>
          <a:ea typeface="Roboto" pitchFamily="2" charset="0"/>
        </a:defRPr>
      </a:pPr>
      <a:endParaRPr lang="fr-FR"/>
    </a:p>
  </c:txPr>
  <c:externalData r:id="rId3">
    <c:autoUpdate val="0"/>
  </c:externalData>
</c:chartSpace>
</file>

<file path=ppt/charts/chart2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848158754518615E-2"/>
          <c:y val="6.4937389107903448E-2"/>
          <c:w val="0.84430368249096277"/>
          <c:h val="0.44715783876097415"/>
        </c:manualLayout>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Ont connaissance</c:v>
                </c:pt>
              </c:strCache>
            </c:strRef>
          </c:cat>
          <c:val>
            <c:numRef>
              <c:f>Feuil1!$B$2</c:f>
              <c:numCache>
                <c:formatCode>0%</c:formatCode>
                <c:ptCount val="1"/>
                <c:pt idx="0">
                  <c:v>0.72</c:v>
                </c:pt>
              </c:numCache>
            </c:numRef>
          </c:val>
          <c:extLst>
            <c:ext xmlns:c16="http://schemas.microsoft.com/office/drawing/2014/chart" uri="{C3380CC4-5D6E-409C-BE32-E72D297353CC}">
              <c16:uniqueId val="{00000000-A1A3-44E1-8C8D-BE8732CBD117}"/>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Ont connaissance</c:v>
                </c:pt>
              </c:strCache>
            </c:strRef>
          </c:cat>
          <c:val>
            <c:numRef>
              <c:f>Feuil1!$C$2</c:f>
              <c:numCache>
                <c:formatCode>0%</c:formatCode>
                <c:ptCount val="1"/>
                <c:pt idx="0">
                  <c:v>0.48</c:v>
                </c:pt>
              </c:numCache>
            </c:numRef>
          </c:val>
          <c:extLst>
            <c:ext xmlns:c16="http://schemas.microsoft.com/office/drawing/2014/chart" uri="{C3380CC4-5D6E-409C-BE32-E72D297353CC}">
              <c16:uniqueId val="{00000001-A1A3-44E1-8C8D-BE8732CBD117}"/>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layout>
        <c:manualLayout>
          <c:xMode val="edge"/>
          <c:yMode val="edge"/>
          <c:x val="6.979578119854328E-2"/>
          <c:y val="0.71149698578024578"/>
          <c:w val="0.84459948733454404"/>
          <c:h val="0.223565625111850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Ont connaissance</c:v>
                </c:pt>
              </c:strCache>
            </c:strRef>
          </c:cat>
          <c:val>
            <c:numRef>
              <c:f>Feuil1!$B$2</c:f>
              <c:numCache>
                <c:formatCode>0%</c:formatCode>
                <c:ptCount val="1"/>
                <c:pt idx="0">
                  <c:v>0.8</c:v>
                </c:pt>
              </c:numCache>
            </c:numRef>
          </c:val>
          <c:extLst>
            <c:ext xmlns:c16="http://schemas.microsoft.com/office/drawing/2014/chart" uri="{C3380CC4-5D6E-409C-BE32-E72D297353CC}">
              <c16:uniqueId val="{00000000-A1A3-44E1-8C8D-BE8732CBD117}"/>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Ont connaissance</c:v>
                </c:pt>
              </c:strCache>
            </c:strRef>
          </c:cat>
          <c:val>
            <c:numRef>
              <c:f>Feuil1!$C$2</c:f>
              <c:numCache>
                <c:formatCode>0%</c:formatCode>
                <c:ptCount val="1"/>
                <c:pt idx="0">
                  <c:v>0.2</c:v>
                </c:pt>
              </c:numCache>
            </c:numRef>
          </c:val>
          <c:extLst>
            <c:ext xmlns:c16="http://schemas.microsoft.com/office/drawing/2014/chart" uri="{C3380CC4-5D6E-409C-BE32-E72D297353CC}">
              <c16:uniqueId val="{00000001-A1A3-44E1-8C8D-BE8732CBD117}"/>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F331-44C0-8617-660EFF16C6A4}"/>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F331-44C0-8617-660EFF16C6A4}"/>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F331-44C0-8617-660EFF16C6A4}"/>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F331-44C0-8617-660EFF16C6A4}"/>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F331-44C0-8617-660EFF16C6A4}"/>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F331-44C0-8617-660EFF16C6A4}"/>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F331-44C0-8617-660EFF16C6A4}"/>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F331-44C0-8617-660EFF16C6A4}"/>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F331-44C0-8617-660EFF16C6A4}"/>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F331-44C0-8617-660EFF16C6A4}"/>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F331-44C0-8617-660EFF16C6A4}"/>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F331-44C0-8617-660EFF16C6A4}"/>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F331-44C0-8617-660EFF16C6A4}"/>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F331-44C0-8617-660EFF16C6A4}"/>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F331-44C0-8617-660EFF16C6A4}"/>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F331-44C0-8617-660EFF16C6A4}"/>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F331-44C0-8617-660EFF16C6A4}"/>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F331-44C0-8617-660EFF16C6A4}"/>
              </c:ext>
            </c:extLst>
          </c:dPt>
          <c:dLbls>
            <c:delete val="1"/>
          </c:dLbls>
          <c:cat>
            <c:strRef>
              <c:f>Feuil1!$A$8:$A$12</c:f>
              <c:strCache>
                <c:ptCount val="5"/>
                <c:pt idx="0">
                  <c:v>  Oui, tout à fait | 15%</c:v>
                </c:pt>
                <c:pt idx="1">
                  <c:v>  Oui, plutôt | 50%</c:v>
                </c:pt>
                <c:pt idx="2">
                  <c:v>  Non, plutôt pas | 11%</c:v>
                </c:pt>
                <c:pt idx="3">
                  <c:v>  Non, pas du tout | 8%</c:v>
                </c:pt>
                <c:pt idx="4">
                  <c:v>  Ne se prononce pas | 16%</c:v>
                </c:pt>
              </c:strCache>
            </c:strRef>
          </c:cat>
          <c:val>
            <c:numRef>
              <c:f>Feuil1!$E$8:$E$12</c:f>
              <c:numCache>
                <c:formatCode>0%</c:formatCode>
                <c:ptCount val="5"/>
                <c:pt idx="0">
                  <c:v>0.15</c:v>
                </c:pt>
                <c:pt idx="1">
                  <c:v>0.5</c:v>
                </c:pt>
                <c:pt idx="2">
                  <c:v>0.11</c:v>
                </c:pt>
                <c:pt idx="3">
                  <c:v>0.08</c:v>
                </c:pt>
                <c:pt idx="4">
                  <c:v>0.16</c:v>
                </c:pt>
              </c:numCache>
            </c:numRef>
          </c:val>
          <c:extLst>
            <c:ext xmlns:c16="http://schemas.microsoft.com/office/drawing/2014/chart" uri="{C3380CC4-5D6E-409C-BE32-E72D297353CC}">
              <c16:uniqueId val="{00000024-F331-44C0-8617-660EFF16C6A4}"/>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7.3664513963509398E-2"/>
          <c:y val="0.19135013193785769"/>
          <c:w val="0.46432782697584801"/>
          <c:h val="0.4538585170560181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2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71B4-46FE-BFFD-1883EF9562C4}"/>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71B4-46FE-BFFD-1883EF9562C4}"/>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71B4-46FE-BFFD-1883EF9562C4}"/>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71B4-46FE-BFFD-1883EF9562C4}"/>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71B4-46FE-BFFD-1883EF9562C4}"/>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71B4-46FE-BFFD-1883EF9562C4}"/>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71B4-46FE-BFFD-1883EF9562C4}"/>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71B4-46FE-BFFD-1883EF9562C4}"/>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71B4-46FE-BFFD-1883EF9562C4}"/>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71B4-46FE-BFFD-1883EF9562C4}"/>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71B4-46FE-BFFD-1883EF9562C4}"/>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71B4-46FE-BFFD-1883EF9562C4}"/>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71B4-46FE-BFFD-1883EF9562C4}"/>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71B4-46FE-BFFD-1883EF9562C4}"/>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71B4-46FE-BFFD-1883EF9562C4}"/>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71B4-46FE-BFFD-1883EF9562C4}"/>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71B4-46FE-BFFD-1883EF9562C4}"/>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71B4-46FE-BFFD-1883EF9562C4}"/>
              </c:ext>
            </c:extLst>
          </c:dPt>
          <c:dLbls>
            <c:delete val="1"/>
          </c:dLbls>
          <c:cat>
            <c:strRef>
              <c:f>Feuil1!$A$8:$A$12</c:f>
              <c:strCache>
                <c:ptCount val="5"/>
                <c:pt idx="0">
                  <c:v>  Oui, tout à fait | 21%</c:v>
                </c:pt>
                <c:pt idx="1">
                  <c:v>  Oui, plutôt | 40%</c:v>
                </c:pt>
                <c:pt idx="2">
                  <c:v>  Non, plutôt pas | 14%</c:v>
                </c:pt>
                <c:pt idx="3">
                  <c:v>  Non, pas du tout | 8%</c:v>
                </c:pt>
                <c:pt idx="4">
                  <c:v>  Ne se prononce pas | 17%</c:v>
                </c:pt>
              </c:strCache>
            </c:strRef>
          </c:cat>
          <c:val>
            <c:numRef>
              <c:f>Feuil1!$E$8:$E$12</c:f>
              <c:numCache>
                <c:formatCode>0%</c:formatCode>
                <c:ptCount val="5"/>
                <c:pt idx="0">
                  <c:v>0.21</c:v>
                </c:pt>
                <c:pt idx="1">
                  <c:v>0.4</c:v>
                </c:pt>
                <c:pt idx="2">
                  <c:v>0.14000000000000001</c:v>
                </c:pt>
                <c:pt idx="3">
                  <c:v>0.08</c:v>
                </c:pt>
                <c:pt idx="4">
                  <c:v>0.17</c:v>
                </c:pt>
              </c:numCache>
            </c:numRef>
          </c:val>
          <c:extLst>
            <c:ext xmlns:c16="http://schemas.microsoft.com/office/drawing/2014/chart" uri="{C3380CC4-5D6E-409C-BE32-E72D297353CC}">
              <c16:uniqueId val="{00000024-71B4-46FE-BFFD-1883EF9562C4}"/>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8.4736804249318329E-2"/>
          <c:y val="0.20114616112642508"/>
          <c:w val="0.44218324640423012"/>
          <c:h val="0.427735772553171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2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44E3-4BAF-B009-FD761D350795}"/>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44E3-4BAF-B009-FD761D350795}"/>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44E3-4BAF-B009-FD761D350795}"/>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44E3-4BAF-B009-FD761D350795}"/>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44E3-4BAF-B009-FD761D350795}"/>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44E3-4BAF-B009-FD761D350795}"/>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44E3-4BAF-B009-FD761D350795}"/>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44E3-4BAF-B009-FD761D350795}"/>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44E3-4BAF-B009-FD761D350795}"/>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44E3-4BAF-B009-FD761D350795}"/>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44E3-4BAF-B009-FD761D350795}"/>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44E3-4BAF-B009-FD761D350795}"/>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44E3-4BAF-B009-FD761D350795}"/>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44E3-4BAF-B009-FD761D350795}"/>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44E3-4BAF-B009-FD761D350795}"/>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44E3-4BAF-B009-FD761D350795}"/>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44E3-4BAF-B009-FD761D350795}"/>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44E3-4BAF-B009-FD761D350795}"/>
              </c:ext>
            </c:extLst>
          </c:dPt>
          <c:dLbls>
            <c:delete val="1"/>
          </c:dLbls>
          <c:cat>
            <c:strRef>
              <c:f>Feuil1!$A$8:$A$12</c:f>
              <c:strCache>
                <c:ptCount val="5"/>
                <c:pt idx="0">
                  <c:v>  Oui, tout à fait | 29%</c:v>
                </c:pt>
                <c:pt idx="1">
                  <c:v>  Oui, plutôt | 49%</c:v>
                </c:pt>
                <c:pt idx="2">
                  <c:v>  Non, plutôt pas | 7%</c:v>
                </c:pt>
                <c:pt idx="3">
                  <c:v>  Non, pas du tout | 2%</c:v>
                </c:pt>
                <c:pt idx="4">
                  <c:v>  Ne se prononce pas | 13%</c:v>
                </c:pt>
              </c:strCache>
            </c:strRef>
          </c:cat>
          <c:val>
            <c:numRef>
              <c:f>Feuil1!$E$8:$E$12</c:f>
              <c:numCache>
                <c:formatCode>0%</c:formatCode>
                <c:ptCount val="5"/>
                <c:pt idx="0">
                  <c:v>0.28999999999999998</c:v>
                </c:pt>
                <c:pt idx="1">
                  <c:v>0.49</c:v>
                </c:pt>
                <c:pt idx="2">
                  <c:v>7.0000000000000007E-2</c:v>
                </c:pt>
                <c:pt idx="3">
                  <c:v>0.02</c:v>
                </c:pt>
                <c:pt idx="4">
                  <c:v>0.13</c:v>
                </c:pt>
              </c:numCache>
            </c:numRef>
          </c:val>
          <c:extLst>
            <c:ext xmlns:c16="http://schemas.microsoft.com/office/drawing/2014/chart" uri="{C3380CC4-5D6E-409C-BE32-E72D297353CC}">
              <c16:uniqueId val="{00000024-44E3-4BAF-B009-FD761D350795}"/>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8.4736804249318329E-2"/>
          <c:y val="0.19461547500071349"/>
          <c:w val="0.42557481097551669"/>
          <c:h val="0.4310011156160275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2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A0ED-4FD9-BE1C-886E83CCE46A}"/>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A0ED-4FD9-BE1C-886E83CCE46A}"/>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A0ED-4FD9-BE1C-886E83CCE46A}"/>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A0ED-4FD9-BE1C-886E83CCE46A}"/>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A0ED-4FD9-BE1C-886E83CCE46A}"/>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A0ED-4FD9-BE1C-886E83CCE46A}"/>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A0ED-4FD9-BE1C-886E83CCE46A}"/>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A0ED-4FD9-BE1C-886E83CCE46A}"/>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A0ED-4FD9-BE1C-886E83CCE46A}"/>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A0ED-4FD9-BE1C-886E83CCE46A}"/>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A0ED-4FD9-BE1C-886E83CCE46A}"/>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A0ED-4FD9-BE1C-886E83CCE46A}"/>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A0ED-4FD9-BE1C-886E83CCE46A}"/>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A0ED-4FD9-BE1C-886E83CCE46A}"/>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A0ED-4FD9-BE1C-886E83CCE46A}"/>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A0ED-4FD9-BE1C-886E83CCE46A}"/>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A0ED-4FD9-BE1C-886E83CCE46A}"/>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A0ED-4FD9-BE1C-886E83CCE46A}"/>
              </c:ext>
            </c:extLst>
          </c:dPt>
          <c:dLbls>
            <c:delete val="1"/>
          </c:dLbls>
          <c:cat>
            <c:strRef>
              <c:f>Feuil1!$A$8:$A$12</c:f>
              <c:strCache>
                <c:ptCount val="5"/>
                <c:pt idx="0">
                  <c:v>  Oui, tout à fait | 32%</c:v>
                </c:pt>
                <c:pt idx="1">
                  <c:v>  Oui, plutôt | 44%</c:v>
                </c:pt>
                <c:pt idx="2">
                  <c:v>  Non, plutôt pas | 8%</c:v>
                </c:pt>
                <c:pt idx="3">
                  <c:v>  Non, pas du tout | 3%</c:v>
                </c:pt>
                <c:pt idx="4">
                  <c:v>  Ne se prononce pas | 13%</c:v>
                </c:pt>
              </c:strCache>
            </c:strRef>
          </c:cat>
          <c:val>
            <c:numRef>
              <c:f>Feuil1!$E$8:$E$12</c:f>
              <c:numCache>
                <c:formatCode>0%</c:formatCode>
                <c:ptCount val="5"/>
                <c:pt idx="0">
                  <c:v>0.32</c:v>
                </c:pt>
                <c:pt idx="1">
                  <c:v>0.44</c:v>
                </c:pt>
                <c:pt idx="2">
                  <c:v>0.08</c:v>
                </c:pt>
                <c:pt idx="3">
                  <c:v>0.03</c:v>
                </c:pt>
                <c:pt idx="4">
                  <c:v>0.13</c:v>
                </c:pt>
              </c:numCache>
            </c:numRef>
          </c:val>
          <c:extLst>
            <c:ext xmlns:c16="http://schemas.microsoft.com/office/drawing/2014/chart" uri="{C3380CC4-5D6E-409C-BE32-E72D297353CC}">
              <c16:uniqueId val="{00000024-A0ED-4FD9-BE1C-886E83CCE46A}"/>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8.4736804249318329E-2"/>
          <c:y val="0.17828875968643454"/>
          <c:w val="0.44218324640423012"/>
          <c:h val="0.4669198893074413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2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8688489533848E-2"/>
          <c:y val="4.931619333671592E-2"/>
          <c:w val="0.96562262302093227"/>
          <c:h val="0.95068380666328411"/>
        </c:manualLayout>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50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Feuil1!$A$2:$A$11</c:f>
              <c:numCache>
                <c:formatCode>General</c:formatCode>
                <c:ptCount val="10"/>
                <c:pt idx="0">
                  <c:v>2013</c:v>
                </c:pt>
                <c:pt idx="1">
                  <c:v>2014</c:v>
                </c:pt>
                <c:pt idx="2">
                  <c:v>2015</c:v>
                </c:pt>
                <c:pt idx="3">
                  <c:v>2016</c:v>
                </c:pt>
                <c:pt idx="4">
                  <c:v>2017</c:v>
                </c:pt>
                <c:pt idx="5">
                  <c:v>2018</c:v>
                </c:pt>
                <c:pt idx="6">
                  <c:v>2019</c:v>
                </c:pt>
                <c:pt idx="7">
                  <c:v>2021</c:v>
                </c:pt>
                <c:pt idx="8">
                  <c:v>2022</c:v>
                </c:pt>
                <c:pt idx="9">
                  <c:v>2023</c:v>
                </c:pt>
              </c:numCache>
            </c:numRef>
          </c:cat>
          <c:val>
            <c:numRef>
              <c:f>Feuil1!$B$2:$B$11</c:f>
              <c:numCache>
                <c:formatCode>General</c:formatCode>
                <c:ptCount val="10"/>
                <c:pt idx="5" formatCode="0%">
                  <c:v>0.52</c:v>
                </c:pt>
                <c:pt idx="6" formatCode="0%">
                  <c:v>0.62</c:v>
                </c:pt>
                <c:pt idx="7" formatCode="0%">
                  <c:v>0.69</c:v>
                </c:pt>
                <c:pt idx="8" formatCode="0%">
                  <c:v>0.66</c:v>
                </c:pt>
                <c:pt idx="9" formatCode="0%">
                  <c:v>0.57999999999999996</c:v>
                </c:pt>
              </c:numCache>
            </c:numRef>
          </c:val>
          <c:smooth val="0"/>
          <c:extLst>
            <c:ext xmlns:c16="http://schemas.microsoft.com/office/drawing/2014/chart" uri="{C3380CC4-5D6E-409C-BE32-E72D297353CC}">
              <c16:uniqueId val="{00000000-859B-4D8C-9840-800773F6AACB}"/>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General"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0.85</c:v>
                </c:pt>
                <c:pt idx="1">
                  <c:v>0.84</c:v>
                </c:pt>
                <c:pt idx="2">
                  <c:v>0.8</c:v>
                </c:pt>
              </c:numCache>
            </c:numRef>
          </c:val>
          <c:smooth val="0"/>
          <c:extLst>
            <c:ext xmlns:c16="http://schemas.microsoft.com/office/drawing/2014/chart" uri="{C3380CC4-5D6E-409C-BE32-E72D297353CC}">
              <c16:uniqueId val="{00000000-32ED-47D3-9A32-4E0680C35DDF}"/>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8688489533848E-2"/>
          <c:y val="4.931619333671592E-2"/>
          <c:w val="0.96562262302093227"/>
          <c:h val="0.95068380666328411"/>
        </c:manualLayout>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50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Feuil1!$A$2:$A$11</c:f>
              <c:numCache>
                <c:formatCode>General</c:formatCode>
                <c:ptCount val="10"/>
                <c:pt idx="0">
                  <c:v>2013</c:v>
                </c:pt>
                <c:pt idx="1">
                  <c:v>2014</c:v>
                </c:pt>
                <c:pt idx="2">
                  <c:v>2015</c:v>
                </c:pt>
                <c:pt idx="3">
                  <c:v>2016</c:v>
                </c:pt>
                <c:pt idx="4">
                  <c:v>2017</c:v>
                </c:pt>
                <c:pt idx="5">
                  <c:v>2018</c:v>
                </c:pt>
                <c:pt idx="6">
                  <c:v>2019</c:v>
                </c:pt>
                <c:pt idx="7">
                  <c:v>2021</c:v>
                </c:pt>
                <c:pt idx="8">
                  <c:v>2022</c:v>
                </c:pt>
                <c:pt idx="9">
                  <c:v>2023</c:v>
                </c:pt>
              </c:numCache>
            </c:numRef>
          </c:cat>
          <c:val>
            <c:numRef>
              <c:f>Feuil1!$B$2:$B$11</c:f>
              <c:numCache>
                <c:formatCode>0%</c:formatCode>
                <c:ptCount val="10"/>
                <c:pt idx="0">
                  <c:v>0.65</c:v>
                </c:pt>
                <c:pt idx="1">
                  <c:v>0.7</c:v>
                </c:pt>
                <c:pt idx="2">
                  <c:v>0.74</c:v>
                </c:pt>
                <c:pt idx="3">
                  <c:v>0.59</c:v>
                </c:pt>
                <c:pt idx="4">
                  <c:v>0.6</c:v>
                </c:pt>
                <c:pt idx="5">
                  <c:v>0.68</c:v>
                </c:pt>
                <c:pt idx="6">
                  <c:v>0.69</c:v>
                </c:pt>
                <c:pt idx="7">
                  <c:v>0.63</c:v>
                </c:pt>
                <c:pt idx="8">
                  <c:v>0.64</c:v>
                </c:pt>
                <c:pt idx="9">
                  <c:v>0.63</c:v>
                </c:pt>
              </c:numCache>
            </c:numRef>
          </c:val>
          <c:smooth val="0"/>
          <c:extLst>
            <c:ext xmlns:c16="http://schemas.microsoft.com/office/drawing/2014/chart" uri="{C3380CC4-5D6E-409C-BE32-E72D297353CC}">
              <c16:uniqueId val="{00000000-79B1-44C2-8F1B-DAECC736C455}"/>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20335595458882E-3"/>
          <c:y val="4.0071197424481585E-2"/>
          <c:w val="0.96562262302093227"/>
          <c:h val="0.95992880257551838"/>
        </c:manualLayout>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50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Feuil1!$A$2:$A$11</c:f>
              <c:numCache>
                <c:formatCode>General</c:formatCode>
                <c:ptCount val="10"/>
                <c:pt idx="0">
                  <c:v>2013</c:v>
                </c:pt>
                <c:pt idx="1">
                  <c:v>2014</c:v>
                </c:pt>
                <c:pt idx="2">
                  <c:v>2015</c:v>
                </c:pt>
                <c:pt idx="3">
                  <c:v>2016</c:v>
                </c:pt>
                <c:pt idx="4">
                  <c:v>2017</c:v>
                </c:pt>
                <c:pt idx="5">
                  <c:v>2018</c:v>
                </c:pt>
                <c:pt idx="6">
                  <c:v>2019</c:v>
                </c:pt>
                <c:pt idx="7">
                  <c:v>2021</c:v>
                </c:pt>
                <c:pt idx="8">
                  <c:v>2022</c:v>
                </c:pt>
                <c:pt idx="9">
                  <c:v>2023</c:v>
                </c:pt>
              </c:numCache>
            </c:numRef>
          </c:cat>
          <c:val>
            <c:numRef>
              <c:f>Feuil1!$B$2:$B$11</c:f>
              <c:numCache>
                <c:formatCode>0%</c:formatCode>
                <c:ptCount val="10"/>
                <c:pt idx="1">
                  <c:v>0.9</c:v>
                </c:pt>
                <c:pt idx="2">
                  <c:v>0.89</c:v>
                </c:pt>
                <c:pt idx="3">
                  <c:v>0.86</c:v>
                </c:pt>
                <c:pt idx="4">
                  <c:v>0.82</c:v>
                </c:pt>
                <c:pt idx="5">
                  <c:v>0.84</c:v>
                </c:pt>
                <c:pt idx="6">
                  <c:v>0.84</c:v>
                </c:pt>
                <c:pt idx="7">
                  <c:v>0.74</c:v>
                </c:pt>
                <c:pt idx="8">
                  <c:v>0.74</c:v>
                </c:pt>
                <c:pt idx="9">
                  <c:v>0.77</c:v>
                </c:pt>
              </c:numCache>
            </c:numRef>
          </c:val>
          <c:smooth val="0"/>
          <c:extLst>
            <c:ext xmlns:c16="http://schemas.microsoft.com/office/drawing/2014/chart" uri="{C3380CC4-5D6E-409C-BE32-E72D297353CC}">
              <c16:uniqueId val="{00000000-76F2-4B74-A483-9A976276F055}"/>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D46A-41FA-9BD5-2F93B492A0FA}"/>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D46A-41FA-9BD5-2F93B492A0FA}"/>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D46A-41FA-9BD5-2F93B492A0FA}"/>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D46A-41FA-9BD5-2F93B492A0FA}"/>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D46A-41FA-9BD5-2F93B492A0FA}"/>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D46A-41FA-9BD5-2F93B492A0FA}"/>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D46A-41FA-9BD5-2F93B492A0FA}"/>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D46A-41FA-9BD5-2F93B492A0FA}"/>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D46A-41FA-9BD5-2F93B492A0FA}"/>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D46A-41FA-9BD5-2F93B492A0FA}"/>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D46A-41FA-9BD5-2F93B492A0FA}"/>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D46A-41FA-9BD5-2F93B492A0FA}"/>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D46A-41FA-9BD5-2F93B492A0FA}"/>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D46A-41FA-9BD5-2F93B492A0FA}"/>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D46A-41FA-9BD5-2F93B492A0FA}"/>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D46A-41FA-9BD5-2F93B492A0FA}"/>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D46A-41FA-9BD5-2F93B492A0FA}"/>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D46A-41FA-9BD5-2F93B492A0FA}"/>
              </c:ext>
            </c:extLst>
          </c:dPt>
          <c:dLbls>
            <c:delete val="1"/>
          </c:dLbls>
          <c:cat>
            <c:strRef>
              <c:f>Feuil1!$A$8:$A$12</c:f>
              <c:strCache>
                <c:ptCount val="5"/>
                <c:pt idx="0">
                  <c:v>  Oui, tout à fait | 16%</c:v>
                </c:pt>
                <c:pt idx="1">
                  <c:v>  Oui, plutôt | 33%</c:v>
                </c:pt>
                <c:pt idx="2">
                  <c:v>  Non, plutôt pas | 29%</c:v>
                </c:pt>
                <c:pt idx="3">
                  <c:v>  Non, pas du tout | 10%</c:v>
                </c:pt>
                <c:pt idx="4">
                  <c:v>  Ne se prononce pas | 12%</c:v>
                </c:pt>
              </c:strCache>
            </c:strRef>
          </c:cat>
          <c:val>
            <c:numRef>
              <c:f>Feuil1!$E$8:$E$12</c:f>
              <c:numCache>
                <c:formatCode>0%</c:formatCode>
                <c:ptCount val="5"/>
                <c:pt idx="0">
                  <c:v>0.159</c:v>
                </c:pt>
                <c:pt idx="1">
                  <c:v>0.33</c:v>
                </c:pt>
                <c:pt idx="2">
                  <c:v>0.28999999999999998</c:v>
                </c:pt>
                <c:pt idx="3">
                  <c:v>0.1</c:v>
                </c:pt>
                <c:pt idx="4">
                  <c:v>0.12</c:v>
                </c:pt>
              </c:numCache>
            </c:numRef>
          </c:val>
          <c:extLst>
            <c:ext xmlns:c16="http://schemas.microsoft.com/office/drawing/2014/chart" uri="{C3380CC4-5D6E-409C-BE32-E72D297353CC}">
              <c16:uniqueId val="{00000024-D46A-41FA-9BD5-2F93B492A0FA}"/>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8.4736700404460394E-2"/>
          <c:y val="0.21420744966317187"/>
          <c:w val="0.43664718930763136"/>
          <c:h val="0.408143797640746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2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C684-4CA5-BF56-F7FAB57A3C24}"/>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C684-4CA5-BF56-F7FAB57A3C24}"/>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C684-4CA5-BF56-F7FAB57A3C24}"/>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C684-4CA5-BF56-F7FAB57A3C24}"/>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C684-4CA5-BF56-F7FAB57A3C24}"/>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C684-4CA5-BF56-F7FAB57A3C24}"/>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C684-4CA5-BF56-F7FAB57A3C24}"/>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C684-4CA5-BF56-F7FAB57A3C24}"/>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C684-4CA5-BF56-F7FAB57A3C24}"/>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C684-4CA5-BF56-F7FAB57A3C24}"/>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C684-4CA5-BF56-F7FAB57A3C24}"/>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C684-4CA5-BF56-F7FAB57A3C24}"/>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C684-4CA5-BF56-F7FAB57A3C24}"/>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C684-4CA5-BF56-F7FAB57A3C24}"/>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C684-4CA5-BF56-F7FAB57A3C24}"/>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C684-4CA5-BF56-F7FAB57A3C24}"/>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C684-4CA5-BF56-F7FAB57A3C24}"/>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C684-4CA5-BF56-F7FAB57A3C24}"/>
              </c:ext>
            </c:extLst>
          </c:dPt>
          <c:dLbls>
            <c:delete val="1"/>
          </c:dLbls>
          <c:cat>
            <c:strRef>
              <c:f>Feuil1!$A$8:$A$12</c:f>
              <c:strCache>
                <c:ptCount val="5"/>
                <c:pt idx="0">
                  <c:v>  Oui, tout à fait | 15%</c:v>
                </c:pt>
                <c:pt idx="1">
                  <c:v>  Oui, plutôt | 36%</c:v>
                </c:pt>
                <c:pt idx="2">
                  <c:v>  Non, plutôt pas | 27%</c:v>
                </c:pt>
                <c:pt idx="3">
                  <c:v>  Non, pas du tout | 10%</c:v>
                </c:pt>
                <c:pt idx="4">
                  <c:v>  Ne se prononce pas | 12%</c:v>
                </c:pt>
              </c:strCache>
            </c:strRef>
          </c:cat>
          <c:val>
            <c:numRef>
              <c:f>Feuil1!$E$8:$E$12</c:f>
              <c:numCache>
                <c:formatCode>0%</c:formatCode>
                <c:ptCount val="5"/>
                <c:pt idx="0">
                  <c:v>0.15</c:v>
                </c:pt>
                <c:pt idx="1">
                  <c:v>0.36</c:v>
                </c:pt>
                <c:pt idx="2">
                  <c:v>0.27</c:v>
                </c:pt>
                <c:pt idx="3">
                  <c:v>0.1</c:v>
                </c:pt>
                <c:pt idx="4">
                  <c:v>0.12</c:v>
                </c:pt>
              </c:numCache>
            </c:numRef>
          </c:val>
          <c:extLst>
            <c:ext xmlns:c16="http://schemas.microsoft.com/office/drawing/2014/chart" uri="{C3380CC4-5D6E-409C-BE32-E72D297353CC}">
              <c16:uniqueId val="{00000024-C684-4CA5-BF56-F7FAB57A3C24}"/>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7.920065910641387E-2"/>
          <c:y val="0.21094219031499245"/>
          <c:w val="0.44218324640423012"/>
          <c:h val="0.4114090572388928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2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0.59</c:v>
                </c:pt>
                <c:pt idx="1">
                  <c:v>0.57999999999999996</c:v>
                </c:pt>
                <c:pt idx="2">
                  <c:v>0.5</c:v>
                </c:pt>
              </c:numCache>
            </c:numRef>
          </c:val>
          <c:smooth val="0"/>
          <c:extLst>
            <c:ext xmlns:c16="http://schemas.microsoft.com/office/drawing/2014/chart" uri="{C3380CC4-5D6E-409C-BE32-E72D297353CC}">
              <c16:uniqueId val="{00000000-04FE-4930-9DF5-7C1A866448BA}"/>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0.78</c:v>
                </c:pt>
              </c:numCache>
            </c:numRef>
          </c:val>
          <c:extLst>
            <c:ext xmlns:c16="http://schemas.microsoft.com/office/drawing/2014/chart" uri="{C3380CC4-5D6E-409C-BE32-E72D297353CC}">
              <c16:uniqueId val="{00000000-86E7-4FCF-8A45-F55BA896C0E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0.6</c:v>
                </c:pt>
              </c:numCache>
            </c:numRef>
          </c:val>
          <c:extLst>
            <c:ext xmlns:c16="http://schemas.microsoft.com/office/drawing/2014/chart" uri="{C3380CC4-5D6E-409C-BE32-E72D297353CC}">
              <c16:uniqueId val="{00000001-86E7-4FCF-8A45-F55BA896C0E9}"/>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0.71</c:v>
                </c:pt>
              </c:numCache>
            </c:numRef>
          </c:val>
          <c:extLst>
            <c:ext xmlns:c16="http://schemas.microsoft.com/office/drawing/2014/chart" uri="{C3380CC4-5D6E-409C-BE32-E72D297353CC}">
              <c16:uniqueId val="{00000000-86E7-4FCF-8A45-F55BA896C0E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0.56999999999999995</c:v>
                </c:pt>
              </c:numCache>
            </c:numRef>
          </c:val>
          <c:extLst>
            <c:ext xmlns:c16="http://schemas.microsoft.com/office/drawing/2014/chart" uri="{C3380CC4-5D6E-409C-BE32-E72D297353CC}">
              <c16:uniqueId val="{00000001-86E7-4FCF-8A45-F55BA896C0E9}"/>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0.89</c:v>
                </c:pt>
              </c:numCache>
            </c:numRef>
          </c:val>
          <c:extLst>
            <c:ext xmlns:c16="http://schemas.microsoft.com/office/drawing/2014/chart" uri="{C3380CC4-5D6E-409C-BE32-E72D297353CC}">
              <c16:uniqueId val="{00000000-86E7-4FCF-8A45-F55BA896C0E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0.74</c:v>
                </c:pt>
              </c:numCache>
            </c:numRef>
          </c:val>
          <c:extLst>
            <c:ext xmlns:c16="http://schemas.microsoft.com/office/drawing/2014/chart" uri="{C3380CC4-5D6E-409C-BE32-E72D297353CC}">
              <c16:uniqueId val="{00000001-86E7-4FCF-8A45-F55BA896C0E9}"/>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0.86</c:v>
                </c:pt>
              </c:numCache>
            </c:numRef>
          </c:val>
          <c:extLst>
            <c:ext xmlns:c16="http://schemas.microsoft.com/office/drawing/2014/chart" uri="{C3380CC4-5D6E-409C-BE32-E72D297353CC}">
              <c16:uniqueId val="{00000000-86E7-4FCF-8A45-F55BA896C0E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0.73</c:v>
                </c:pt>
              </c:numCache>
            </c:numRef>
          </c:val>
          <c:extLst>
            <c:ext xmlns:c16="http://schemas.microsoft.com/office/drawing/2014/chart" uri="{C3380CC4-5D6E-409C-BE32-E72D297353CC}">
              <c16:uniqueId val="{00000001-86E7-4FCF-8A45-F55BA896C0E9}"/>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dLbl>
              <c:idx val="0"/>
              <c:tx>
                <c:rich>
                  <a:bodyPr/>
                  <a:lstStyle/>
                  <a:p>
                    <a:r>
                      <a:rPr lang="en-US"/>
                      <a:t>53%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57A-48F1-85A7-7598CE2F6AD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0.78</c:v>
                </c:pt>
              </c:numCache>
            </c:numRef>
          </c:val>
          <c:extLst>
            <c:ext xmlns:c16="http://schemas.microsoft.com/office/drawing/2014/chart" uri="{C3380CC4-5D6E-409C-BE32-E72D297353CC}">
              <c16:uniqueId val="{00000000-357A-48F1-85A7-7598CE2F6AD5}"/>
            </c:ext>
          </c:extLst>
        </c:ser>
        <c:ser>
          <c:idx val="1"/>
          <c:order val="1"/>
          <c:tx>
            <c:strRef>
              <c:f>Feuil1!$C$1</c:f>
              <c:strCache>
                <c:ptCount val="1"/>
                <c:pt idx="0">
                  <c:v>Non managers</c:v>
                </c:pt>
              </c:strCache>
            </c:strRef>
          </c:tx>
          <c:spPr>
            <a:solidFill>
              <a:schemeClr val="accent2"/>
            </a:solidFill>
            <a:ln>
              <a:noFill/>
            </a:ln>
            <a:effectLst/>
          </c:spPr>
          <c:invertIfNegative val="0"/>
          <c:dLbls>
            <c:dLbl>
              <c:idx val="0"/>
              <c:layout>
                <c:manualLayout>
                  <c:x val="0"/>
                  <c:y val="-2.1912350431551517E-17"/>
                </c:manualLayout>
              </c:layout>
              <c:tx>
                <c:rich>
                  <a:bodyPr/>
                  <a:lstStyle/>
                  <a:p>
                    <a:r>
                      <a:rPr lang="en-US" dirty="0"/>
                      <a:t>47%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57A-48F1-85A7-7598CE2F6AD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0.6</c:v>
                </c:pt>
              </c:numCache>
            </c:numRef>
          </c:val>
          <c:extLst>
            <c:ext xmlns:c16="http://schemas.microsoft.com/office/drawing/2014/chart" uri="{C3380CC4-5D6E-409C-BE32-E72D297353CC}">
              <c16:uniqueId val="{00000001-357A-48F1-85A7-7598CE2F6AD5}"/>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81149746690957E-2"/>
          <c:y val="3.9754175044275503E-2"/>
          <c:w val="0.96131877602825277"/>
          <c:h val="0.96024582495572453"/>
        </c:manualLayout>
      </c:layout>
      <c:barChart>
        <c:barDir val="bar"/>
        <c:grouping val="clustered"/>
        <c:varyColors val="0"/>
        <c:ser>
          <c:idx val="0"/>
          <c:order val="0"/>
          <c:tx>
            <c:strRef>
              <c:f>Feuil1!$B$1</c:f>
              <c:strCache>
                <c:ptCount val="1"/>
                <c:pt idx="0">
                  <c:v>Vague 2</c:v>
                </c:pt>
              </c:strCache>
            </c:strRef>
          </c:tx>
          <c:spPr>
            <a:solidFill>
              <a:srgbClr val="007AAA"/>
            </a:solidFill>
            <a:ln>
              <a:noFill/>
            </a:ln>
            <a:effectLst/>
          </c:spPr>
          <c:invertIfNegative val="0"/>
          <c:dPt>
            <c:idx val="5"/>
            <c:invertIfNegative val="0"/>
            <c:bubble3D val="0"/>
            <c:spPr>
              <a:solidFill>
                <a:srgbClr val="007AAA"/>
              </a:solidFill>
              <a:ln>
                <a:noFill/>
              </a:ln>
              <a:effectLst/>
            </c:spPr>
            <c:extLst>
              <c:ext xmlns:c16="http://schemas.microsoft.com/office/drawing/2014/chart" uri="{C3380CC4-5D6E-409C-BE32-E72D297353CC}">
                <c16:uniqueId val="{00000001-6741-4BA3-9D77-F992459CF27B}"/>
              </c:ext>
            </c:extLst>
          </c:dPt>
          <c:dPt>
            <c:idx val="10"/>
            <c:invertIfNegative val="0"/>
            <c:bubble3D val="0"/>
            <c:spPr>
              <a:solidFill>
                <a:schemeClr val="bg1">
                  <a:lumMod val="75000"/>
                </a:schemeClr>
              </a:solidFill>
              <a:ln>
                <a:noFill/>
              </a:ln>
              <a:effectLst/>
            </c:spPr>
            <c:extLst>
              <c:ext xmlns:c16="http://schemas.microsoft.com/office/drawing/2014/chart" uri="{C3380CC4-5D6E-409C-BE32-E72D297353CC}">
                <c16:uniqueId val="{00000002-4863-4871-A202-4AB6655E7686}"/>
              </c:ext>
            </c:extLst>
          </c:dPt>
          <c:dLbls>
            <c:dLbl>
              <c:idx val="0"/>
              <c:layout>
                <c:manualLayout>
                  <c:x val="0"/>
                  <c:y val="1.0422910268043884E-2"/>
                </c:manualLayout>
              </c:layout>
              <c:tx>
                <c:rich>
                  <a:bodyPr/>
                  <a:lstStyle/>
                  <a:p>
                    <a:fld id="{9716F91A-C755-4918-9BF1-A313EFCA095D}" type="VALUE">
                      <a:rPr lang="en-US" sz="16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741-4BA3-9D77-F992459CF27B}"/>
                </c:ext>
              </c:extLst>
            </c:dLbl>
            <c:dLbl>
              <c:idx val="1"/>
              <c:layout>
                <c:manualLayout>
                  <c:x val="1.0549332902404705E-2"/>
                  <c:y val="5.5052689563457272E-3"/>
                </c:manualLayout>
              </c:layout>
              <c:tx>
                <c:rich>
                  <a:bodyPr/>
                  <a:lstStyle/>
                  <a:p>
                    <a:fld id="{4116DE6D-8492-4934-9E9D-9E360B408611}" type="VALUE">
                      <a:rPr lang="en-US" sz="16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741-4BA3-9D77-F992459CF27B}"/>
                </c:ext>
              </c:extLst>
            </c:dLbl>
            <c:dLbl>
              <c:idx val="10"/>
              <c:tx>
                <c:rich>
                  <a:bodyPr/>
                  <a:lstStyle/>
                  <a:p>
                    <a:fld id="{757D144D-5A7D-4964-98C0-CC9AFB95F096}" type="VALUE">
                      <a:rPr lang="en-US"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863-4871-A202-4AB6655E768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Feuil1!$A$2:$A$12</c:f>
              <c:numCache>
                <c:formatCode>General</c:formatCode>
                <c:ptCount val="11"/>
              </c:numCache>
            </c:numRef>
          </c:cat>
          <c:val>
            <c:numRef>
              <c:f>Feuil1!$B$2:$B$12</c:f>
              <c:numCache>
                <c:formatCode>0%</c:formatCode>
                <c:ptCount val="11"/>
                <c:pt idx="0">
                  <c:v>0.21</c:v>
                </c:pt>
                <c:pt idx="1">
                  <c:v>0.2</c:v>
                </c:pt>
                <c:pt idx="2">
                  <c:v>0.14000000000000001</c:v>
                </c:pt>
                <c:pt idx="3">
                  <c:v>0.1</c:v>
                </c:pt>
                <c:pt idx="4">
                  <c:v>0.09</c:v>
                </c:pt>
                <c:pt idx="5">
                  <c:v>0.08</c:v>
                </c:pt>
                <c:pt idx="6">
                  <c:v>0.08</c:v>
                </c:pt>
                <c:pt idx="7">
                  <c:v>7.0000000000000007E-2</c:v>
                </c:pt>
                <c:pt idx="8">
                  <c:v>0.03</c:v>
                </c:pt>
                <c:pt idx="9">
                  <c:v>0.05</c:v>
                </c:pt>
                <c:pt idx="10">
                  <c:v>0.19</c:v>
                </c:pt>
              </c:numCache>
            </c:numRef>
          </c:val>
          <c:extLst>
            <c:ext xmlns:c16="http://schemas.microsoft.com/office/drawing/2014/chart" uri="{C3380CC4-5D6E-409C-BE32-E72D297353CC}">
              <c16:uniqueId val="{00000004-6741-4BA3-9D77-F992459CF27B}"/>
            </c:ext>
          </c:extLst>
        </c:ser>
        <c:dLbls>
          <c:dLblPos val="outEnd"/>
          <c:showLegendKey val="0"/>
          <c:showVal val="1"/>
          <c:showCatName val="0"/>
          <c:showSerName val="0"/>
          <c:showPercent val="0"/>
          <c:showBubbleSize val="0"/>
        </c:dLbls>
        <c:gapWidth val="182"/>
        <c:axId val="1081238600"/>
        <c:axId val="1081239912"/>
      </c:barChart>
      <c:catAx>
        <c:axId val="1081238600"/>
        <c:scaling>
          <c:orientation val="maxMin"/>
        </c:scaling>
        <c:delete val="1"/>
        <c:axPos val="l"/>
        <c:numFmt formatCode="General" sourceLinked="1"/>
        <c:majorTickMark val="none"/>
        <c:minorTickMark val="none"/>
        <c:tickLblPos val="nextTo"/>
        <c:crossAx val="1081239912"/>
        <c:crosses val="autoZero"/>
        <c:auto val="1"/>
        <c:lblAlgn val="ctr"/>
        <c:lblOffset val="100"/>
        <c:noMultiLvlLbl val="0"/>
      </c:catAx>
      <c:valAx>
        <c:axId val="1081239912"/>
        <c:scaling>
          <c:orientation val="minMax"/>
        </c:scaling>
        <c:delete val="1"/>
        <c:axPos val="t"/>
        <c:numFmt formatCode="0%" sourceLinked="1"/>
        <c:majorTickMark val="none"/>
        <c:minorTickMark val="none"/>
        <c:tickLblPos val="nextTo"/>
        <c:crossAx val="108123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dLbl>
              <c:idx val="0"/>
              <c:tx>
                <c:rich>
                  <a:bodyPr/>
                  <a:lstStyle/>
                  <a:p>
                    <a:r>
                      <a:rPr lang="en-US" dirty="0"/>
                      <a:t>52%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C97-4B89-B4EE-C5EE114854A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0.8</c:v>
                </c:pt>
              </c:numCache>
            </c:numRef>
          </c:val>
          <c:extLst>
            <c:ext xmlns:c16="http://schemas.microsoft.com/office/drawing/2014/chart" uri="{C3380CC4-5D6E-409C-BE32-E72D297353CC}">
              <c16:uniqueId val="{00000001-DC97-4B89-B4EE-C5EE114854AE}"/>
            </c:ext>
          </c:extLst>
        </c:ser>
        <c:ser>
          <c:idx val="1"/>
          <c:order val="1"/>
          <c:tx>
            <c:strRef>
              <c:f>Feuil1!$C$1</c:f>
              <c:strCache>
                <c:ptCount val="1"/>
                <c:pt idx="0">
                  <c:v>Non managers</c:v>
                </c:pt>
              </c:strCache>
            </c:strRef>
          </c:tx>
          <c:spPr>
            <a:solidFill>
              <a:schemeClr val="accent2"/>
            </a:solidFill>
            <a:ln>
              <a:noFill/>
            </a:ln>
            <a:effectLst/>
          </c:spPr>
          <c:invertIfNegative val="0"/>
          <c:dLbls>
            <c:dLbl>
              <c:idx val="0"/>
              <c:layout>
                <c:manualLayout>
                  <c:x val="0"/>
                  <c:y val="-2.1912350431551517E-17"/>
                </c:manualLayout>
              </c:layout>
              <c:tx>
                <c:rich>
                  <a:bodyPr/>
                  <a:lstStyle/>
                  <a:p>
                    <a:r>
                      <a:rPr lang="en-US" dirty="0"/>
                      <a:t>50%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C97-4B89-B4EE-C5EE114854A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0.65</c:v>
                </c:pt>
              </c:numCache>
            </c:numRef>
          </c:val>
          <c:extLst>
            <c:ext xmlns:c16="http://schemas.microsoft.com/office/drawing/2014/chart" uri="{C3380CC4-5D6E-409C-BE32-E72D297353CC}">
              <c16:uniqueId val="{00000003-DC97-4B89-B4EE-C5EE114854AE}"/>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63653351014827"/>
          <c:y val="0"/>
          <c:w val="0.47936346648985179"/>
          <c:h val="0.999757596089626"/>
        </c:manualLayout>
      </c:layout>
      <c:barChart>
        <c:barDir val="bar"/>
        <c:grouping val="clustered"/>
        <c:varyColors val="0"/>
        <c:ser>
          <c:idx val="0"/>
          <c:order val="0"/>
          <c:tx>
            <c:strRef>
              <c:f>Feuil1!$B$1</c:f>
              <c:strCache>
                <c:ptCount val="1"/>
                <c:pt idx="0">
                  <c:v>Colonne1</c:v>
                </c:pt>
              </c:strCache>
            </c:strRef>
          </c:tx>
          <c:spPr>
            <a:solidFill>
              <a:srgbClr val="007AAA"/>
            </a:solidFill>
            <a:ln w="19050">
              <a:noFill/>
            </a:ln>
            <a:effectLst/>
          </c:spPr>
          <c:invertIfNegative val="0"/>
          <c:dPt>
            <c:idx val="0"/>
            <c:invertIfNegative val="0"/>
            <c:bubble3D val="0"/>
            <c:extLst>
              <c:ext xmlns:c16="http://schemas.microsoft.com/office/drawing/2014/chart" uri="{C3380CC4-5D6E-409C-BE32-E72D297353CC}">
                <c16:uniqueId val="{00000000-4FA1-4557-8340-1364771B9DC2}"/>
              </c:ext>
            </c:extLst>
          </c:dPt>
          <c:dPt>
            <c:idx val="1"/>
            <c:invertIfNegative val="0"/>
            <c:bubble3D val="0"/>
            <c:extLst>
              <c:ext xmlns:c16="http://schemas.microsoft.com/office/drawing/2014/chart" uri="{C3380CC4-5D6E-409C-BE32-E72D297353CC}">
                <c16:uniqueId val="{00000001-4FA1-4557-8340-1364771B9DC2}"/>
              </c:ext>
            </c:extLst>
          </c:dPt>
          <c:dPt>
            <c:idx val="2"/>
            <c:invertIfNegative val="0"/>
            <c:bubble3D val="0"/>
            <c:spPr>
              <a:solidFill>
                <a:schemeClr val="accent5"/>
              </a:solidFill>
              <a:ln w="19050">
                <a:noFill/>
              </a:ln>
              <a:effectLst/>
            </c:spPr>
            <c:extLst>
              <c:ext xmlns:c16="http://schemas.microsoft.com/office/drawing/2014/chart" uri="{C3380CC4-5D6E-409C-BE32-E72D297353CC}">
                <c16:uniqueId val="{00000003-4FA1-4557-8340-1364771B9DC2}"/>
              </c:ext>
            </c:extLst>
          </c:dPt>
          <c:dPt>
            <c:idx val="3"/>
            <c:invertIfNegative val="0"/>
            <c:bubble3D val="0"/>
            <c:extLst>
              <c:ext xmlns:c16="http://schemas.microsoft.com/office/drawing/2014/chart" uri="{C3380CC4-5D6E-409C-BE32-E72D297353CC}">
                <c16:uniqueId val="{00000004-4FA1-4557-8340-1364771B9DC2}"/>
              </c:ext>
            </c:extLst>
          </c:dPt>
          <c:dPt>
            <c:idx val="4"/>
            <c:invertIfNegative val="0"/>
            <c:bubble3D val="0"/>
            <c:extLst>
              <c:ext xmlns:c16="http://schemas.microsoft.com/office/drawing/2014/chart" uri="{C3380CC4-5D6E-409C-BE32-E72D297353CC}">
                <c16:uniqueId val="{00000005-4FA1-4557-8340-1364771B9DC2}"/>
              </c:ext>
            </c:extLst>
          </c:dPt>
          <c:dPt>
            <c:idx val="5"/>
            <c:invertIfNegative val="0"/>
            <c:bubble3D val="0"/>
            <c:extLst>
              <c:ext xmlns:c16="http://schemas.microsoft.com/office/drawing/2014/chart" uri="{C3380CC4-5D6E-409C-BE32-E72D297353CC}">
                <c16:uniqueId val="{00000006-4FA1-4557-8340-1364771B9DC2}"/>
              </c:ext>
            </c:extLst>
          </c:dPt>
          <c:dPt>
            <c:idx val="7"/>
            <c:invertIfNegative val="0"/>
            <c:bubble3D val="0"/>
            <c:extLst>
              <c:ext xmlns:c16="http://schemas.microsoft.com/office/drawing/2014/chart" uri="{C3380CC4-5D6E-409C-BE32-E72D297353CC}">
                <c16:uniqueId val="{00000007-4FA1-4557-8340-1364771B9DC2}"/>
              </c:ext>
            </c:extLst>
          </c:dPt>
          <c:dPt>
            <c:idx val="9"/>
            <c:invertIfNegative val="0"/>
            <c:bubble3D val="0"/>
            <c:extLst>
              <c:ext xmlns:c16="http://schemas.microsoft.com/office/drawing/2014/chart" uri="{C3380CC4-5D6E-409C-BE32-E72D297353CC}">
                <c16:uniqueId val="{00000008-4FA1-4557-8340-1364771B9DC2}"/>
              </c:ext>
            </c:extLst>
          </c:dPt>
          <c:dPt>
            <c:idx val="10"/>
            <c:invertIfNegative val="0"/>
            <c:bubble3D val="0"/>
            <c:extLst>
              <c:ext xmlns:c16="http://schemas.microsoft.com/office/drawing/2014/chart" uri="{C3380CC4-5D6E-409C-BE32-E72D297353CC}">
                <c16:uniqueId val="{00000009-4FA1-4557-8340-1364771B9DC2}"/>
              </c:ext>
            </c:extLst>
          </c:dPt>
          <c:dPt>
            <c:idx val="11"/>
            <c:invertIfNegative val="0"/>
            <c:bubble3D val="0"/>
            <c:extLst>
              <c:ext xmlns:c16="http://schemas.microsoft.com/office/drawing/2014/chart" uri="{C3380CC4-5D6E-409C-BE32-E72D297353CC}">
                <c16:uniqueId val="{0000000A-4FA1-4557-8340-1364771B9DC2}"/>
              </c:ext>
            </c:extLst>
          </c:dPt>
          <c:dLbls>
            <c:dLbl>
              <c:idx val="0"/>
              <c:layout>
                <c:manualLayout>
                  <c:x val="-7.0552023074094269E-4"/>
                  <c:y val="-3.480337156223695E-3"/>
                </c:manualLayout>
              </c:layout>
              <c:tx>
                <c:rich>
                  <a:bodyPr/>
                  <a:lstStyle/>
                  <a:p>
                    <a:fld id="{56A07C00-E55F-4DCE-B95D-0A35B70D6413}" type="VALUE">
                      <a:rPr lang="en-US" smtClean="0">
                        <a:solidFill>
                          <a:schemeClr val="tx1"/>
                        </a:solidFill>
                      </a:rPr>
                      <a:pPr/>
                      <a:t>[VALEUR]</a:t>
                    </a:fld>
                    <a:r>
                      <a:rPr lang="en-US" dirty="0">
                        <a:solidFill>
                          <a:schemeClr val="tx1"/>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FA1-4557-8340-1364771B9DC2}"/>
                </c:ext>
              </c:extLst>
            </c:dLbl>
            <c:numFmt formatCode="####%"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X</c:v>
                </c:pt>
                <c:pt idx="1">
                  <c:v>X</c:v>
                </c:pt>
                <c:pt idx="2">
                  <c:v>X</c:v>
                </c:pt>
              </c:strCache>
            </c:strRef>
          </c:cat>
          <c:val>
            <c:numRef>
              <c:f>Feuil1!$B$2:$B$4</c:f>
              <c:numCache>
                <c:formatCode>0%</c:formatCode>
                <c:ptCount val="3"/>
                <c:pt idx="0">
                  <c:v>0.11</c:v>
                </c:pt>
                <c:pt idx="1">
                  <c:v>0.1</c:v>
                </c:pt>
                <c:pt idx="2">
                  <c:v>0.79</c:v>
                </c:pt>
              </c:numCache>
            </c:numRef>
          </c:val>
          <c:extLst>
            <c:ext xmlns:c16="http://schemas.microsoft.com/office/drawing/2014/chart" uri="{C3380CC4-5D6E-409C-BE32-E72D297353CC}">
              <c16:uniqueId val="{0000000B-4FA1-4557-8340-1364771B9DC2}"/>
            </c:ext>
          </c:extLst>
        </c:ser>
        <c:dLbls>
          <c:dLblPos val="outEnd"/>
          <c:showLegendKey val="0"/>
          <c:showVal val="1"/>
          <c:showCatName val="0"/>
          <c:showSerName val="0"/>
          <c:showPercent val="0"/>
          <c:showBubbleSize val="0"/>
        </c:dLbls>
        <c:gapWidth val="100"/>
        <c:axId val="731111208"/>
        <c:axId val="731110816"/>
      </c:barChart>
      <c:valAx>
        <c:axId val="731110816"/>
        <c:scaling>
          <c:orientation val="minMax"/>
          <c:max val="1"/>
          <c:min val="0"/>
        </c:scaling>
        <c:delete val="1"/>
        <c:axPos val="t"/>
        <c:numFmt formatCode="0%" sourceLinked="1"/>
        <c:majorTickMark val="out"/>
        <c:minorTickMark val="none"/>
        <c:tickLblPos val="nextTo"/>
        <c:crossAx val="731111208"/>
        <c:crosses val="autoZero"/>
        <c:crossBetween val="between"/>
      </c:valAx>
      <c:catAx>
        <c:axId val="731111208"/>
        <c:scaling>
          <c:orientation val="maxMin"/>
        </c:scaling>
        <c:delete val="1"/>
        <c:axPos val="l"/>
        <c:numFmt formatCode="General" sourceLinked="1"/>
        <c:majorTickMark val="none"/>
        <c:minorTickMark val="none"/>
        <c:tickLblPos val="nextTo"/>
        <c:crossAx val="731110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solidFill>
            <a:schemeClr val="tx1"/>
          </a:solidFill>
          <a:latin typeface="Roboto" pitchFamily="2" charset="0"/>
          <a:ea typeface="Roboto" pitchFamily="2" charset="0"/>
        </a:defRPr>
      </a:pPr>
      <a:endParaRPr lang="fr-FR"/>
    </a:p>
  </c:txPr>
  <c:externalData r:id="rId3">
    <c:autoUpdate val="0"/>
  </c:externalData>
</c:chartSpace>
</file>

<file path=ppt/charts/chart2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63653351014827"/>
          <c:y val="0"/>
          <c:w val="0.47936346648985179"/>
          <c:h val="0.999757596089626"/>
        </c:manualLayout>
      </c:layout>
      <c:barChart>
        <c:barDir val="bar"/>
        <c:grouping val="clustered"/>
        <c:varyColors val="0"/>
        <c:ser>
          <c:idx val="0"/>
          <c:order val="0"/>
          <c:tx>
            <c:strRef>
              <c:f>Feuil1!$B$1</c:f>
              <c:strCache>
                <c:ptCount val="1"/>
                <c:pt idx="0">
                  <c:v>Colonne1</c:v>
                </c:pt>
              </c:strCache>
            </c:strRef>
          </c:tx>
          <c:spPr>
            <a:solidFill>
              <a:srgbClr val="007AAA"/>
            </a:solidFill>
            <a:ln w="19050">
              <a:noFill/>
            </a:ln>
            <a:effectLst/>
          </c:spPr>
          <c:invertIfNegative val="0"/>
          <c:dPt>
            <c:idx val="0"/>
            <c:invertIfNegative val="0"/>
            <c:bubble3D val="0"/>
            <c:spPr>
              <a:solidFill>
                <a:schemeClr val="accent5"/>
              </a:solidFill>
              <a:ln w="19050">
                <a:noFill/>
              </a:ln>
              <a:effectLst/>
            </c:spPr>
            <c:extLst>
              <c:ext xmlns:c16="http://schemas.microsoft.com/office/drawing/2014/chart" uri="{C3380CC4-5D6E-409C-BE32-E72D297353CC}">
                <c16:uniqueId val="{00000001-A2C9-41D3-8766-3D00A21F617B}"/>
              </c:ext>
            </c:extLst>
          </c:dPt>
          <c:dPt>
            <c:idx val="1"/>
            <c:invertIfNegative val="0"/>
            <c:bubble3D val="0"/>
            <c:extLst>
              <c:ext xmlns:c16="http://schemas.microsoft.com/office/drawing/2014/chart" uri="{C3380CC4-5D6E-409C-BE32-E72D297353CC}">
                <c16:uniqueId val="{00000002-A2C9-41D3-8766-3D00A21F617B}"/>
              </c:ext>
            </c:extLst>
          </c:dPt>
          <c:dPt>
            <c:idx val="2"/>
            <c:invertIfNegative val="0"/>
            <c:bubble3D val="0"/>
            <c:spPr>
              <a:solidFill>
                <a:srgbClr val="007AAA"/>
              </a:solidFill>
              <a:ln w="19050">
                <a:noFill/>
              </a:ln>
              <a:effectLst/>
            </c:spPr>
            <c:extLst>
              <c:ext xmlns:c16="http://schemas.microsoft.com/office/drawing/2014/chart" uri="{C3380CC4-5D6E-409C-BE32-E72D297353CC}">
                <c16:uniqueId val="{00000004-A2C9-41D3-8766-3D00A21F617B}"/>
              </c:ext>
            </c:extLst>
          </c:dPt>
          <c:dPt>
            <c:idx val="3"/>
            <c:invertIfNegative val="0"/>
            <c:bubble3D val="0"/>
            <c:extLst>
              <c:ext xmlns:c16="http://schemas.microsoft.com/office/drawing/2014/chart" uri="{C3380CC4-5D6E-409C-BE32-E72D297353CC}">
                <c16:uniqueId val="{00000005-A2C9-41D3-8766-3D00A21F617B}"/>
              </c:ext>
            </c:extLst>
          </c:dPt>
          <c:dPt>
            <c:idx val="4"/>
            <c:invertIfNegative val="0"/>
            <c:bubble3D val="0"/>
            <c:extLst>
              <c:ext xmlns:c16="http://schemas.microsoft.com/office/drawing/2014/chart" uri="{C3380CC4-5D6E-409C-BE32-E72D297353CC}">
                <c16:uniqueId val="{00000006-A2C9-41D3-8766-3D00A21F617B}"/>
              </c:ext>
            </c:extLst>
          </c:dPt>
          <c:dPt>
            <c:idx val="5"/>
            <c:invertIfNegative val="0"/>
            <c:bubble3D val="0"/>
            <c:extLst>
              <c:ext xmlns:c16="http://schemas.microsoft.com/office/drawing/2014/chart" uri="{C3380CC4-5D6E-409C-BE32-E72D297353CC}">
                <c16:uniqueId val="{00000007-A2C9-41D3-8766-3D00A21F617B}"/>
              </c:ext>
            </c:extLst>
          </c:dPt>
          <c:dPt>
            <c:idx val="7"/>
            <c:invertIfNegative val="0"/>
            <c:bubble3D val="0"/>
            <c:extLst>
              <c:ext xmlns:c16="http://schemas.microsoft.com/office/drawing/2014/chart" uri="{C3380CC4-5D6E-409C-BE32-E72D297353CC}">
                <c16:uniqueId val="{00000008-A2C9-41D3-8766-3D00A21F617B}"/>
              </c:ext>
            </c:extLst>
          </c:dPt>
          <c:dPt>
            <c:idx val="9"/>
            <c:invertIfNegative val="0"/>
            <c:bubble3D val="0"/>
            <c:extLst>
              <c:ext xmlns:c16="http://schemas.microsoft.com/office/drawing/2014/chart" uri="{C3380CC4-5D6E-409C-BE32-E72D297353CC}">
                <c16:uniqueId val="{00000009-A2C9-41D3-8766-3D00A21F617B}"/>
              </c:ext>
            </c:extLst>
          </c:dPt>
          <c:dPt>
            <c:idx val="10"/>
            <c:invertIfNegative val="0"/>
            <c:bubble3D val="0"/>
            <c:extLst>
              <c:ext xmlns:c16="http://schemas.microsoft.com/office/drawing/2014/chart" uri="{C3380CC4-5D6E-409C-BE32-E72D297353CC}">
                <c16:uniqueId val="{0000000A-A2C9-41D3-8766-3D00A21F617B}"/>
              </c:ext>
            </c:extLst>
          </c:dPt>
          <c:dPt>
            <c:idx val="11"/>
            <c:invertIfNegative val="0"/>
            <c:bubble3D val="0"/>
            <c:extLst>
              <c:ext xmlns:c16="http://schemas.microsoft.com/office/drawing/2014/chart" uri="{C3380CC4-5D6E-409C-BE32-E72D297353CC}">
                <c16:uniqueId val="{0000000B-A2C9-41D3-8766-3D00A21F617B}"/>
              </c:ext>
            </c:extLst>
          </c:dPt>
          <c:dLbls>
            <c:dLbl>
              <c:idx val="0"/>
              <c:layout>
                <c:manualLayout>
                  <c:x val="-7.0552023074094269E-4"/>
                  <c:y val="-3.480337156223695E-3"/>
                </c:manualLayout>
              </c:layout>
              <c:tx>
                <c:rich>
                  <a:bodyPr/>
                  <a:lstStyle/>
                  <a:p>
                    <a:fld id="{56A07C00-E55F-4DCE-B95D-0A35B70D6413}" type="VALUE">
                      <a:rPr lang="en-US" smtClean="0">
                        <a:solidFill>
                          <a:schemeClr val="tx1"/>
                        </a:solidFill>
                      </a:rPr>
                      <a:pPr/>
                      <a:t>[VALEUR]</a:t>
                    </a:fld>
                    <a:r>
                      <a:rPr lang="en-US" dirty="0">
                        <a:solidFill>
                          <a:schemeClr val="tx1"/>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C9-41D3-8766-3D00A21F617B}"/>
                </c:ext>
              </c:extLst>
            </c:dLbl>
            <c:numFmt formatCode="####%"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X</c:v>
                </c:pt>
                <c:pt idx="1">
                  <c:v>X</c:v>
                </c:pt>
                <c:pt idx="2">
                  <c:v>X</c:v>
                </c:pt>
              </c:strCache>
            </c:strRef>
          </c:cat>
          <c:val>
            <c:numRef>
              <c:f>Feuil1!$B$2:$B$4</c:f>
              <c:numCache>
                <c:formatCode>0%</c:formatCode>
                <c:ptCount val="3"/>
                <c:pt idx="0">
                  <c:v>0.76</c:v>
                </c:pt>
                <c:pt idx="1">
                  <c:v>0.12</c:v>
                </c:pt>
                <c:pt idx="2">
                  <c:v>0.12</c:v>
                </c:pt>
              </c:numCache>
            </c:numRef>
          </c:val>
          <c:extLst>
            <c:ext xmlns:c16="http://schemas.microsoft.com/office/drawing/2014/chart" uri="{C3380CC4-5D6E-409C-BE32-E72D297353CC}">
              <c16:uniqueId val="{0000000C-A2C9-41D3-8766-3D00A21F617B}"/>
            </c:ext>
          </c:extLst>
        </c:ser>
        <c:dLbls>
          <c:dLblPos val="outEnd"/>
          <c:showLegendKey val="0"/>
          <c:showVal val="1"/>
          <c:showCatName val="0"/>
          <c:showSerName val="0"/>
          <c:showPercent val="0"/>
          <c:showBubbleSize val="0"/>
        </c:dLbls>
        <c:gapWidth val="100"/>
        <c:axId val="731111208"/>
        <c:axId val="731110816"/>
      </c:barChart>
      <c:valAx>
        <c:axId val="731110816"/>
        <c:scaling>
          <c:orientation val="maxMin"/>
          <c:max val="1"/>
          <c:min val="0"/>
        </c:scaling>
        <c:delete val="1"/>
        <c:axPos val="b"/>
        <c:numFmt formatCode="0%" sourceLinked="1"/>
        <c:majorTickMark val="out"/>
        <c:minorTickMark val="none"/>
        <c:tickLblPos val="nextTo"/>
        <c:crossAx val="731111208"/>
        <c:crosses val="autoZero"/>
        <c:crossBetween val="between"/>
      </c:valAx>
      <c:catAx>
        <c:axId val="731111208"/>
        <c:scaling>
          <c:orientation val="minMax"/>
        </c:scaling>
        <c:delete val="1"/>
        <c:axPos val="r"/>
        <c:numFmt formatCode="General" sourceLinked="1"/>
        <c:majorTickMark val="out"/>
        <c:minorTickMark val="none"/>
        <c:tickLblPos val="nextTo"/>
        <c:crossAx val="731110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solidFill>
            <a:schemeClr val="tx1"/>
          </a:solidFill>
          <a:latin typeface="Roboto" pitchFamily="2" charset="0"/>
          <a:ea typeface="Roboto" pitchFamily="2" charset="0"/>
        </a:defRPr>
      </a:pPr>
      <a:endParaRPr lang="fr-FR"/>
    </a:p>
  </c:txPr>
  <c:externalData r:id="rId3">
    <c:autoUpdate val="0"/>
  </c:externalData>
</c:chartSpace>
</file>

<file path=ppt/charts/chart2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Ont déjà eu conflits d'intérêts</c:v>
                </c:pt>
              </c:strCache>
            </c:strRef>
          </c:cat>
          <c:val>
            <c:numRef>
              <c:f>Feuil1!$B$2</c:f>
              <c:numCache>
                <c:formatCode>0%</c:formatCode>
                <c:ptCount val="1"/>
                <c:pt idx="0">
                  <c:v>0.34</c:v>
                </c:pt>
              </c:numCache>
            </c:numRef>
          </c:val>
          <c:extLst>
            <c:ext xmlns:c16="http://schemas.microsoft.com/office/drawing/2014/chart" uri="{C3380CC4-5D6E-409C-BE32-E72D297353CC}">
              <c16:uniqueId val="{00000000-A9F7-4222-B982-9D0C599A1C64}"/>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Ont déjà eu conflits d'intérêts</c:v>
                </c:pt>
              </c:strCache>
            </c:strRef>
          </c:cat>
          <c:val>
            <c:numRef>
              <c:f>Feuil1!$C$2</c:f>
              <c:numCache>
                <c:formatCode>0%</c:formatCode>
                <c:ptCount val="1"/>
                <c:pt idx="0">
                  <c:v>0.2</c:v>
                </c:pt>
              </c:numCache>
            </c:numRef>
          </c:val>
          <c:extLst>
            <c:ext xmlns:c16="http://schemas.microsoft.com/office/drawing/2014/chart" uri="{C3380CC4-5D6E-409C-BE32-E72D297353CC}">
              <c16:uniqueId val="{00000001-A9F7-4222-B982-9D0C599A1C64}"/>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Ont déjà eu conflits d'intérêts</c:v>
                </c:pt>
              </c:strCache>
            </c:strRef>
          </c:cat>
          <c:val>
            <c:numRef>
              <c:f>Feuil1!$B$2</c:f>
              <c:numCache>
                <c:formatCode>0%</c:formatCode>
                <c:ptCount val="1"/>
                <c:pt idx="0">
                  <c:v>0.28999999999999998</c:v>
                </c:pt>
              </c:numCache>
            </c:numRef>
          </c:val>
          <c:extLst>
            <c:ext xmlns:c16="http://schemas.microsoft.com/office/drawing/2014/chart" uri="{C3380CC4-5D6E-409C-BE32-E72D297353CC}">
              <c16:uniqueId val="{00000000-A9F7-4222-B982-9D0C599A1C64}"/>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Ont déjà eu conflits d'intérêts</c:v>
                </c:pt>
              </c:strCache>
            </c:strRef>
          </c:cat>
          <c:val>
            <c:numRef>
              <c:f>Feuil1!$C$2</c:f>
              <c:numCache>
                <c:formatCode>0%</c:formatCode>
                <c:ptCount val="1"/>
                <c:pt idx="0">
                  <c:v>0.18</c:v>
                </c:pt>
              </c:numCache>
            </c:numRef>
          </c:val>
          <c:extLst>
            <c:ext xmlns:c16="http://schemas.microsoft.com/office/drawing/2014/chart" uri="{C3380CC4-5D6E-409C-BE32-E72D297353CC}">
              <c16:uniqueId val="{00000001-A9F7-4222-B982-9D0C599A1C64}"/>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0.28999999999999998</c:v>
                </c:pt>
                <c:pt idx="1">
                  <c:v>0.3</c:v>
                </c:pt>
                <c:pt idx="2">
                  <c:v>0.22</c:v>
                </c:pt>
              </c:numCache>
            </c:numRef>
          </c:val>
          <c:smooth val="0"/>
          <c:extLst>
            <c:ext xmlns:c16="http://schemas.microsoft.com/office/drawing/2014/chart" uri="{C3380CC4-5D6E-409C-BE32-E72D297353CC}">
              <c16:uniqueId val="{00000000-5B56-4677-A21F-5485CDDBF75B}"/>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63653351014827"/>
          <c:y val="0"/>
          <c:w val="0.47936346648985179"/>
          <c:h val="0.999757596089626"/>
        </c:manualLayout>
      </c:layout>
      <c:barChart>
        <c:barDir val="bar"/>
        <c:grouping val="clustered"/>
        <c:varyColors val="0"/>
        <c:ser>
          <c:idx val="0"/>
          <c:order val="0"/>
          <c:tx>
            <c:strRef>
              <c:f>Feuil1!$B$1</c:f>
              <c:strCache>
                <c:ptCount val="1"/>
                <c:pt idx="0">
                  <c:v>Colonne1</c:v>
                </c:pt>
              </c:strCache>
            </c:strRef>
          </c:tx>
          <c:spPr>
            <a:solidFill>
              <a:srgbClr val="007AAA"/>
            </a:solidFill>
            <a:ln w="19050">
              <a:noFill/>
            </a:ln>
            <a:effectLst/>
          </c:spPr>
          <c:invertIfNegative val="0"/>
          <c:dPt>
            <c:idx val="0"/>
            <c:invertIfNegative val="0"/>
            <c:bubble3D val="0"/>
            <c:extLst>
              <c:ext xmlns:c16="http://schemas.microsoft.com/office/drawing/2014/chart" uri="{C3380CC4-5D6E-409C-BE32-E72D297353CC}">
                <c16:uniqueId val="{00000000-A569-47AA-BA8F-33A7C4D296CA}"/>
              </c:ext>
            </c:extLst>
          </c:dPt>
          <c:dPt>
            <c:idx val="1"/>
            <c:invertIfNegative val="0"/>
            <c:bubble3D val="0"/>
            <c:spPr>
              <a:solidFill>
                <a:schemeClr val="accent5"/>
              </a:solidFill>
              <a:ln w="19050">
                <a:noFill/>
              </a:ln>
              <a:effectLst/>
            </c:spPr>
            <c:extLst>
              <c:ext xmlns:c16="http://schemas.microsoft.com/office/drawing/2014/chart" uri="{C3380CC4-5D6E-409C-BE32-E72D297353CC}">
                <c16:uniqueId val="{00000001-A569-47AA-BA8F-33A7C4D296CA}"/>
              </c:ext>
            </c:extLst>
          </c:dPt>
          <c:dPt>
            <c:idx val="2"/>
            <c:invertIfNegative val="0"/>
            <c:bubble3D val="0"/>
            <c:spPr>
              <a:solidFill>
                <a:schemeClr val="bg1">
                  <a:lumMod val="65000"/>
                </a:schemeClr>
              </a:solidFill>
              <a:ln w="19050">
                <a:noFill/>
              </a:ln>
              <a:effectLst/>
            </c:spPr>
            <c:extLst>
              <c:ext xmlns:c16="http://schemas.microsoft.com/office/drawing/2014/chart" uri="{C3380CC4-5D6E-409C-BE32-E72D297353CC}">
                <c16:uniqueId val="{00000003-A569-47AA-BA8F-33A7C4D296CA}"/>
              </c:ext>
            </c:extLst>
          </c:dPt>
          <c:dPt>
            <c:idx val="3"/>
            <c:invertIfNegative val="0"/>
            <c:bubble3D val="0"/>
            <c:extLst>
              <c:ext xmlns:c16="http://schemas.microsoft.com/office/drawing/2014/chart" uri="{C3380CC4-5D6E-409C-BE32-E72D297353CC}">
                <c16:uniqueId val="{00000004-A569-47AA-BA8F-33A7C4D296CA}"/>
              </c:ext>
            </c:extLst>
          </c:dPt>
          <c:dPt>
            <c:idx val="4"/>
            <c:invertIfNegative val="0"/>
            <c:bubble3D val="0"/>
            <c:extLst>
              <c:ext xmlns:c16="http://schemas.microsoft.com/office/drawing/2014/chart" uri="{C3380CC4-5D6E-409C-BE32-E72D297353CC}">
                <c16:uniqueId val="{00000005-A569-47AA-BA8F-33A7C4D296CA}"/>
              </c:ext>
            </c:extLst>
          </c:dPt>
          <c:dPt>
            <c:idx val="5"/>
            <c:invertIfNegative val="0"/>
            <c:bubble3D val="0"/>
            <c:extLst>
              <c:ext xmlns:c16="http://schemas.microsoft.com/office/drawing/2014/chart" uri="{C3380CC4-5D6E-409C-BE32-E72D297353CC}">
                <c16:uniqueId val="{00000006-A569-47AA-BA8F-33A7C4D296CA}"/>
              </c:ext>
            </c:extLst>
          </c:dPt>
          <c:dPt>
            <c:idx val="7"/>
            <c:invertIfNegative val="0"/>
            <c:bubble3D val="0"/>
            <c:extLst>
              <c:ext xmlns:c16="http://schemas.microsoft.com/office/drawing/2014/chart" uri="{C3380CC4-5D6E-409C-BE32-E72D297353CC}">
                <c16:uniqueId val="{00000007-A569-47AA-BA8F-33A7C4D296CA}"/>
              </c:ext>
            </c:extLst>
          </c:dPt>
          <c:dPt>
            <c:idx val="9"/>
            <c:invertIfNegative val="0"/>
            <c:bubble3D val="0"/>
            <c:extLst>
              <c:ext xmlns:c16="http://schemas.microsoft.com/office/drawing/2014/chart" uri="{C3380CC4-5D6E-409C-BE32-E72D297353CC}">
                <c16:uniqueId val="{00000008-A569-47AA-BA8F-33A7C4D296CA}"/>
              </c:ext>
            </c:extLst>
          </c:dPt>
          <c:dPt>
            <c:idx val="10"/>
            <c:invertIfNegative val="0"/>
            <c:bubble3D val="0"/>
            <c:extLst>
              <c:ext xmlns:c16="http://schemas.microsoft.com/office/drawing/2014/chart" uri="{C3380CC4-5D6E-409C-BE32-E72D297353CC}">
                <c16:uniqueId val="{00000009-A569-47AA-BA8F-33A7C4D296CA}"/>
              </c:ext>
            </c:extLst>
          </c:dPt>
          <c:dPt>
            <c:idx val="11"/>
            <c:invertIfNegative val="0"/>
            <c:bubble3D val="0"/>
            <c:extLst>
              <c:ext xmlns:c16="http://schemas.microsoft.com/office/drawing/2014/chart" uri="{C3380CC4-5D6E-409C-BE32-E72D297353CC}">
                <c16:uniqueId val="{0000000A-A569-47AA-BA8F-33A7C4D296CA}"/>
              </c:ext>
            </c:extLst>
          </c:dPt>
          <c:dLbls>
            <c:dLbl>
              <c:idx val="0"/>
              <c:layout>
                <c:manualLayout>
                  <c:x val="-7.0552023074094269E-4"/>
                  <c:y val="-3.480337156223695E-3"/>
                </c:manualLayout>
              </c:layout>
              <c:tx>
                <c:rich>
                  <a:bodyPr/>
                  <a:lstStyle/>
                  <a:p>
                    <a:fld id="{56A07C00-E55F-4DCE-B95D-0A35B70D6413}" type="VALUE">
                      <a:rPr lang="en-US" sz="2000" b="1" smtClean="0">
                        <a:solidFill>
                          <a:schemeClr val="tx1"/>
                        </a:solidFill>
                      </a:rPr>
                      <a:pPr/>
                      <a:t>[VALEUR]</a:t>
                    </a:fld>
                    <a:r>
                      <a:rPr lang="en-US" dirty="0">
                        <a:solidFill>
                          <a:schemeClr val="tx1"/>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569-47AA-BA8F-33A7C4D296CA}"/>
                </c:ext>
              </c:extLst>
            </c:dLbl>
            <c:numFmt formatCode="####%"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X</c:v>
                </c:pt>
                <c:pt idx="1">
                  <c:v>X</c:v>
                </c:pt>
                <c:pt idx="2">
                  <c:v>X</c:v>
                </c:pt>
              </c:strCache>
            </c:strRef>
          </c:cat>
          <c:val>
            <c:numRef>
              <c:f>Feuil1!$B$2:$B$4</c:f>
              <c:numCache>
                <c:formatCode>0%</c:formatCode>
                <c:ptCount val="3"/>
                <c:pt idx="0">
                  <c:v>0.54</c:v>
                </c:pt>
                <c:pt idx="1">
                  <c:v>0.39</c:v>
                </c:pt>
                <c:pt idx="2">
                  <c:v>7.0000000000000007E-2</c:v>
                </c:pt>
              </c:numCache>
            </c:numRef>
          </c:val>
          <c:extLst>
            <c:ext xmlns:c16="http://schemas.microsoft.com/office/drawing/2014/chart" uri="{C3380CC4-5D6E-409C-BE32-E72D297353CC}">
              <c16:uniqueId val="{0000000B-A569-47AA-BA8F-33A7C4D296CA}"/>
            </c:ext>
          </c:extLst>
        </c:ser>
        <c:dLbls>
          <c:dLblPos val="outEnd"/>
          <c:showLegendKey val="0"/>
          <c:showVal val="1"/>
          <c:showCatName val="0"/>
          <c:showSerName val="0"/>
          <c:showPercent val="0"/>
          <c:showBubbleSize val="0"/>
        </c:dLbls>
        <c:gapWidth val="100"/>
        <c:axId val="731111208"/>
        <c:axId val="731110816"/>
      </c:barChart>
      <c:valAx>
        <c:axId val="731110816"/>
        <c:scaling>
          <c:orientation val="minMax"/>
          <c:max val="1"/>
          <c:min val="0"/>
        </c:scaling>
        <c:delete val="1"/>
        <c:axPos val="t"/>
        <c:numFmt formatCode="0%" sourceLinked="1"/>
        <c:majorTickMark val="out"/>
        <c:minorTickMark val="none"/>
        <c:tickLblPos val="nextTo"/>
        <c:crossAx val="731111208"/>
        <c:crosses val="autoZero"/>
        <c:crossBetween val="between"/>
      </c:valAx>
      <c:catAx>
        <c:axId val="731111208"/>
        <c:scaling>
          <c:orientation val="maxMin"/>
        </c:scaling>
        <c:delete val="1"/>
        <c:axPos val="l"/>
        <c:numFmt formatCode="General" sourceLinked="1"/>
        <c:majorTickMark val="none"/>
        <c:minorTickMark val="none"/>
        <c:tickLblPos val="nextTo"/>
        <c:crossAx val="731110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solidFill>
            <a:schemeClr val="tx1"/>
          </a:solidFill>
          <a:latin typeface="Roboto" pitchFamily="2" charset="0"/>
          <a:ea typeface="Roboto" pitchFamily="2" charset="0"/>
        </a:defRPr>
      </a:pPr>
      <a:endParaRPr lang="fr-FR"/>
    </a:p>
  </c:txPr>
  <c:externalData r:id="rId3">
    <c:autoUpdate val="0"/>
  </c:externalData>
</c:chartSpace>
</file>

<file path=ppt/charts/chart2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63653351014827"/>
          <c:y val="0"/>
          <c:w val="0.47936346648985179"/>
          <c:h val="0.999757596089626"/>
        </c:manualLayout>
      </c:layout>
      <c:barChart>
        <c:barDir val="bar"/>
        <c:grouping val="clustered"/>
        <c:varyColors val="0"/>
        <c:ser>
          <c:idx val="0"/>
          <c:order val="0"/>
          <c:tx>
            <c:strRef>
              <c:f>Feuil1!$B$1</c:f>
              <c:strCache>
                <c:ptCount val="1"/>
                <c:pt idx="0">
                  <c:v>Colonne1</c:v>
                </c:pt>
              </c:strCache>
            </c:strRef>
          </c:tx>
          <c:spPr>
            <a:solidFill>
              <a:srgbClr val="007AAA"/>
            </a:solidFill>
            <a:ln w="19050">
              <a:noFill/>
            </a:ln>
            <a:effectLst/>
          </c:spPr>
          <c:invertIfNegative val="0"/>
          <c:dPt>
            <c:idx val="0"/>
            <c:invertIfNegative val="0"/>
            <c:bubble3D val="0"/>
            <c:spPr>
              <a:solidFill>
                <a:schemeClr val="bg1">
                  <a:lumMod val="65000"/>
                </a:schemeClr>
              </a:solidFill>
              <a:ln w="19050">
                <a:noFill/>
              </a:ln>
              <a:effectLst/>
            </c:spPr>
            <c:extLst>
              <c:ext xmlns:c16="http://schemas.microsoft.com/office/drawing/2014/chart" uri="{C3380CC4-5D6E-409C-BE32-E72D297353CC}">
                <c16:uniqueId val="{00000001-D0F8-49E3-887F-FD4E9A81C848}"/>
              </c:ext>
            </c:extLst>
          </c:dPt>
          <c:dPt>
            <c:idx val="1"/>
            <c:invertIfNegative val="0"/>
            <c:bubble3D val="0"/>
            <c:spPr>
              <a:solidFill>
                <a:schemeClr val="accent5"/>
              </a:solidFill>
              <a:ln w="19050">
                <a:noFill/>
              </a:ln>
              <a:effectLst/>
            </c:spPr>
            <c:extLst>
              <c:ext xmlns:c16="http://schemas.microsoft.com/office/drawing/2014/chart" uri="{C3380CC4-5D6E-409C-BE32-E72D297353CC}">
                <c16:uniqueId val="{00000002-D0F8-49E3-887F-FD4E9A81C848}"/>
              </c:ext>
            </c:extLst>
          </c:dPt>
          <c:dPt>
            <c:idx val="2"/>
            <c:invertIfNegative val="0"/>
            <c:bubble3D val="0"/>
            <c:spPr>
              <a:solidFill>
                <a:srgbClr val="007AAA"/>
              </a:solidFill>
              <a:ln w="19050">
                <a:noFill/>
              </a:ln>
              <a:effectLst/>
            </c:spPr>
            <c:extLst>
              <c:ext xmlns:c16="http://schemas.microsoft.com/office/drawing/2014/chart" uri="{C3380CC4-5D6E-409C-BE32-E72D297353CC}">
                <c16:uniqueId val="{00000004-D0F8-49E3-887F-FD4E9A81C848}"/>
              </c:ext>
            </c:extLst>
          </c:dPt>
          <c:dPt>
            <c:idx val="3"/>
            <c:invertIfNegative val="0"/>
            <c:bubble3D val="0"/>
            <c:extLst>
              <c:ext xmlns:c16="http://schemas.microsoft.com/office/drawing/2014/chart" uri="{C3380CC4-5D6E-409C-BE32-E72D297353CC}">
                <c16:uniqueId val="{00000005-D0F8-49E3-887F-FD4E9A81C848}"/>
              </c:ext>
            </c:extLst>
          </c:dPt>
          <c:dPt>
            <c:idx val="4"/>
            <c:invertIfNegative val="0"/>
            <c:bubble3D val="0"/>
            <c:extLst>
              <c:ext xmlns:c16="http://schemas.microsoft.com/office/drawing/2014/chart" uri="{C3380CC4-5D6E-409C-BE32-E72D297353CC}">
                <c16:uniqueId val="{00000006-D0F8-49E3-887F-FD4E9A81C848}"/>
              </c:ext>
            </c:extLst>
          </c:dPt>
          <c:dPt>
            <c:idx val="5"/>
            <c:invertIfNegative val="0"/>
            <c:bubble3D val="0"/>
            <c:extLst>
              <c:ext xmlns:c16="http://schemas.microsoft.com/office/drawing/2014/chart" uri="{C3380CC4-5D6E-409C-BE32-E72D297353CC}">
                <c16:uniqueId val="{00000007-D0F8-49E3-887F-FD4E9A81C848}"/>
              </c:ext>
            </c:extLst>
          </c:dPt>
          <c:dPt>
            <c:idx val="7"/>
            <c:invertIfNegative val="0"/>
            <c:bubble3D val="0"/>
            <c:extLst>
              <c:ext xmlns:c16="http://schemas.microsoft.com/office/drawing/2014/chart" uri="{C3380CC4-5D6E-409C-BE32-E72D297353CC}">
                <c16:uniqueId val="{00000008-D0F8-49E3-887F-FD4E9A81C848}"/>
              </c:ext>
            </c:extLst>
          </c:dPt>
          <c:dPt>
            <c:idx val="9"/>
            <c:invertIfNegative val="0"/>
            <c:bubble3D val="0"/>
            <c:extLst>
              <c:ext xmlns:c16="http://schemas.microsoft.com/office/drawing/2014/chart" uri="{C3380CC4-5D6E-409C-BE32-E72D297353CC}">
                <c16:uniqueId val="{00000009-D0F8-49E3-887F-FD4E9A81C848}"/>
              </c:ext>
            </c:extLst>
          </c:dPt>
          <c:dPt>
            <c:idx val="10"/>
            <c:invertIfNegative val="0"/>
            <c:bubble3D val="0"/>
            <c:extLst>
              <c:ext xmlns:c16="http://schemas.microsoft.com/office/drawing/2014/chart" uri="{C3380CC4-5D6E-409C-BE32-E72D297353CC}">
                <c16:uniqueId val="{0000000A-D0F8-49E3-887F-FD4E9A81C848}"/>
              </c:ext>
            </c:extLst>
          </c:dPt>
          <c:dPt>
            <c:idx val="11"/>
            <c:invertIfNegative val="0"/>
            <c:bubble3D val="0"/>
            <c:extLst>
              <c:ext xmlns:c16="http://schemas.microsoft.com/office/drawing/2014/chart" uri="{C3380CC4-5D6E-409C-BE32-E72D297353CC}">
                <c16:uniqueId val="{0000000B-D0F8-49E3-887F-FD4E9A81C848}"/>
              </c:ext>
            </c:extLst>
          </c:dPt>
          <c:dLbls>
            <c:dLbl>
              <c:idx val="0"/>
              <c:layout>
                <c:manualLayout>
                  <c:x val="-7.0552023074094269E-4"/>
                  <c:y val="-3.480337156223695E-3"/>
                </c:manualLayout>
              </c:layout>
              <c:tx>
                <c:rich>
                  <a:bodyPr/>
                  <a:lstStyle/>
                  <a:p>
                    <a:fld id="{56A07C00-E55F-4DCE-B95D-0A35B70D6413}" type="VALUE">
                      <a:rPr lang="en-US" smtClean="0">
                        <a:solidFill>
                          <a:schemeClr val="tx1"/>
                        </a:solidFill>
                      </a:rPr>
                      <a:pPr/>
                      <a:t>[VALEUR]</a:t>
                    </a:fld>
                    <a:r>
                      <a:rPr lang="en-US" dirty="0">
                        <a:solidFill>
                          <a:schemeClr val="tx1"/>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F8-49E3-887F-FD4E9A81C848}"/>
                </c:ext>
              </c:extLst>
            </c:dLbl>
            <c:dLbl>
              <c:idx val="2"/>
              <c:tx>
                <c:rich>
                  <a:bodyPr/>
                  <a:lstStyle/>
                  <a:p>
                    <a:fld id="{C491CB2F-A354-490E-834A-72AE72C54F57}" type="VALUE">
                      <a:rPr lang="en-US" sz="20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0F8-49E3-887F-FD4E9A81C848}"/>
                </c:ext>
              </c:extLst>
            </c:dLbl>
            <c:numFmt formatCode="####%"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X</c:v>
                </c:pt>
                <c:pt idx="1">
                  <c:v>X</c:v>
                </c:pt>
                <c:pt idx="2">
                  <c:v>X</c:v>
                </c:pt>
              </c:strCache>
            </c:strRef>
          </c:cat>
          <c:val>
            <c:numRef>
              <c:f>Feuil1!$B$2:$B$4</c:f>
              <c:numCache>
                <c:formatCode>0%</c:formatCode>
                <c:ptCount val="3"/>
                <c:pt idx="0">
                  <c:v>0.03</c:v>
                </c:pt>
                <c:pt idx="1">
                  <c:v>0.45</c:v>
                </c:pt>
                <c:pt idx="2">
                  <c:v>0.52</c:v>
                </c:pt>
              </c:numCache>
            </c:numRef>
          </c:val>
          <c:extLst>
            <c:ext xmlns:c16="http://schemas.microsoft.com/office/drawing/2014/chart" uri="{C3380CC4-5D6E-409C-BE32-E72D297353CC}">
              <c16:uniqueId val="{0000000C-D0F8-49E3-887F-FD4E9A81C848}"/>
            </c:ext>
          </c:extLst>
        </c:ser>
        <c:dLbls>
          <c:dLblPos val="outEnd"/>
          <c:showLegendKey val="0"/>
          <c:showVal val="1"/>
          <c:showCatName val="0"/>
          <c:showSerName val="0"/>
          <c:showPercent val="0"/>
          <c:showBubbleSize val="0"/>
        </c:dLbls>
        <c:gapWidth val="100"/>
        <c:axId val="731111208"/>
        <c:axId val="731110816"/>
      </c:barChart>
      <c:valAx>
        <c:axId val="731110816"/>
        <c:scaling>
          <c:orientation val="maxMin"/>
          <c:max val="1"/>
          <c:min val="0"/>
        </c:scaling>
        <c:delete val="1"/>
        <c:axPos val="b"/>
        <c:numFmt formatCode="0%" sourceLinked="1"/>
        <c:majorTickMark val="out"/>
        <c:minorTickMark val="none"/>
        <c:tickLblPos val="nextTo"/>
        <c:crossAx val="731111208"/>
        <c:crosses val="autoZero"/>
        <c:crossBetween val="between"/>
      </c:valAx>
      <c:catAx>
        <c:axId val="731111208"/>
        <c:scaling>
          <c:orientation val="minMax"/>
        </c:scaling>
        <c:delete val="1"/>
        <c:axPos val="r"/>
        <c:numFmt formatCode="General" sourceLinked="1"/>
        <c:majorTickMark val="out"/>
        <c:minorTickMark val="none"/>
        <c:tickLblPos val="nextTo"/>
        <c:crossAx val="731110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solidFill>
            <a:schemeClr val="tx1"/>
          </a:solidFill>
          <a:latin typeface="Roboto" pitchFamily="2" charset="0"/>
          <a:ea typeface="Roboto" pitchFamily="2" charset="0"/>
        </a:defRPr>
      </a:pPr>
      <a:endParaRPr lang="fr-FR"/>
    </a:p>
  </c:txPr>
  <c:externalData r:id="rId3">
    <c:autoUpdate val="0"/>
  </c:externalData>
</c:chartSpace>
</file>

<file path=ppt/charts/chart2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2"/>
              <c:layout>
                <c:manualLayout>
                  <c:x val="-3.7790531272327156E-2"/>
                  <c:y val="-0.2360780289047003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41-48CA-8B60-CBA4452BFBD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0.7</c:v>
                </c:pt>
                <c:pt idx="1">
                  <c:v>0.68</c:v>
                </c:pt>
                <c:pt idx="2">
                  <c:v>0.53</c:v>
                </c:pt>
              </c:numCache>
            </c:numRef>
          </c:val>
          <c:smooth val="0"/>
          <c:extLst>
            <c:ext xmlns:c16="http://schemas.microsoft.com/office/drawing/2014/chart" uri="{C3380CC4-5D6E-409C-BE32-E72D297353CC}">
              <c16:uniqueId val="{00000001-E541-48CA-8B60-CBA4452BFBD7}"/>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2"/>
              <c:layout>
                <c:manualLayout>
                  <c:x val="-3.7790531272327156E-2"/>
                  <c:y val="-0.2360780289047003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21-47B7-8899-9CB4A3F1FC1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0.23</c:v>
                </c:pt>
                <c:pt idx="1">
                  <c:v>0.25</c:v>
                </c:pt>
                <c:pt idx="2">
                  <c:v>0.42</c:v>
                </c:pt>
              </c:numCache>
            </c:numRef>
          </c:val>
          <c:smooth val="0"/>
          <c:extLst>
            <c:ext xmlns:c16="http://schemas.microsoft.com/office/drawing/2014/chart" uri="{C3380CC4-5D6E-409C-BE32-E72D297353CC}">
              <c16:uniqueId val="{00000001-4921-47B7-8899-9CB4A3F1FC1C}"/>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General</c:formatCode>
                <c:ptCount val="3"/>
                <c:pt idx="2" formatCode="0%">
                  <c:v>0.08</c:v>
                </c:pt>
              </c:numCache>
            </c:numRef>
          </c:val>
          <c:smooth val="0"/>
          <c:extLst>
            <c:ext xmlns:c16="http://schemas.microsoft.com/office/drawing/2014/chart" uri="{C3380CC4-5D6E-409C-BE32-E72D297353CC}">
              <c16:uniqueId val="{00000000-9E2F-4C02-A667-392A1DEE1FB2}"/>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General"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8890231096281E-2"/>
          <c:y val="0.57078418474286108"/>
          <c:w val="0.90262219537807442"/>
          <c:h val="0.13129997425955359"/>
        </c:manualLayout>
      </c:layout>
      <c:lineChart>
        <c:grouping val="standard"/>
        <c:varyColors val="0"/>
        <c:ser>
          <c:idx val="0"/>
          <c:order val="0"/>
          <c:tx>
            <c:strRef>
              <c:f>Feuil1!$B$1</c:f>
              <c:strCache>
                <c:ptCount val="1"/>
                <c:pt idx="0">
                  <c:v>Série 3</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7.0000000000000007E-2</c:v>
                </c:pt>
                <c:pt idx="1">
                  <c:v>0.06</c:v>
                </c:pt>
                <c:pt idx="2">
                  <c:v>0.05</c:v>
                </c:pt>
              </c:numCache>
            </c:numRef>
          </c:val>
          <c:smooth val="0"/>
          <c:extLst>
            <c:ext xmlns:c16="http://schemas.microsoft.com/office/drawing/2014/chart" uri="{C3380CC4-5D6E-409C-BE32-E72D297353CC}">
              <c16:uniqueId val="{00000000-0393-4D93-8BE8-CF17DEB5F3E5}"/>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63653351014827"/>
          <c:y val="0"/>
          <c:w val="0.47936346648985179"/>
          <c:h val="0.999757596089626"/>
        </c:manualLayout>
      </c:layout>
      <c:barChart>
        <c:barDir val="bar"/>
        <c:grouping val="clustered"/>
        <c:varyColors val="0"/>
        <c:ser>
          <c:idx val="0"/>
          <c:order val="0"/>
          <c:tx>
            <c:strRef>
              <c:f>Feuil1!$B$1</c:f>
              <c:strCache>
                <c:ptCount val="1"/>
                <c:pt idx="0">
                  <c:v>Colonne1</c:v>
                </c:pt>
              </c:strCache>
            </c:strRef>
          </c:tx>
          <c:spPr>
            <a:solidFill>
              <a:srgbClr val="007AAA"/>
            </a:solidFill>
            <a:ln w="19050">
              <a:noFill/>
            </a:ln>
            <a:effectLst/>
          </c:spPr>
          <c:invertIfNegative val="0"/>
          <c:dPt>
            <c:idx val="0"/>
            <c:invertIfNegative val="0"/>
            <c:bubble3D val="0"/>
            <c:extLst>
              <c:ext xmlns:c16="http://schemas.microsoft.com/office/drawing/2014/chart" uri="{C3380CC4-5D6E-409C-BE32-E72D297353CC}">
                <c16:uniqueId val="{00000000-767A-4DF9-B6A1-66446E491E19}"/>
              </c:ext>
            </c:extLst>
          </c:dPt>
          <c:dPt>
            <c:idx val="1"/>
            <c:invertIfNegative val="0"/>
            <c:bubble3D val="0"/>
            <c:extLst>
              <c:ext xmlns:c16="http://schemas.microsoft.com/office/drawing/2014/chart" uri="{C3380CC4-5D6E-409C-BE32-E72D297353CC}">
                <c16:uniqueId val="{00000001-767A-4DF9-B6A1-66446E491E19}"/>
              </c:ext>
            </c:extLst>
          </c:dPt>
          <c:dPt>
            <c:idx val="2"/>
            <c:invertIfNegative val="0"/>
            <c:bubble3D val="0"/>
            <c:extLst>
              <c:ext xmlns:c16="http://schemas.microsoft.com/office/drawing/2014/chart" uri="{C3380CC4-5D6E-409C-BE32-E72D297353CC}">
                <c16:uniqueId val="{00000002-767A-4DF9-B6A1-66446E491E19}"/>
              </c:ext>
            </c:extLst>
          </c:dPt>
          <c:dPt>
            <c:idx val="3"/>
            <c:invertIfNegative val="0"/>
            <c:bubble3D val="0"/>
            <c:extLst>
              <c:ext xmlns:c16="http://schemas.microsoft.com/office/drawing/2014/chart" uri="{C3380CC4-5D6E-409C-BE32-E72D297353CC}">
                <c16:uniqueId val="{00000003-767A-4DF9-B6A1-66446E491E19}"/>
              </c:ext>
            </c:extLst>
          </c:dPt>
          <c:dPt>
            <c:idx val="4"/>
            <c:invertIfNegative val="0"/>
            <c:bubble3D val="0"/>
            <c:extLst>
              <c:ext xmlns:c16="http://schemas.microsoft.com/office/drawing/2014/chart" uri="{C3380CC4-5D6E-409C-BE32-E72D297353CC}">
                <c16:uniqueId val="{00000004-767A-4DF9-B6A1-66446E491E19}"/>
              </c:ext>
            </c:extLst>
          </c:dPt>
          <c:dPt>
            <c:idx val="5"/>
            <c:invertIfNegative val="0"/>
            <c:bubble3D val="0"/>
            <c:extLst>
              <c:ext xmlns:c16="http://schemas.microsoft.com/office/drawing/2014/chart" uri="{C3380CC4-5D6E-409C-BE32-E72D297353CC}">
                <c16:uniqueId val="{00000005-767A-4DF9-B6A1-66446E491E19}"/>
              </c:ext>
            </c:extLst>
          </c:dPt>
          <c:dPt>
            <c:idx val="7"/>
            <c:invertIfNegative val="0"/>
            <c:bubble3D val="0"/>
            <c:extLst>
              <c:ext xmlns:c16="http://schemas.microsoft.com/office/drawing/2014/chart" uri="{C3380CC4-5D6E-409C-BE32-E72D297353CC}">
                <c16:uniqueId val="{00000006-767A-4DF9-B6A1-66446E491E19}"/>
              </c:ext>
            </c:extLst>
          </c:dPt>
          <c:dPt>
            <c:idx val="9"/>
            <c:invertIfNegative val="0"/>
            <c:bubble3D val="0"/>
            <c:extLst>
              <c:ext xmlns:c16="http://schemas.microsoft.com/office/drawing/2014/chart" uri="{C3380CC4-5D6E-409C-BE32-E72D297353CC}">
                <c16:uniqueId val="{00000007-767A-4DF9-B6A1-66446E491E19}"/>
              </c:ext>
            </c:extLst>
          </c:dPt>
          <c:dPt>
            <c:idx val="10"/>
            <c:invertIfNegative val="0"/>
            <c:bubble3D val="0"/>
            <c:extLst>
              <c:ext xmlns:c16="http://schemas.microsoft.com/office/drawing/2014/chart" uri="{C3380CC4-5D6E-409C-BE32-E72D297353CC}">
                <c16:uniqueId val="{00000008-767A-4DF9-B6A1-66446E491E19}"/>
              </c:ext>
            </c:extLst>
          </c:dPt>
          <c:dPt>
            <c:idx val="11"/>
            <c:invertIfNegative val="0"/>
            <c:bubble3D val="0"/>
            <c:extLst>
              <c:ext xmlns:c16="http://schemas.microsoft.com/office/drawing/2014/chart" uri="{C3380CC4-5D6E-409C-BE32-E72D297353CC}">
                <c16:uniqueId val="{00000009-767A-4DF9-B6A1-66446E491E19}"/>
              </c:ext>
            </c:extLst>
          </c:dPt>
          <c:dLbls>
            <c:dLbl>
              <c:idx val="0"/>
              <c:layout>
                <c:manualLayout>
                  <c:x val="-7.0552023074094269E-4"/>
                  <c:y val="-3.480337156223695E-3"/>
                </c:manualLayout>
              </c:layout>
              <c:tx>
                <c:rich>
                  <a:bodyPr/>
                  <a:lstStyle/>
                  <a:p>
                    <a:fld id="{56A07C00-E55F-4DCE-B95D-0A35B70D6413}" type="VALUE">
                      <a:rPr lang="en-US" sz="2000" b="1" smtClean="0">
                        <a:solidFill>
                          <a:schemeClr val="tx1"/>
                        </a:solidFill>
                      </a:rPr>
                      <a:pPr/>
                      <a:t>[VALEUR]</a:t>
                    </a:fld>
                    <a:r>
                      <a:rPr lang="en-US" dirty="0">
                        <a:solidFill>
                          <a:schemeClr val="tx1"/>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7A-4DF9-B6A1-66446E491E19}"/>
                </c:ext>
              </c:extLst>
            </c:dLbl>
            <c:numFmt formatCode="####%"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X</c:v>
                </c:pt>
                <c:pt idx="1">
                  <c:v>X</c:v>
                </c:pt>
                <c:pt idx="2">
                  <c:v>X</c:v>
                </c:pt>
                <c:pt idx="3">
                  <c:v>X</c:v>
                </c:pt>
                <c:pt idx="4">
                  <c:v>X</c:v>
                </c:pt>
                <c:pt idx="5">
                  <c:v>X</c:v>
                </c:pt>
              </c:strCache>
            </c:strRef>
          </c:cat>
          <c:val>
            <c:numRef>
              <c:f>Feuil1!$B$2:$B$7</c:f>
              <c:numCache>
                <c:formatCode>0%</c:formatCode>
                <c:ptCount val="6"/>
                <c:pt idx="0">
                  <c:v>0.79</c:v>
                </c:pt>
                <c:pt idx="1">
                  <c:v>0.2</c:v>
                </c:pt>
                <c:pt idx="2">
                  <c:v>0.08</c:v>
                </c:pt>
                <c:pt idx="3">
                  <c:v>0.09</c:v>
                </c:pt>
                <c:pt idx="4">
                  <c:v>0.04</c:v>
                </c:pt>
                <c:pt idx="5">
                  <c:v>0.03</c:v>
                </c:pt>
              </c:numCache>
            </c:numRef>
          </c:val>
          <c:extLst>
            <c:ext xmlns:c16="http://schemas.microsoft.com/office/drawing/2014/chart" uri="{C3380CC4-5D6E-409C-BE32-E72D297353CC}">
              <c16:uniqueId val="{0000000A-767A-4DF9-B6A1-66446E491E19}"/>
            </c:ext>
          </c:extLst>
        </c:ser>
        <c:dLbls>
          <c:dLblPos val="outEnd"/>
          <c:showLegendKey val="0"/>
          <c:showVal val="1"/>
          <c:showCatName val="0"/>
          <c:showSerName val="0"/>
          <c:showPercent val="0"/>
          <c:showBubbleSize val="0"/>
        </c:dLbls>
        <c:gapWidth val="100"/>
        <c:axId val="731111208"/>
        <c:axId val="731110816"/>
      </c:barChart>
      <c:valAx>
        <c:axId val="731110816"/>
        <c:scaling>
          <c:orientation val="minMax"/>
          <c:max val="1"/>
          <c:min val="0"/>
        </c:scaling>
        <c:delete val="1"/>
        <c:axPos val="t"/>
        <c:numFmt formatCode="0%" sourceLinked="1"/>
        <c:majorTickMark val="out"/>
        <c:minorTickMark val="none"/>
        <c:tickLblPos val="nextTo"/>
        <c:crossAx val="731111208"/>
        <c:crosses val="autoZero"/>
        <c:crossBetween val="between"/>
      </c:valAx>
      <c:catAx>
        <c:axId val="731111208"/>
        <c:scaling>
          <c:orientation val="maxMin"/>
        </c:scaling>
        <c:delete val="1"/>
        <c:axPos val="l"/>
        <c:numFmt formatCode="General" sourceLinked="1"/>
        <c:majorTickMark val="none"/>
        <c:minorTickMark val="none"/>
        <c:tickLblPos val="nextTo"/>
        <c:crossAx val="731110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solidFill>
            <a:schemeClr val="tx1"/>
          </a:solidFill>
          <a:latin typeface="Roboto" pitchFamily="2" charset="0"/>
          <a:ea typeface="Roboto" pitchFamily="2" charset="0"/>
        </a:defRPr>
      </a:pPr>
      <a:endParaRPr lang="fr-FR"/>
    </a:p>
  </c:txPr>
  <c:externalData r:id="rId3">
    <c:autoUpdate val="0"/>
  </c:externalData>
</c:chartSpace>
</file>

<file path=ppt/charts/chart2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63653351014827"/>
          <c:y val="0"/>
          <c:w val="0.47936346648985179"/>
          <c:h val="0.999757596089626"/>
        </c:manualLayout>
      </c:layout>
      <c:barChart>
        <c:barDir val="bar"/>
        <c:grouping val="clustered"/>
        <c:varyColors val="0"/>
        <c:ser>
          <c:idx val="0"/>
          <c:order val="0"/>
          <c:tx>
            <c:strRef>
              <c:f>Feuil1!$B$1</c:f>
              <c:strCache>
                <c:ptCount val="1"/>
                <c:pt idx="0">
                  <c:v>Colonne1</c:v>
                </c:pt>
              </c:strCache>
            </c:strRef>
          </c:tx>
          <c:spPr>
            <a:solidFill>
              <a:srgbClr val="007AAA"/>
            </a:solidFill>
            <a:ln w="19050">
              <a:noFill/>
            </a:ln>
            <a:effectLst/>
          </c:spPr>
          <c:invertIfNegative val="0"/>
          <c:dPt>
            <c:idx val="0"/>
            <c:invertIfNegative val="0"/>
            <c:bubble3D val="0"/>
            <c:extLst>
              <c:ext xmlns:c16="http://schemas.microsoft.com/office/drawing/2014/chart" uri="{C3380CC4-5D6E-409C-BE32-E72D297353CC}">
                <c16:uniqueId val="{00000000-767A-4DF9-B6A1-66446E491E19}"/>
              </c:ext>
            </c:extLst>
          </c:dPt>
          <c:dPt>
            <c:idx val="1"/>
            <c:invertIfNegative val="0"/>
            <c:bubble3D val="0"/>
            <c:extLst>
              <c:ext xmlns:c16="http://schemas.microsoft.com/office/drawing/2014/chart" uri="{C3380CC4-5D6E-409C-BE32-E72D297353CC}">
                <c16:uniqueId val="{00000001-767A-4DF9-B6A1-66446E491E19}"/>
              </c:ext>
            </c:extLst>
          </c:dPt>
          <c:dPt>
            <c:idx val="2"/>
            <c:invertIfNegative val="0"/>
            <c:bubble3D val="0"/>
            <c:extLst>
              <c:ext xmlns:c16="http://schemas.microsoft.com/office/drawing/2014/chart" uri="{C3380CC4-5D6E-409C-BE32-E72D297353CC}">
                <c16:uniqueId val="{00000002-767A-4DF9-B6A1-66446E491E19}"/>
              </c:ext>
            </c:extLst>
          </c:dPt>
          <c:dPt>
            <c:idx val="3"/>
            <c:invertIfNegative val="0"/>
            <c:bubble3D val="0"/>
            <c:extLst>
              <c:ext xmlns:c16="http://schemas.microsoft.com/office/drawing/2014/chart" uri="{C3380CC4-5D6E-409C-BE32-E72D297353CC}">
                <c16:uniqueId val="{00000003-767A-4DF9-B6A1-66446E491E19}"/>
              </c:ext>
            </c:extLst>
          </c:dPt>
          <c:dPt>
            <c:idx val="4"/>
            <c:invertIfNegative val="0"/>
            <c:bubble3D val="0"/>
            <c:extLst>
              <c:ext xmlns:c16="http://schemas.microsoft.com/office/drawing/2014/chart" uri="{C3380CC4-5D6E-409C-BE32-E72D297353CC}">
                <c16:uniqueId val="{00000004-767A-4DF9-B6A1-66446E491E19}"/>
              </c:ext>
            </c:extLst>
          </c:dPt>
          <c:dPt>
            <c:idx val="5"/>
            <c:invertIfNegative val="0"/>
            <c:bubble3D val="0"/>
            <c:extLst>
              <c:ext xmlns:c16="http://schemas.microsoft.com/office/drawing/2014/chart" uri="{C3380CC4-5D6E-409C-BE32-E72D297353CC}">
                <c16:uniqueId val="{00000005-767A-4DF9-B6A1-66446E491E19}"/>
              </c:ext>
            </c:extLst>
          </c:dPt>
          <c:dPt>
            <c:idx val="7"/>
            <c:invertIfNegative val="0"/>
            <c:bubble3D val="0"/>
            <c:extLst>
              <c:ext xmlns:c16="http://schemas.microsoft.com/office/drawing/2014/chart" uri="{C3380CC4-5D6E-409C-BE32-E72D297353CC}">
                <c16:uniqueId val="{00000006-767A-4DF9-B6A1-66446E491E19}"/>
              </c:ext>
            </c:extLst>
          </c:dPt>
          <c:dPt>
            <c:idx val="9"/>
            <c:invertIfNegative val="0"/>
            <c:bubble3D val="0"/>
            <c:extLst>
              <c:ext xmlns:c16="http://schemas.microsoft.com/office/drawing/2014/chart" uri="{C3380CC4-5D6E-409C-BE32-E72D297353CC}">
                <c16:uniqueId val="{00000007-767A-4DF9-B6A1-66446E491E19}"/>
              </c:ext>
            </c:extLst>
          </c:dPt>
          <c:dPt>
            <c:idx val="10"/>
            <c:invertIfNegative val="0"/>
            <c:bubble3D val="0"/>
            <c:extLst>
              <c:ext xmlns:c16="http://schemas.microsoft.com/office/drawing/2014/chart" uri="{C3380CC4-5D6E-409C-BE32-E72D297353CC}">
                <c16:uniqueId val="{00000008-767A-4DF9-B6A1-66446E491E19}"/>
              </c:ext>
            </c:extLst>
          </c:dPt>
          <c:dPt>
            <c:idx val="11"/>
            <c:invertIfNegative val="0"/>
            <c:bubble3D val="0"/>
            <c:extLst>
              <c:ext xmlns:c16="http://schemas.microsoft.com/office/drawing/2014/chart" uri="{C3380CC4-5D6E-409C-BE32-E72D297353CC}">
                <c16:uniqueId val="{00000009-767A-4DF9-B6A1-66446E491E19}"/>
              </c:ext>
            </c:extLst>
          </c:dPt>
          <c:dLbls>
            <c:dLbl>
              <c:idx val="0"/>
              <c:layout>
                <c:manualLayout>
                  <c:x val="-7.0552023074094269E-4"/>
                  <c:y val="-3.480337156223695E-3"/>
                </c:manualLayout>
              </c:layout>
              <c:tx>
                <c:rich>
                  <a:bodyPr/>
                  <a:lstStyle/>
                  <a:p>
                    <a:fld id="{56A07C00-E55F-4DCE-B95D-0A35B70D6413}" type="VALUE">
                      <a:rPr lang="en-US" smtClean="0">
                        <a:solidFill>
                          <a:schemeClr val="tx1"/>
                        </a:solidFill>
                      </a:rPr>
                      <a:pPr/>
                      <a:t>[VALEUR]</a:t>
                    </a:fld>
                    <a:r>
                      <a:rPr lang="en-US" dirty="0">
                        <a:solidFill>
                          <a:schemeClr val="tx1"/>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7A-4DF9-B6A1-66446E491E19}"/>
                </c:ext>
              </c:extLst>
            </c:dLbl>
            <c:dLbl>
              <c:idx val="5"/>
              <c:tx>
                <c:rich>
                  <a:bodyPr/>
                  <a:lstStyle/>
                  <a:p>
                    <a:fld id="{44E4BBCE-71A9-40D6-9DF0-22E2BD2A8FBC}" type="VALUE">
                      <a:rPr lang="en-US" sz="20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67A-4DF9-B6A1-66446E491E19}"/>
                </c:ext>
              </c:extLst>
            </c:dLbl>
            <c:numFmt formatCode="####%"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X</c:v>
                </c:pt>
                <c:pt idx="1">
                  <c:v>X</c:v>
                </c:pt>
                <c:pt idx="2">
                  <c:v>X</c:v>
                </c:pt>
                <c:pt idx="3">
                  <c:v>X</c:v>
                </c:pt>
                <c:pt idx="4">
                  <c:v>X</c:v>
                </c:pt>
                <c:pt idx="5">
                  <c:v>X</c:v>
                </c:pt>
              </c:strCache>
            </c:strRef>
          </c:cat>
          <c:val>
            <c:numRef>
              <c:f>Feuil1!$B$2:$B$7</c:f>
              <c:numCache>
                <c:formatCode>0%</c:formatCode>
                <c:ptCount val="6"/>
                <c:pt idx="0">
                  <c:v>0.02</c:v>
                </c:pt>
                <c:pt idx="1">
                  <c:v>0.03</c:v>
                </c:pt>
                <c:pt idx="2">
                  <c:v>7.0000000000000007E-2</c:v>
                </c:pt>
                <c:pt idx="3">
                  <c:v>0.11</c:v>
                </c:pt>
                <c:pt idx="4">
                  <c:v>0.27</c:v>
                </c:pt>
                <c:pt idx="5">
                  <c:v>0.8</c:v>
                </c:pt>
              </c:numCache>
            </c:numRef>
          </c:val>
          <c:extLst>
            <c:ext xmlns:c16="http://schemas.microsoft.com/office/drawing/2014/chart" uri="{C3380CC4-5D6E-409C-BE32-E72D297353CC}">
              <c16:uniqueId val="{0000000A-767A-4DF9-B6A1-66446E491E19}"/>
            </c:ext>
          </c:extLst>
        </c:ser>
        <c:dLbls>
          <c:dLblPos val="outEnd"/>
          <c:showLegendKey val="0"/>
          <c:showVal val="1"/>
          <c:showCatName val="0"/>
          <c:showSerName val="0"/>
          <c:showPercent val="0"/>
          <c:showBubbleSize val="0"/>
        </c:dLbls>
        <c:gapWidth val="100"/>
        <c:axId val="731111208"/>
        <c:axId val="731110816"/>
      </c:barChart>
      <c:valAx>
        <c:axId val="731110816"/>
        <c:scaling>
          <c:orientation val="maxMin"/>
          <c:max val="1"/>
          <c:min val="0"/>
        </c:scaling>
        <c:delete val="1"/>
        <c:axPos val="b"/>
        <c:numFmt formatCode="0%" sourceLinked="1"/>
        <c:majorTickMark val="out"/>
        <c:minorTickMark val="none"/>
        <c:tickLblPos val="nextTo"/>
        <c:crossAx val="731111208"/>
        <c:crosses val="autoZero"/>
        <c:crossBetween val="between"/>
      </c:valAx>
      <c:catAx>
        <c:axId val="731111208"/>
        <c:scaling>
          <c:orientation val="minMax"/>
        </c:scaling>
        <c:delete val="1"/>
        <c:axPos val="r"/>
        <c:numFmt formatCode="General" sourceLinked="1"/>
        <c:majorTickMark val="out"/>
        <c:minorTickMark val="none"/>
        <c:tickLblPos val="nextTo"/>
        <c:crossAx val="731110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solidFill>
            <a:schemeClr val="tx1"/>
          </a:solidFill>
          <a:latin typeface="Roboto" pitchFamily="2" charset="0"/>
          <a:ea typeface="Roboto" pitchFamily="2" charset="0"/>
        </a:defRPr>
      </a:pPr>
      <a:endParaRPr lang="fr-FR"/>
    </a:p>
  </c:txPr>
  <c:externalData r:id="rId3">
    <c:autoUpdate val="0"/>
  </c:externalData>
</c:chartSpace>
</file>

<file path=ppt/charts/chart2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45A9-4F07-B29C-4B959677CE92}"/>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45A9-4F07-B29C-4B959677CE92}"/>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45A9-4F07-B29C-4B959677CE92}"/>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45A9-4F07-B29C-4B959677CE92}"/>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45A9-4F07-B29C-4B959677CE92}"/>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45A9-4F07-B29C-4B959677CE92}"/>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45A9-4F07-B29C-4B959677CE92}"/>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45A9-4F07-B29C-4B959677CE92}"/>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45A9-4F07-B29C-4B959677CE92}"/>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45A9-4F07-B29C-4B959677CE92}"/>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45A9-4F07-B29C-4B959677CE92}"/>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45A9-4F07-B29C-4B959677CE92}"/>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45A9-4F07-B29C-4B959677CE92}"/>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45A9-4F07-B29C-4B959677CE92}"/>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45A9-4F07-B29C-4B959677CE92}"/>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45A9-4F07-B29C-4B959677CE92}"/>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45A9-4F07-B29C-4B959677CE92}"/>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45A9-4F07-B29C-4B959677CE92}"/>
              </c:ext>
            </c:extLst>
          </c:dPt>
          <c:dLbls>
            <c:delete val="1"/>
          </c:dLbls>
          <c:cat>
            <c:strRef>
              <c:f>Feuil1!$A$8:$A$12</c:f>
              <c:strCache>
                <c:ptCount val="5"/>
                <c:pt idx="0">
                  <c:v>  Très importante | 17%</c:v>
                </c:pt>
                <c:pt idx="1">
                  <c:v>  Plutôt importante | 56%</c:v>
                </c:pt>
                <c:pt idx="2">
                  <c:v>  Plutôt pas importante | 14%</c:v>
                </c:pt>
                <c:pt idx="3">
                  <c:v>  Pas du tout importante | 4%</c:v>
                </c:pt>
                <c:pt idx="4">
                  <c:v>  Ne se prononce pas | 9%</c:v>
                </c:pt>
              </c:strCache>
            </c:strRef>
          </c:cat>
          <c:val>
            <c:numRef>
              <c:f>Feuil1!$E$8:$E$12</c:f>
              <c:numCache>
                <c:formatCode>0%</c:formatCode>
                <c:ptCount val="5"/>
                <c:pt idx="0">
                  <c:v>0.17</c:v>
                </c:pt>
                <c:pt idx="1">
                  <c:v>0.56000000000000005</c:v>
                </c:pt>
                <c:pt idx="2">
                  <c:v>0.14000000000000001</c:v>
                </c:pt>
                <c:pt idx="3">
                  <c:v>0.04</c:v>
                </c:pt>
                <c:pt idx="4">
                  <c:v>0.09</c:v>
                </c:pt>
              </c:numCache>
            </c:numRef>
          </c:val>
          <c:extLst>
            <c:ext xmlns:c16="http://schemas.microsoft.com/office/drawing/2014/chart" uri="{C3380CC4-5D6E-409C-BE32-E72D297353CC}">
              <c16:uniqueId val="{00000024-45A9-4F07-B29C-4B959677CE92}"/>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8.4736700404460394E-2"/>
          <c:y val="0.21420744966317187"/>
          <c:w val="0.43664718930763136"/>
          <c:h val="0.408143797640746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2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45A9-4F07-B29C-4B959677CE92}"/>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45A9-4F07-B29C-4B959677CE92}"/>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45A9-4F07-B29C-4B959677CE92}"/>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45A9-4F07-B29C-4B959677CE92}"/>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45A9-4F07-B29C-4B959677CE92}"/>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45A9-4F07-B29C-4B959677CE92}"/>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45A9-4F07-B29C-4B959677CE92}"/>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45A9-4F07-B29C-4B959677CE92}"/>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45A9-4F07-B29C-4B959677CE92}"/>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45A9-4F07-B29C-4B959677CE92}"/>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45A9-4F07-B29C-4B959677CE92}"/>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45A9-4F07-B29C-4B959677CE92}"/>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45A9-4F07-B29C-4B959677CE92}"/>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45A9-4F07-B29C-4B959677CE92}"/>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45A9-4F07-B29C-4B959677CE92}"/>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45A9-4F07-B29C-4B959677CE92}"/>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45A9-4F07-B29C-4B959677CE92}"/>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45A9-4F07-B29C-4B959677CE92}"/>
              </c:ext>
            </c:extLst>
          </c:dPt>
          <c:dLbls>
            <c:delete val="1"/>
          </c:dLbls>
          <c:cat>
            <c:strRef>
              <c:f>Feuil1!$A$8:$A$12</c:f>
              <c:strCache>
                <c:ptCount val="5"/>
                <c:pt idx="0">
                  <c:v>  Très importante | 16%</c:v>
                </c:pt>
                <c:pt idx="1">
                  <c:v>  Plutôt importante | 58%</c:v>
                </c:pt>
                <c:pt idx="2">
                  <c:v>  Plutôt pas importante | 10%</c:v>
                </c:pt>
                <c:pt idx="3">
                  <c:v>  Pas du tout importante | 6%</c:v>
                </c:pt>
                <c:pt idx="4">
                  <c:v>  Ne se prononce pas | 10%</c:v>
                </c:pt>
              </c:strCache>
            </c:strRef>
          </c:cat>
          <c:val>
            <c:numRef>
              <c:f>Feuil1!$E$8:$E$12</c:f>
              <c:numCache>
                <c:formatCode>0%</c:formatCode>
                <c:ptCount val="5"/>
                <c:pt idx="0">
                  <c:v>0.159</c:v>
                </c:pt>
                <c:pt idx="1">
                  <c:v>0.57999999999999996</c:v>
                </c:pt>
                <c:pt idx="2">
                  <c:v>0.1</c:v>
                </c:pt>
                <c:pt idx="3">
                  <c:v>0.06</c:v>
                </c:pt>
                <c:pt idx="4">
                  <c:v>0.1</c:v>
                </c:pt>
              </c:numCache>
            </c:numRef>
          </c:val>
          <c:extLst>
            <c:ext xmlns:c16="http://schemas.microsoft.com/office/drawing/2014/chart" uri="{C3380CC4-5D6E-409C-BE32-E72D297353CC}">
              <c16:uniqueId val="{00000024-45A9-4F07-B29C-4B959677CE92}"/>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8.4736700404460394E-2"/>
          <c:y val="0.21420744966317187"/>
          <c:w val="0.43664718930763136"/>
          <c:h val="0.408143797640746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2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important</c:v>
                </c:pt>
              </c:strCache>
            </c:strRef>
          </c:cat>
          <c:val>
            <c:numRef>
              <c:f>Feuil1!$B$2</c:f>
              <c:numCache>
                <c:formatCode>0%</c:formatCode>
                <c:ptCount val="1"/>
                <c:pt idx="0">
                  <c:v>0.85</c:v>
                </c:pt>
              </c:numCache>
            </c:numRef>
          </c:val>
          <c:extLst>
            <c:ext xmlns:c16="http://schemas.microsoft.com/office/drawing/2014/chart" uri="{C3380CC4-5D6E-409C-BE32-E72D297353CC}">
              <c16:uniqueId val="{00000000-4D5F-448E-9244-1FE6C3FF82B8}"/>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important</c:v>
                </c:pt>
              </c:strCache>
            </c:strRef>
          </c:cat>
          <c:val>
            <c:numRef>
              <c:f>Feuil1!$C$2</c:f>
              <c:numCache>
                <c:formatCode>0%</c:formatCode>
                <c:ptCount val="1"/>
                <c:pt idx="0">
                  <c:v>0.7</c:v>
                </c:pt>
              </c:numCache>
            </c:numRef>
          </c:val>
          <c:extLst>
            <c:ext xmlns:c16="http://schemas.microsoft.com/office/drawing/2014/chart" uri="{C3380CC4-5D6E-409C-BE32-E72D297353CC}">
              <c16:uniqueId val="{00000001-4D5F-448E-9244-1FE6C3FF82B8}"/>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important</c:v>
                </c:pt>
              </c:strCache>
            </c:strRef>
          </c:cat>
          <c:val>
            <c:numRef>
              <c:f>Feuil1!$B$2</c:f>
              <c:numCache>
                <c:formatCode>0%</c:formatCode>
                <c:ptCount val="1"/>
                <c:pt idx="0">
                  <c:v>0.86</c:v>
                </c:pt>
              </c:numCache>
            </c:numRef>
          </c:val>
          <c:extLst>
            <c:ext xmlns:c16="http://schemas.microsoft.com/office/drawing/2014/chart" uri="{C3380CC4-5D6E-409C-BE32-E72D297353CC}">
              <c16:uniqueId val="{00000000-4D5F-448E-9244-1FE6C3FF82B8}"/>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important</c:v>
                </c:pt>
              </c:strCache>
            </c:strRef>
          </c:cat>
          <c:val>
            <c:numRef>
              <c:f>Feuil1!$C$2</c:f>
              <c:numCache>
                <c:formatCode>0%</c:formatCode>
                <c:ptCount val="1"/>
                <c:pt idx="0">
                  <c:v>0.69</c:v>
                </c:pt>
              </c:numCache>
            </c:numRef>
          </c:val>
          <c:extLst>
            <c:ext xmlns:c16="http://schemas.microsoft.com/office/drawing/2014/chart" uri="{C3380CC4-5D6E-409C-BE32-E72D297353CC}">
              <c16:uniqueId val="{00000001-4D5F-448E-9244-1FE6C3FF82B8}"/>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F577-4345-B635-0104EEBCC9D7}"/>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F577-4345-B635-0104EEBCC9D7}"/>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F577-4345-B635-0104EEBCC9D7}"/>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F577-4345-B635-0104EEBCC9D7}"/>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F577-4345-B635-0104EEBCC9D7}"/>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F577-4345-B635-0104EEBCC9D7}"/>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F577-4345-B635-0104EEBCC9D7}"/>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F577-4345-B635-0104EEBCC9D7}"/>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F577-4345-B635-0104EEBCC9D7}"/>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F577-4345-B635-0104EEBCC9D7}"/>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F577-4345-B635-0104EEBCC9D7}"/>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F577-4345-B635-0104EEBCC9D7}"/>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F577-4345-B635-0104EEBCC9D7}"/>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F577-4345-B635-0104EEBCC9D7}"/>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F577-4345-B635-0104EEBCC9D7}"/>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F577-4345-B635-0104EEBCC9D7}"/>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F577-4345-B635-0104EEBCC9D7}"/>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F577-4345-B635-0104EEBCC9D7}"/>
              </c:ext>
            </c:extLst>
          </c:dPt>
          <c:dLbls>
            <c:delete val="1"/>
          </c:dLbls>
          <c:cat>
            <c:strRef>
              <c:f>Feuil1!$A$8:$A$12</c:f>
              <c:strCache>
                <c:ptCount val="5"/>
                <c:pt idx="0">
                  <c:v>  Oui, tout à fait | 14%</c:v>
                </c:pt>
                <c:pt idx="1">
                  <c:v>  Oui, plutôt | 55%</c:v>
                </c:pt>
                <c:pt idx="2">
                  <c:v>  Non, plutôt pas | 19%</c:v>
                </c:pt>
                <c:pt idx="3">
                  <c:v>  Non, pas du tout | 5%</c:v>
                </c:pt>
                <c:pt idx="4">
                  <c:v>  Ne se prononce pas | 7%</c:v>
                </c:pt>
              </c:strCache>
            </c:strRef>
          </c:cat>
          <c:val>
            <c:numRef>
              <c:f>Feuil1!$E$8:$E$12</c:f>
              <c:numCache>
                <c:formatCode>0%</c:formatCode>
                <c:ptCount val="5"/>
                <c:pt idx="0">
                  <c:v>0.14000000000000001</c:v>
                </c:pt>
                <c:pt idx="1">
                  <c:v>0.55000000000000004</c:v>
                </c:pt>
                <c:pt idx="2">
                  <c:v>0.19</c:v>
                </c:pt>
                <c:pt idx="3">
                  <c:v>0.05</c:v>
                </c:pt>
                <c:pt idx="4">
                  <c:v>7.0000000000000007E-2</c:v>
                </c:pt>
              </c:numCache>
            </c:numRef>
          </c:val>
          <c:extLst>
            <c:ext xmlns:c16="http://schemas.microsoft.com/office/drawing/2014/chart" uri="{C3380CC4-5D6E-409C-BE32-E72D297353CC}">
              <c16:uniqueId val="{00000024-F577-4345-B635-0104EEBCC9D7}"/>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8.4736700404460394E-2"/>
          <c:y val="0.21420744966317187"/>
          <c:w val="0.43664718930763136"/>
          <c:h val="0.40814379764074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2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9B83-49BB-8457-5DDDD241C0C6}"/>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9B83-49BB-8457-5DDDD241C0C6}"/>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9B83-49BB-8457-5DDDD241C0C6}"/>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9B83-49BB-8457-5DDDD241C0C6}"/>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9B83-49BB-8457-5DDDD241C0C6}"/>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9B83-49BB-8457-5DDDD241C0C6}"/>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9B83-49BB-8457-5DDDD241C0C6}"/>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9B83-49BB-8457-5DDDD241C0C6}"/>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9B83-49BB-8457-5DDDD241C0C6}"/>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9B83-49BB-8457-5DDDD241C0C6}"/>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9B83-49BB-8457-5DDDD241C0C6}"/>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9B83-49BB-8457-5DDDD241C0C6}"/>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9B83-49BB-8457-5DDDD241C0C6}"/>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9B83-49BB-8457-5DDDD241C0C6}"/>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9B83-49BB-8457-5DDDD241C0C6}"/>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9B83-49BB-8457-5DDDD241C0C6}"/>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9B83-49BB-8457-5DDDD241C0C6}"/>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9B83-49BB-8457-5DDDD241C0C6}"/>
              </c:ext>
            </c:extLst>
          </c:dPt>
          <c:dLbls>
            <c:delete val="1"/>
          </c:dLbls>
          <c:cat>
            <c:strRef>
              <c:f>Feuil1!$A$8:$A$12</c:f>
              <c:strCache>
                <c:ptCount val="5"/>
                <c:pt idx="0">
                  <c:v>  Oui, tout à fait | 18%</c:v>
                </c:pt>
                <c:pt idx="1">
                  <c:v>  Oui, plutôt | 54%</c:v>
                </c:pt>
                <c:pt idx="2">
                  <c:v>  Non, plutôt pas | 15%</c:v>
                </c:pt>
                <c:pt idx="3">
                  <c:v>  Non, pas du tout | 6%</c:v>
                </c:pt>
                <c:pt idx="4">
                  <c:v>  Ne se prononce pas | 7%</c:v>
                </c:pt>
              </c:strCache>
            </c:strRef>
          </c:cat>
          <c:val>
            <c:numRef>
              <c:f>Feuil1!$E$8:$E$12</c:f>
              <c:numCache>
                <c:formatCode>0%</c:formatCode>
                <c:ptCount val="5"/>
                <c:pt idx="0">
                  <c:v>0.18</c:v>
                </c:pt>
                <c:pt idx="1">
                  <c:v>0.54</c:v>
                </c:pt>
                <c:pt idx="2">
                  <c:v>0.15</c:v>
                </c:pt>
                <c:pt idx="3">
                  <c:v>0.06</c:v>
                </c:pt>
                <c:pt idx="4">
                  <c:v>7.0000000000000007E-2</c:v>
                </c:pt>
              </c:numCache>
            </c:numRef>
          </c:val>
          <c:extLst>
            <c:ext xmlns:c16="http://schemas.microsoft.com/office/drawing/2014/chart" uri="{C3380CC4-5D6E-409C-BE32-E72D297353CC}">
              <c16:uniqueId val="{00000024-9B83-49BB-8457-5DDDD241C0C6}"/>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8.4736700404460394E-2"/>
          <c:y val="0.21420744966317187"/>
          <c:w val="0.43664718930763136"/>
          <c:h val="0.40814379764074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2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0.86</c:v>
                </c:pt>
              </c:numCache>
            </c:numRef>
          </c:val>
          <c:extLst>
            <c:ext xmlns:c16="http://schemas.microsoft.com/office/drawing/2014/chart" uri="{C3380CC4-5D6E-409C-BE32-E72D297353CC}">
              <c16:uniqueId val="{00000000-5B2C-48AF-853D-CE544CC9074F}"/>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0.64</c:v>
                </c:pt>
              </c:numCache>
            </c:numRef>
          </c:val>
          <c:extLst>
            <c:ext xmlns:c16="http://schemas.microsoft.com/office/drawing/2014/chart" uri="{C3380CC4-5D6E-409C-BE32-E72D297353CC}">
              <c16:uniqueId val="{00000001-5B2C-48AF-853D-CE544CC9074F}"/>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0.31</c:v>
                </c:pt>
                <c:pt idx="1">
                  <c:v>0.28000000000000003</c:v>
                </c:pt>
                <c:pt idx="2">
                  <c:v>0.21</c:v>
                </c:pt>
              </c:numCache>
            </c:numRef>
          </c:val>
          <c:smooth val="0"/>
          <c:extLst>
            <c:ext xmlns:c16="http://schemas.microsoft.com/office/drawing/2014/chart" uri="{C3380CC4-5D6E-409C-BE32-E72D297353CC}">
              <c16:uniqueId val="{00000000-174F-4583-BAE6-27348DB8CF95}"/>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0.82</c:v>
                </c:pt>
              </c:numCache>
            </c:numRef>
          </c:val>
          <c:extLst>
            <c:ext xmlns:c16="http://schemas.microsoft.com/office/drawing/2014/chart" uri="{C3380CC4-5D6E-409C-BE32-E72D297353CC}">
              <c16:uniqueId val="{00000000-5B2C-48AF-853D-CE544CC9074F}"/>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0.69</c:v>
                </c:pt>
              </c:numCache>
            </c:numRef>
          </c:val>
          <c:extLst>
            <c:ext xmlns:c16="http://schemas.microsoft.com/office/drawing/2014/chart" uri="{C3380CC4-5D6E-409C-BE32-E72D297353CC}">
              <c16:uniqueId val="{00000001-5B2C-48AF-853D-CE544CC9074F}"/>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580775268160809E-2"/>
          <c:y val="5.0341419282932065E-2"/>
          <c:w val="0.94741922473183915"/>
          <c:h val="0.83871812419337732"/>
        </c:manualLayout>
      </c:layout>
      <c:barChart>
        <c:barDir val="bar"/>
        <c:grouping val="percentStacked"/>
        <c:varyColors val="0"/>
        <c:ser>
          <c:idx val="0"/>
          <c:order val="0"/>
          <c:tx>
            <c:strRef>
              <c:f>Feuil1!$B$1</c:f>
              <c:strCache>
                <c:ptCount val="1"/>
                <c:pt idx="0">
                  <c:v>Colonne1</c:v>
                </c:pt>
              </c:strCache>
            </c:strRef>
          </c:tx>
          <c:spPr>
            <a:solidFill>
              <a:srgbClr val="ABABAB"/>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x</c:v>
                </c:pt>
                <c:pt idx="1">
                  <c:v>x</c:v>
                </c:pt>
                <c:pt idx="2">
                  <c:v>x</c:v>
                </c:pt>
                <c:pt idx="3">
                  <c:v>x</c:v>
                </c:pt>
                <c:pt idx="4">
                  <c:v>x</c:v>
                </c:pt>
                <c:pt idx="5">
                  <c:v>x</c:v>
                </c:pt>
                <c:pt idx="6">
                  <c:v>x</c:v>
                </c:pt>
                <c:pt idx="7">
                  <c:v>x</c:v>
                </c:pt>
              </c:strCache>
            </c:strRef>
          </c:cat>
          <c:val>
            <c:numRef>
              <c:f>Feuil1!$B$2:$B$9</c:f>
              <c:numCache>
                <c:formatCode>General</c:formatCode>
                <c:ptCount val="8"/>
              </c:numCache>
            </c:numRef>
          </c:val>
          <c:extLst>
            <c:ext xmlns:c16="http://schemas.microsoft.com/office/drawing/2014/chart" uri="{C3380CC4-5D6E-409C-BE32-E72D297353CC}">
              <c16:uniqueId val="{00000000-CBC6-4262-9122-5AEAC812B18B}"/>
            </c:ext>
          </c:extLst>
        </c:ser>
        <c:ser>
          <c:idx val="1"/>
          <c:order val="1"/>
          <c:tx>
            <c:strRef>
              <c:f>Feuil1!$C$1</c:f>
              <c:strCache>
                <c:ptCount val="1"/>
                <c:pt idx="0">
                  <c:v>Non, pas du tout</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x</c:v>
                </c:pt>
                <c:pt idx="1">
                  <c:v>x</c:v>
                </c:pt>
                <c:pt idx="2">
                  <c:v>x</c:v>
                </c:pt>
                <c:pt idx="3">
                  <c:v>x</c:v>
                </c:pt>
                <c:pt idx="4">
                  <c:v>x</c:v>
                </c:pt>
                <c:pt idx="5">
                  <c:v>x</c:v>
                </c:pt>
                <c:pt idx="6">
                  <c:v>x</c:v>
                </c:pt>
                <c:pt idx="7">
                  <c:v>x</c:v>
                </c:pt>
              </c:strCache>
            </c:strRef>
          </c:cat>
          <c:val>
            <c:numRef>
              <c:f>Feuil1!$C$2:$C$9</c:f>
              <c:numCache>
                <c:formatCode>0%</c:formatCode>
                <c:ptCount val="8"/>
                <c:pt idx="0">
                  <c:v>0.26</c:v>
                </c:pt>
                <c:pt idx="1">
                  <c:v>0.06</c:v>
                </c:pt>
                <c:pt idx="2">
                  <c:v>7.0000000000000007E-2</c:v>
                </c:pt>
                <c:pt idx="3">
                  <c:v>0.06</c:v>
                </c:pt>
                <c:pt idx="4">
                  <c:v>0.05</c:v>
                </c:pt>
                <c:pt idx="5">
                  <c:v>0.05</c:v>
                </c:pt>
                <c:pt idx="6">
                  <c:v>0.05</c:v>
                </c:pt>
                <c:pt idx="7">
                  <c:v>0.05</c:v>
                </c:pt>
              </c:numCache>
            </c:numRef>
          </c:val>
          <c:extLst>
            <c:ext xmlns:c16="http://schemas.microsoft.com/office/drawing/2014/chart" uri="{C3380CC4-5D6E-409C-BE32-E72D297353CC}">
              <c16:uniqueId val="{00000001-CBC6-4262-9122-5AEAC812B18B}"/>
            </c:ext>
          </c:extLst>
        </c:ser>
        <c:ser>
          <c:idx val="2"/>
          <c:order val="2"/>
          <c:tx>
            <c:strRef>
              <c:f>Feuil1!$D$1</c:f>
              <c:strCache>
                <c:ptCount val="1"/>
                <c:pt idx="0">
                  <c:v>Non, plutôt pas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x</c:v>
                </c:pt>
                <c:pt idx="1">
                  <c:v>x</c:v>
                </c:pt>
                <c:pt idx="2">
                  <c:v>x</c:v>
                </c:pt>
                <c:pt idx="3">
                  <c:v>x</c:v>
                </c:pt>
                <c:pt idx="4">
                  <c:v>x</c:v>
                </c:pt>
                <c:pt idx="5">
                  <c:v>x</c:v>
                </c:pt>
                <c:pt idx="6">
                  <c:v>x</c:v>
                </c:pt>
                <c:pt idx="7">
                  <c:v>x</c:v>
                </c:pt>
              </c:strCache>
            </c:strRef>
          </c:cat>
          <c:val>
            <c:numRef>
              <c:f>Feuil1!$D$2:$D$9</c:f>
              <c:numCache>
                <c:formatCode>0%</c:formatCode>
                <c:ptCount val="8"/>
                <c:pt idx="0">
                  <c:v>0.27</c:v>
                </c:pt>
                <c:pt idx="1">
                  <c:v>0.32</c:v>
                </c:pt>
                <c:pt idx="2">
                  <c:v>0.23</c:v>
                </c:pt>
                <c:pt idx="3">
                  <c:v>0.23</c:v>
                </c:pt>
                <c:pt idx="4">
                  <c:v>0.21</c:v>
                </c:pt>
                <c:pt idx="5">
                  <c:v>0.2</c:v>
                </c:pt>
                <c:pt idx="6">
                  <c:v>0.11</c:v>
                </c:pt>
                <c:pt idx="7">
                  <c:v>0.05</c:v>
                </c:pt>
              </c:numCache>
            </c:numRef>
          </c:val>
          <c:extLst>
            <c:ext xmlns:c16="http://schemas.microsoft.com/office/drawing/2014/chart" uri="{C3380CC4-5D6E-409C-BE32-E72D297353CC}">
              <c16:uniqueId val="{00000002-CBC6-4262-9122-5AEAC812B18B}"/>
            </c:ext>
          </c:extLst>
        </c:ser>
        <c:ser>
          <c:idx val="3"/>
          <c:order val="3"/>
          <c:tx>
            <c:strRef>
              <c:f>Feuil1!$E$1</c:f>
              <c:strCache>
                <c:ptCount val="1"/>
                <c:pt idx="0">
                  <c:v>Oui, plutôt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x</c:v>
                </c:pt>
                <c:pt idx="1">
                  <c:v>x</c:v>
                </c:pt>
                <c:pt idx="2">
                  <c:v>x</c:v>
                </c:pt>
                <c:pt idx="3">
                  <c:v>x</c:v>
                </c:pt>
                <c:pt idx="4">
                  <c:v>x</c:v>
                </c:pt>
                <c:pt idx="5">
                  <c:v>x</c:v>
                </c:pt>
                <c:pt idx="6">
                  <c:v>x</c:v>
                </c:pt>
                <c:pt idx="7">
                  <c:v>x</c:v>
                </c:pt>
              </c:strCache>
            </c:strRef>
          </c:cat>
          <c:val>
            <c:numRef>
              <c:f>Feuil1!$E$2:$E$9</c:f>
              <c:numCache>
                <c:formatCode>0%</c:formatCode>
                <c:ptCount val="8"/>
                <c:pt idx="0">
                  <c:v>0.35</c:v>
                </c:pt>
                <c:pt idx="1">
                  <c:v>0.49</c:v>
                </c:pt>
                <c:pt idx="2">
                  <c:v>0.46</c:v>
                </c:pt>
                <c:pt idx="3">
                  <c:v>0.44</c:v>
                </c:pt>
                <c:pt idx="4">
                  <c:v>0.49</c:v>
                </c:pt>
                <c:pt idx="5">
                  <c:v>0.42</c:v>
                </c:pt>
                <c:pt idx="6">
                  <c:v>0.37</c:v>
                </c:pt>
                <c:pt idx="7">
                  <c:v>0.42</c:v>
                </c:pt>
              </c:numCache>
            </c:numRef>
          </c:val>
          <c:extLst>
            <c:ext xmlns:c16="http://schemas.microsoft.com/office/drawing/2014/chart" uri="{C3380CC4-5D6E-409C-BE32-E72D297353CC}">
              <c16:uniqueId val="{00000005-CBC6-4262-9122-5AEAC812B18B}"/>
            </c:ext>
          </c:extLst>
        </c:ser>
        <c:ser>
          <c:idx val="4"/>
          <c:order val="4"/>
          <c:tx>
            <c:strRef>
              <c:f>Feuil1!$F$1</c:f>
              <c:strCache>
                <c:ptCount val="1"/>
                <c:pt idx="0">
                  <c:v>Oui, tout à fait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x</c:v>
                </c:pt>
                <c:pt idx="1">
                  <c:v>x</c:v>
                </c:pt>
                <c:pt idx="2">
                  <c:v>x</c:v>
                </c:pt>
                <c:pt idx="3">
                  <c:v>x</c:v>
                </c:pt>
                <c:pt idx="4">
                  <c:v>x</c:v>
                </c:pt>
                <c:pt idx="5">
                  <c:v>x</c:v>
                </c:pt>
                <c:pt idx="6">
                  <c:v>x</c:v>
                </c:pt>
                <c:pt idx="7">
                  <c:v>x</c:v>
                </c:pt>
              </c:strCache>
            </c:strRef>
          </c:cat>
          <c:val>
            <c:numRef>
              <c:f>Feuil1!$F$2:$F$9</c:f>
              <c:numCache>
                <c:formatCode>0%</c:formatCode>
                <c:ptCount val="8"/>
                <c:pt idx="0">
                  <c:v>0.12</c:v>
                </c:pt>
                <c:pt idx="1">
                  <c:v>0.13</c:v>
                </c:pt>
                <c:pt idx="2">
                  <c:v>0.24</c:v>
                </c:pt>
                <c:pt idx="3">
                  <c:v>0.27</c:v>
                </c:pt>
                <c:pt idx="4">
                  <c:v>0.25</c:v>
                </c:pt>
                <c:pt idx="5">
                  <c:v>0.33</c:v>
                </c:pt>
                <c:pt idx="6">
                  <c:v>0.47</c:v>
                </c:pt>
                <c:pt idx="7">
                  <c:v>0.48</c:v>
                </c:pt>
              </c:numCache>
            </c:numRef>
          </c:val>
          <c:extLst>
            <c:ext xmlns:c16="http://schemas.microsoft.com/office/drawing/2014/chart" uri="{C3380CC4-5D6E-409C-BE32-E72D297353CC}">
              <c16:uniqueId val="{00000006-CBC6-4262-9122-5AEAC812B18B}"/>
            </c:ext>
          </c:extLst>
        </c:ser>
        <c:dLbls>
          <c:dLblPos val="ctr"/>
          <c:showLegendKey val="0"/>
          <c:showVal val="1"/>
          <c:showCatName val="0"/>
          <c:showSerName val="0"/>
          <c:showPercent val="0"/>
          <c:showBubbleSize val="0"/>
        </c:dLbls>
        <c:gapWidth val="150"/>
        <c:overlap val="100"/>
        <c:axId val="1284497567"/>
        <c:axId val="1281495983"/>
      </c:barChart>
      <c:catAx>
        <c:axId val="1284497567"/>
        <c:scaling>
          <c:orientation val="minMax"/>
        </c:scaling>
        <c:delete val="1"/>
        <c:axPos val="l"/>
        <c:numFmt formatCode="General" sourceLinked="1"/>
        <c:majorTickMark val="none"/>
        <c:minorTickMark val="none"/>
        <c:tickLblPos val="nextTo"/>
        <c:crossAx val="1281495983"/>
        <c:crosses val="autoZero"/>
        <c:auto val="1"/>
        <c:lblAlgn val="ctr"/>
        <c:lblOffset val="100"/>
        <c:noMultiLvlLbl val="0"/>
      </c:catAx>
      <c:valAx>
        <c:axId val="1281495983"/>
        <c:scaling>
          <c:orientation val="minMax"/>
        </c:scaling>
        <c:delete val="1"/>
        <c:axPos val="b"/>
        <c:numFmt formatCode="0%" sourceLinked="1"/>
        <c:majorTickMark val="none"/>
        <c:minorTickMark val="none"/>
        <c:tickLblPos val="nextTo"/>
        <c:crossAx val="1284497567"/>
        <c:crosses val="autoZero"/>
        <c:crossBetween val="between"/>
      </c:valAx>
      <c:spPr>
        <a:noFill/>
        <a:ln>
          <a:noFill/>
        </a:ln>
        <a:effectLst/>
      </c:spPr>
    </c:plotArea>
    <c:legend>
      <c:legendPos val="b"/>
      <c:legendEntry>
        <c:idx val="0"/>
        <c:delete val="1"/>
      </c:legendEntry>
      <c:layout>
        <c:manualLayout>
          <c:xMode val="edge"/>
          <c:yMode val="edge"/>
          <c:x val="4.9999919774641619E-2"/>
          <c:y val="0.88375845464062863"/>
          <c:w val="0.95"/>
          <c:h val="9.613415673459299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fr-FR"/>
    </a:p>
  </c:txPr>
  <c:externalData r:id="rId3">
    <c:autoUpdate val="0"/>
  </c:externalData>
</c:chartSpace>
</file>

<file path=ppt/charts/chart2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580775268160809E-2"/>
          <c:y val="5.0341419282932065E-2"/>
          <c:w val="0.94741922473183915"/>
          <c:h val="0.83871812419337732"/>
        </c:manualLayout>
      </c:layout>
      <c:barChart>
        <c:barDir val="bar"/>
        <c:grouping val="percentStacked"/>
        <c:varyColors val="0"/>
        <c:ser>
          <c:idx val="1"/>
          <c:order val="0"/>
          <c:tx>
            <c:strRef>
              <c:f>Feuil1!$B$1</c:f>
              <c:strCache>
                <c:ptCount val="1"/>
                <c:pt idx="0">
                  <c:v>Oui, tout à fait</c:v>
                </c:pt>
              </c:strCache>
            </c:strRef>
          </c:tx>
          <c:spPr>
            <a:solidFill>
              <a:srgbClr val="009D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x</c:v>
                </c:pt>
                <c:pt idx="1">
                  <c:v>x</c:v>
                </c:pt>
                <c:pt idx="2">
                  <c:v>x</c:v>
                </c:pt>
                <c:pt idx="3">
                  <c:v>x</c:v>
                </c:pt>
                <c:pt idx="4">
                  <c:v>x</c:v>
                </c:pt>
                <c:pt idx="5">
                  <c:v>x</c:v>
                </c:pt>
                <c:pt idx="6">
                  <c:v>x</c:v>
                </c:pt>
                <c:pt idx="7">
                  <c:v>x</c:v>
                </c:pt>
              </c:strCache>
            </c:strRef>
          </c:cat>
          <c:val>
            <c:numRef>
              <c:f>Feuil1!$B$2:$B$9</c:f>
              <c:numCache>
                <c:formatCode>0%</c:formatCode>
                <c:ptCount val="8"/>
                <c:pt idx="0">
                  <c:v>0.11</c:v>
                </c:pt>
                <c:pt idx="1">
                  <c:v>0.14000000000000001</c:v>
                </c:pt>
                <c:pt idx="2">
                  <c:v>0.2</c:v>
                </c:pt>
                <c:pt idx="3">
                  <c:v>0.23</c:v>
                </c:pt>
                <c:pt idx="4">
                  <c:v>0.23</c:v>
                </c:pt>
                <c:pt idx="5">
                  <c:v>0.3</c:v>
                </c:pt>
                <c:pt idx="6">
                  <c:v>0.45</c:v>
                </c:pt>
                <c:pt idx="7">
                  <c:v>0.45</c:v>
                </c:pt>
              </c:numCache>
            </c:numRef>
          </c:val>
          <c:extLst>
            <c:ext xmlns:c16="http://schemas.microsoft.com/office/drawing/2014/chart" uri="{C3380CC4-5D6E-409C-BE32-E72D297353CC}">
              <c16:uniqueId val="{00000001-4DD3-4D57-BA6F-2086165A19B3}"/>
            </c:ext>
          </c:extLst>
        </c:ser>
        <c:ser>
          <c:idx val="2"/>
          <c:order val="1"/>
          <c:tx>
            <c:strRef>
              <c:f>Feuil1!$C$1</c:f>
              <c:strCache>
                <c:ptCount val="1"/>
                <c:pt idx="0">
                  <c:v>Oui, plutôt</c:v>
                </c:pt>
              </c:strCache>
            </c:strRef>
          </c:tx>
          <c:spPr>
            <a:solidFill>
              <a:srgbClr val="0BD0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x</c:v>
                </c:pt>
                <c:pt idx="1">
                  <c:v>x</c:v>
                </c:pt>
                <c:pt idx="2">
                  <c:v>x</c:v>
                </c:pt>
                <c:pt idx="3">
                  <c:v>x</c:v>
                </c:pt>
                <c:pt idx="4">
                  <c:v>x</c:v>
                </c:pt>
                <c:pt idx="5">
                  <c:v>x</c:v>
                </c:pt>
                <c:pt idx="6">
                  <c:v>x</c:v>
                </c:pt>
                <c:pt idx="7">
                  <c:v>x</c:v>
                </c:pt>
              </c:strCache>
            </c:strRef>
          </c:cat>
          <c:val>
            <c:numRef>
              <c:f>Feuil1!$C$2:$C$9</c:f>
              <c:numCache>
                <c:formatCode>0%</c:formatCode>
                <c:ptCount val="8"/>
                <c:pt idx="0">
                  <c:v>0.34</c:v>
                </c:pt>
                <c:pt idx="1">
                  <c:v>0.52</c:v>
                </c:pt>
                <c:pt idx="2">
                  <c:v>0.46</c:v>
                </c:pt>
                <c:pt idx="3">
                  <c:v>0.47</c:v>
                </c:pt>
                <c:pt idx="4">
                  <c:v>0.46</c:v>
                </c:pt>
                <c:pt idx="5">
                  <c:v>0.45</c:v>
                </c:pt>
                <c:pt idx="6">
                  <c:v>0.36</c:v>
                </c:pt>
                <c:pt idx="7">
                  <c:v>0.41</c:v>
                </c:pt>
              </c:numCache>
            </c:numRef>
          </c:val>
          <c:extLst>
            <c:ext xmlns:c16="http://schemas.microsoft.com/office/drawing/2014/chart" uri="{C3380CC4-5D6E-409C-BE32-E72D297353CC}">
              <c16:uniqueId val="{00000002-4DD3-4D57-BA6F-2086165A19B3}"/>
            </c:ext>
          </c:extLst>
        </c:ser>
        <c:ser>
          <c:idx val="3"/>
          <c:order val="2"/>
          <c:tx>
            <c:strRef>
              <c:f>Feuil1!$D$1</c:f>
              <c:strCache>
                <c:ptCount val="1"/>
                <c:pt idx="0">
                  <c:v>Non, plutôt pas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x</c:v>
                </c:pt>
                <c:pt idx="1">
                  <c:v>x</c:v>
                </c:pt>
                <c:pt idx="2">
                  <c:v>x</c:v>
                </c:pt>
                <c:pt idx="3">
                  <c:v>x</c:v>
                </c:pt>
                <c:pt idx="4">
                  <c:v>x</c:v>
                </c:pt>
                <c:pt idx="5">
                  <c:v>x</c:v>
                </c:pt>
                <c:pt idx="6">
                  <c:v>x</c:v>
                </c:pt>
                <c:pt idx="7">
                  <c:v>x</c:v>
                </c:pt>
              </c:strCache>
            </c:strRef>
          </c:cat>
          <c:val>
            <c:numRef>
              <c:f>Feuil1!$D$2:$D$9</c:f>
              <c:numCache>
                <c:formatCode>0%</c:formatCode>
                <c:ptCount val="8"/>
                <c:pt idx="0">
                  <c:v>0.28999999999999998</c:v>
                </c:pt>
                <c:pt idx="1">
                  <c:v>0.27</c:v>
                </c:pt>
                <c:pt idx="2">
                  <c:v>0.27</c:v>
                </c:pt>
                <c:pt idx="3">
                  <c:v>0.23</c:v>
                </c:pt>
                <c:pt idx="4">
                  <c:v>0.25</c:v>
                </c:pt>
                <c:pt idx="5">
                  <c:v>0.19</c:v>
                </c:pt>
                <c:pt idx="6">
                  <c:v>0.13</c:v>
                </c:pt>
                <c:pt idx="7">
                  <c:v>0.09</c:v>
                </c:pt>
              </c:numCache>
            </c:numRef>
          </c:val>
          <c:extLst>
            <c:ext xmlns:c16="http://schemas.microsoft.com/office/drawing/2014/chart" uri="{C3380CC4-5D6E-409C-BE32-E72D297353CC}">
              <c16:uniqueId val="{00000003-4DD3-4D57-BA6F-2086165A19B3}"/>
            </c:ext>
          </c:extLst>
        </c:ser>
        <c:ser>
          <c:idx val="4"/>
          <c:order val="3"/>
          <c:tx>
            <c:strRef>
              <c:f>Feuil1!$E$1</c:f>
              <c:strCache>
                <c:ptCount val="1"/>
                <c:pt idx="0">
                  <c:v>Non, pas du tout</c:v>
                </c:pt>
              </c:strCache>
            </c:strRef>
          </c:tx>
          <c:spPr>
            <a:solidFill>
              <a:srgbClr val="F49100"/>
            </a:solidFill>
            <a:ln>
              <a:noFill/>
            </a:ln>
            <a:effectLst/>
          </c:spPr>
          <c:invertIfNegative val="0"/>
          <c:dLbls>
            <c:dLbl>
              <c:idx val="4"/>
              <c:layout>
                <c:manualLayout>
                  <c:x val="0"/>
                  <c:y val="-5.68014556760239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D3-4D57-BA6F-2086165A19B3}"/>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x</c:v>
                </c:pt>
                <c:pt idx="1">
                  <c:v>x</c:v>
                </c:pt>
                <c:pt idx="2">
                  <c:v>x</c:v>
                </c:pt>
                <c:pt idx="3">
                  <c:v>x</c:v>
                </c:pt>
                <c:pt idx="4">
                  <c:v>x</c:v>
                </c:pt>
                <c:pt idx="5">
                  <c:v>x</c:v>
                </c:pt>
                <c:pt idx="6">
                  <c:v>x</c:v>
                </c:pt>
                <c:pt idx="7">
                  <c:v>x</c:v>
                </c:pt>
              </c:strCache>
            </c:strRef>
          </c:cat>
          <c:val>
            <c:numRef>
              <c:f>Feuil1!$E$2:$E$9</c:f>
              <c:numCache>
                <c:formatCode>0%</c:formatCode>
                <c:ptCount val="8"/>
                <c:pt idx="0">
                  <c:v>0.26</c:v>
                </c:pt>
                <c:pt idx="1">
                  <c:v>7.0000000000000007E-2</c:v>
                </c:pt>
                <c:pt idx="2">
                  <c:v>7.0000000000000007E-2</c:v>
                </c:pt>
                <c:pt idx="3">
                  <c:v>7.0000000000000007E-2</c:v>
                </c:pt>
                <c:pt idx="4">
                  <c:v>0.06</c:v>
                </c:pt>
                <c:pt idx="5">
                  <c:v>0.06</c:v>
                </c:pt>
                <c:pt idx="6">
                  <c:v>0.06</c:v>
                </c:pt>
                <c:pt idx="7">
                  <c:v>0.05</c:v>
                </c:pt>
              </c:numCache>
            </c:numRef>
          </c:val>
          <c:extLst>
            <c:ext xmlns:c16="http://schemas.microsoft.com/office/drawing/2014/chart" uri="{C3380CC4-5D6E-409C-BE32-E72D297353CC}">
              <c16:uniqueId val="{00000004-4DD3-4D57-BA6F-2086165A19B3}"/>
            </c:ext>
          </c:extLst>
        </c:ser>
        <c:dLbls>
          <c:dLblPos val="ctr"/>
          <c:showLegendKey val="0"/>
          <c:showVal val="1"/>
          <c:showCatName val="0"/>
          <c:showSerName val="0"/>
          <c:showPercent val="0"/>
          <c:showBubbleSize val="0"/>
        </c:dLbls>
        <c:gapWidth val="150"/>
        <c:overlap val="100"/>
        <c:axId val="1284497567"/>
        <c:axId val="1281495983"/>
      </c:barChart>
      <c:catAx>
        <c:axId val="1284497567"/>
        <c:scaling>
          <c:orientation val="minMax"/>
        </c:scaling>
        <c:delete val="1"/>
        <c:axPos val="l"/>
        <c:numFmt formatCode="General" sourceLinked="1"/>
        <c:majorTickMark val="none"/>
        <c:minorTickMark val="none"/>
        <c:tickLblPos val="nextTo"/>
        <c:crossAx val="1281495983"/>
        <c:crosses val="autoZero"/>
        <c:auto val="1"/>
        <c:lblAlgn val="ctr"/>
        <c:lblOffset val="100"/>
        <c:noMultiLvlLbl val="0"/>
      </c:catAx>
      <c:valAx>
        <c:axId val="1281495983"/>
        <c:scaling>
          <c:orientation val="minMax"/>
        </c:scaling>
        <c:delete val="1"/>
        <c:axPos val="b"/>
        <c:numFmt formatCode="0%" sourceLinked="1"/>
        <c:majorTickMark val="none"/>
        <c:minorTickMark val="none"/>
        <c:tickLblPos val="nextTo"/>
        <c:crossAx val="1284497567"/>
        <c:crosses val="autoZero"/>
        <c:crossBetween val="between"/>
      </c:valAx>
      <c:spPr>
        <a:noFill/>
        <a:ln>
          <a:noFill/>
        </a:ln>
        <a:effectLst/>
      </c:spPr>
    </c:plotArea>
    <c:legend>
      <c:legendPos val="b"/>
      <c:layout>
        <c:manualLayout>
          <c:xMode val="edge"/>
          <c:yMode val="edge"/>
          <c:x val="4.9999919774641619E-2"/>
          <c:y val="0.88375845464062863"/>
          <c:w val="0.95"/>
          <c:h val="9.613415673459299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fr-FR"/>
    </a:p>
  </c:txPr>
  <c:externalData r:id="rId3">
    <c:autoUpdate val="0"/>
  </c:externalData>
</c:chartSpace>
</file>

<file path=ppt/charts/chart2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Management non exemplaire, discrimination, harcèlement</c:v>
                </c:pt>
                <c:pt idx="1">
                  <c:v>Pratiques frauduleuses, corruption, blanchiment</c:v>
                </c:pt>
                <c:pt idx="2">
                  <c:v>Absence de protection des données personnelles</c:v>
                </c:pt>
                <c:pt idx="3">
                  <c:v>Conflits d'intérêts</c:v>
                </c:pt>
                <c:pt idx="4">
                  <c:v>Atteinte au respect des clients</c:v>
                </c:pt>
                <c:pt idx="5">
                  <c:v>Atteinte au respect des communautés locales</c:v>
                </c:pt>
                <c:pt idx="6">
                  <c:v>Non respect des valeurs de mon entreprise</c:v>
                </c:pt>
                <c:pt idx="7">
                  <c:v>Autres</c:v>
                </c:pt>
              </c:strCache>
            </c:strRef>
          </c:cat>
          <c:val>
            <c:numRef>
              <c:f>Feuil1!$B$2:$B$9</c:f>
              <c:numCache>
                <c:formatCode>0%</c:formatCode>
                <c:ptCount val="8"/>
                <c:pt idx="0">
                  <c:v>0.95</c:v>
                </c:pt>
                <c:pt idx="1">
                  <c:v>0.91</c:v>
                </c:pt>
                <c:pt idx="2">
                  <c:v>0.83</c:v>
                </c:pt>
                <c:pt idx="3">
                  <c:v>0.85</c:v>
                </c:pt>
                <c:pt idx="4">
                  <c:v>0.86</c:v>
                </c:pt>
                <c:pt idx="5">
                  <c:v>0.86</c:v>
                </c:pt>
                <c:pt idx="6">
                  <c:v>0.77</c:v>
                </c:pt>
                <c:pt idx="7">
                  <c:v>0.57999999999999996</c:v>
                </c:pt>
              </c:numCache>
            </c:numRef>
          </c:val>
          <c:extLst>
            <c:ext xmlns:c16="http://schemas.microsoft.com/office/drawing/2014/chart" uri="{C3380CC4-5D6E-409C-BE32-E72D297353CC}">
              <c16:uniqueId val="{00000000-B268-4961-A405-F9E8D8E4291B}"/>
            </c:ext>
          </c:extLst>
        </c:ser>
        <c:ser>
          <c:idx val="1"/>
          <c:order val="1"/>
          <c:tx>
            <c:strRef>
              <c:f>Feuil1!$C$1</c:f>
              <c:strCache>
                <c:ptCount val="1"/>
                <c:pt idx="0">
                  <c:v>Non managers</c:v>
                </c:pt>
              </c:strCache>
            </c:strRef>
          </c:tx>
          <c:spPr>
            <a:solidFill>
              <a:schemeClr val="accent2"/>
            </a:solidFill>
            <a:ln>
              <a:noFill/>
            </a:ln>
            <a:effectLst/>
          </c:spPr>
          <c:invertIfNegative val="0"/>
          <c:dLbls>
            <c:dLbl>
              <c:idx val="0"/>
              <c:layout>
                <c:manualLayout>
                  <c:x val="1.23587241320307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68-4961-A405-F9E8D8E4291B}"/>
                </c:ext>
              </c:extLst>
            </c:dLbl>
            <c:dLbl>
              <c:idx val="1"/>
              <c:layout>
                <c:manualLayout>
                  <c:x val="8.239149421353831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68-4961-A405-F9E8D8E4291B}"/>
                </c:ext>
              </c:extLst>
            </c:dLbl>
            <c:dLbl>
              <c:idx val="2"/>
              <c:layout>
                <c:manualLayout>
                  <c:x val="6.179362066015373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68-4961-A405-F9E8D8E4291B}"/>
                </c:ext>
              </c:extLst>
            </c:dLbl>
            <c:dLbl>
              <c:idx val="3"/>
              <c:layout>
                <c:manualLayout>
                  <c:x val="4.119574710676840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68-4961-A405-F9E8D8E4291B}"/>
                </c:ext>
              </c:extLst>
            </c:dLbl>
            <c:dLbl>
              <c:idx val="4"/>
              <c:layout>
                <c:manualLayout>
                  <c:x val="8.2391494213537569E-3"/>
                  <c:y val="-7.32922896511290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268-4961-A405-F9E8D8E4291B}"/>
                </c:ext>
              </c:extLst>
            </c:dLbl>
            <c:dLbl>
              <c:idx val="5"/>
              <c:layout>
                <c:manualLayout>
                  <c:x val="6.1793620660153736E-3"/>
                  <c:y val="-3.66461448255646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68-4961-A405-F9E8D8E4291B}"/>
                </c:ext>
              </c:extLst>
            </c:dLbl>
            <c:dLbl>
              <c:idx val="6"/>
              <c:layout>
                <c:manualLayout>
                  <c:x val="1.0299017870682657E-2"/>
                  <c:y val="-1.0993699171508574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manualLayout>
                      <c:w val="6.260731775950279E-2"/>
                      <c:h val="6.6292875989445901E-2"/>
                    </c:manualLayout>
                  </c15:layout>
                </c:ext>
                <c:ext xmlns:c16="http://schemas.microsoft.com/office/drawing/2014/chart" uri="{C3380CC4-5D6E-409C-BE32-E72D297353CC}">
                  <c16:uniqueId val="{00000008-B268-4961-A405-F9E8D8E4291B}"/>
                </c:ext>
              </c:extLst>
            </c:dLbl>
            <c:dLbl>
              <c:idx val="7"/>
              <c:layout>
                <c:manualLayout>
                  <c:x val="4.1195747106767648E-3"/>
                  <c:y val="-7.329228965112836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68-4961-A405-F9E8D8E4291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Management non exemplaire, discrimination, harcèlement</c:v>
                </c:pt>
                <c:pt idx="1">
                  <c:v>Pratiques frauduleuses, corruption, blanchiment</c:v>
                </c:pt>
                <c:pt idx="2">
                  <c:v>Absence de protection des données personnelles</c:v>
                </c:pt>
                <c:pt idx="3">
                  <c:v>Conflits d'intérêts</c:v>
                </c:pt>
                <c:pt idx="4">
                  <c:v>Atteinte au respect des clients</c:v>
                </c:pt>
                <c:pt idx="5">
                  <c:v>Atteinte au respect des communautés locales</c:v>
                </c:pt>
                <c:pt idx="6">
                  <c:v>Non respect des valeurs de mon entreprise</c:v>
                </c:pt>
                <c:pt idx="7">
                  <c:v>Autres</c:v>
                </c:pt>
              </c:strCache>
            </c:strRef>
          </c:cat>
          <c:val>
            <c:numRef>
              <c:f>Feuil1!$C$2:$C$9</c:f>
              <c:numCache>
                <c:formatCode>0%</c:formatCode>
                <c:ptCount val="8"/>
                <c:pt idx="0">
                  <c:v>0.89</c:v>
                </c:pt>
                <c:pt idx="1">
                  <c:v>0.82</c:v>
                </c:pt>
                <c:pt idx="2">
                  <c:v>0.73</c:v>
                </c:pt>
                <c:pt idx="3">
                  <c:v>0.7</c:v>
                </c:pt>
                <c:pt idx="4">
                  <c:v>0.67</c:v>
                </c:pt>
                <c:pt idx="5">
                  <c:v>0.65</c:v>
                </c:pt>
                <c:pt idx="6">
                  <c:v>0.57999999999999996</c:v>
                </c:pt>
                <c:pt idx="7">
                  <c:v>0.43</c:v>
                </c:pt>
              </c:numCache>
            </c:numRef>
          </c:val>
          <c:extLst>
            <c:ext xmlns:c16="http://schemas.microsoft.com/office/drawing/2014/chart" uri="{C3380CC4-5D6E-409C-BE32-E72D297353CC}">
              <c16:uniqueId val="{00000001-B268-4961-A405-F9E8D8E4291B}"/>
            </c:ext>
          </c:extLst>
        </c:ser>
        <c:dLbls>
          <c:dLblPos val="outEnd"/>
          <c:showLegendKey val="0"/>
          <c:showVal val="1"/>
          <c:showCatName val="0"/>
          <c:showSerName val="0"/>
          <c:showPercent val="0"/>
          <c:showBubbleSize val="0"/>
        </c:dLbls>
        <c:gapWidth val="219"/>
        <c:overlap val="-27"/>
        <c:axId val="838847663"/>
        <c:axId val="838832783"/>
      </c:barChart>
      <c:catAx>
        <c:axId val="83884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838832783"/>
        <c:crosses val="autoZero"/>
        <c:auto val="1"/>
        <c:lblAlgn val="ctr"/>
        <c:lblOffset val="100"/>
        <c:noMultiLvlLbl val="0"/>
      </c:catAx>
      <c:valAx>
        <c:axId val="838832783"/>
        <c:scaling>
          <c:orientation val="minMax"/>
        </c:scaling>
        <c:delete val="1"/>
        <c:axPos val="l"/>
        <c:numFmt formatCode="0%" sourceLinked="1"/>
        <c:majorTickMark val="none"/>
        <c:minorTickMark val="none"/>
        <c:tickLblPos val="nextTo"/>
        <c:crossAx val="838847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Management non exemplaire, discrimination, harcèlement</c:v>
                </c:pt>
                <c:pt idx="1">
                  <c:v>Pratiques frauduleuses, corruption, blanchiment</c:v>
                </c:pt>
                <c:pt idx="2">
                  <c:v>Absence de protection des données personnelles</c:v>
                </c:pt>
                <c:pt idx="3">
                  <c:v>Conflits d'intérêts</c:v>
                </c:pt>
                <c:pt idx="4">
                  <c:v>Atteinte au respect des clients</c:v>
                </c:pt>
                <c:pt idx="5">
                  <c:v>Atteinte au respect des communautés locales</c:v>
                </c:pt>
                <c:pt idx="6">
                  <c:v>Non respect des valeurs de mon entreprise</c:v>
                </c:pt>
                <c:pt idx="7">
                  <c:v>Autres</c:v>
                </c:pt>
              </c:strCache>
            </c:strRef>
          </c:cat>
          <c:val>
            <c:numRef>
              <c:f>Feuil1!$B$2:$B$9</c:f>
              <c:numCache>
                <c:formatCode>0%</c:formatCode>
                <c:ptCount val="8"/>
                <c:pt idx="0">
                  <c:v>0.94</c:v>
                </c:pt>
                <c:pt idx="1">
                  <c:v>0.88</c:v>
                </c:pt>
                <c:pt idx="2">
                  <c:v>0.78</c:v>
                </c:pt>
                <c:pt idx="3">
                  <c:v>0.76</c:v>
                </c:pt>
                <c:pt idx="4">
                  <c:v>0.78</c:v>
                </c:pt>
                <c:pt idx="5">
                  <c:v>0.75</c:v>
                </c:pt>
                <c:pt idx="6">
                  <c:v>0.76</c:v>
                </c:pt>
                <c:pt idx="7">
                  <c:v>0.49</c:v>
                </c:pt>
              </c:numCache>
            </c:numRef>
          </c:val>
          <c:extLst>
            <c:ext xmlns:c16="http://schemas.microsoft.com/office/drawing/2014/chart" uri="{C3380CC4-5D6E-409C-BE32-E72D297353CC}">
              <c16:uniqueId val="{00000000-4227-4B9A-A81A-5CE980E5B819}"/>
            </c:ext>
          </c:extLst>
        </c:ser>
        <c:ser>
          <c:idx val="1"/>
          <c:order val="1"/>
          <c:tx>
            <c:strRef>
              <c:f>Feuil1!$C$1</c:f>
              <c:strCache>
                <c:ptCount val="1"/>
                <c:pt idx="0">
                  <c:v>Non managers</c:v>
                </c:pt>
              </c:strCache>
            </c:strRef>
          </c:tx>
          <c:spPr>
            <a:solidFill>
              <a:schemeClr val="accent2"/>
            </a:solidFill>
            <a:ln>
              <a:noFill/>
            </a:ln>
            <a:effectLst/>
          </c:spPr>
          <c:invertIfNegative val="0"/>
          <c:dLbls>
            <c:dLbl>
              <c:idx val="0"/>
              <c:layout>
                <c:manualLayout>
                  <c:x val="1.4418511487369206E-2"/>
                  <c:y val="1.46584579302257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27-4B9A-A81A-5CE980E5B819}"/>
                </c:ext>
              </c:extLst>
            </c:dLbl>
            <c:dLbl>
              <c:idx val="1"/>
              <c:layout>
                <c:manualLayout>
                  <c:x val="6.1793620660153736E-3"/>
                  <c:y val="-3.6646144825564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27-4B9A-A81A-5CE980E5B819}"/>
                </c:ext>
              </c:extLst>
            </c:dLbl>
            <c:dLbl>
              <c:idx val="2"/>
              <c:layout>
                <c:manualLayout>
                  <c:x val="1.85380861980461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27-4B9A-A81A-5CE980E5B819}"/>
                </c:ext>
              </c:extLst>
            </c:dLbl>
            <c:dLbl>
              <c:idx val="3"/>
              <c:layout>
                <c:manualLayout>
                  <c:x val="1.4418511487369206E-2"/>
                  <c:y val="-1.46584579302257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27-4B9A-A81A-5CE980E5B819}"/>
                </c:ext>
              </c:extLst>
            </c:dLbl>
            <c:dLbl>
              <c:idx val="4"/>
              <c:layout>
                <c:manualLayout>
                  <c:x val="6.1793620660152981E-3"/>
                  <c:y val="-3.66461448255645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227-4B9A-A81A-5CE980E5B819}"/>
                </c:ext>
              </c:extLst>
            </c:dLbl>
            <c:dLbl>
              <c:idx val="5"/>
              <c:layout>
                <c:manualLayout>
                  <c:x val="1.029893677669229E-2"/>
                  <c:y val="-1.4658457930225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227-4B9A-A81A-5CE980E5B819}"/>
                </c:ext>
              </c:extLst>
            </c:dLbl>
            <c:dLbl>
              <c:idx val="6"/>
              <c:layout>
                <c:manualLayout>
                  <c:x val="6.1793620660153736E-3"/>
                  <c:y val="7.329228965112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227-4B9A-A81A-5CE980E5B819}"/>
                </c:ext>
              </c:extLst>
            </c:dLbl>
            <c:dLbl>
              <c:idx val="7"/>
              <c:layout>
                <c:manualLayout>
                  <c:x val="1.2358724132030596E-2"/>
                  <c:y val="7.329228965112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227-4B9A-A81A-5CE980E5B81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Management non exemplaire, discrimination, harcèlement</c:v>
                </c:pt>
                <c:pt idx="1">
                  <c:v>Pratiques frauduleuses, corruption, blanchiment</c:v>
                </c:pt>
                <c:pt idx="2">
                  <c:v>Absence de protection des données personnelles</c:v>
                </c:pt>
                <c:pt idx="3">
                  <c:v>Conflits d'intérêts</c:v>
                </c:pt>
                <c:pt idx="4">
                  <c:v>Atteinte au respect des clients</c:v>
                </c:pt>
                <c:pt idx="5">
                  <c:v>Atteinte au respect des communautés locales</c:v>
                </c:pt>
                <c:pt idx="6">
                  <c:v>Non respect des valeurs de mon entreprise</c:v>
                </c:pt>
                <c:pt idx="7">
                  <c:v>Autres</c:v>
                </c:pt>
              </c:strCache>
            </c:strRef>
          </c:cat>
          <c:val>
            <c:numRef>
              <c:f>Feuil1!$C$2:$C$9</c:f>
              <c:numCache>
                <c:formatCode>0%</c:formatCode>
                <c:ptCount val="8"/>
                <c:pt idx="0">
                  <c:v>0.84</c:v>
                </c:pt>
                <c:pt idx="1">
                  <c:v>0.79</c:v>
                </c:pt>
                <c:pt idx="2">
                  <c:v>0.74</c:v>
                </c:pt>
                <c:pt idx="3">
                  <c:v>0.67</c:v>
                </c:pt>
                <c:pt idx="4">
                  <c:v>0.68</c:v>
                </c:pt>
                <c:pt idx="5">
                  <c:v>0.64</c:v>
                </c:pt>
                <c:pt idx="6">
                  <c:v>0.63</c:v>
                </c:pt>
                <c:pt idx="7">
                  <c:v>0.44</c:v>
                </c:pt>
              </c:numCache>
            </c:numRef>
          </c:val>
          <c:extLst>
            <c:ext xmlns:c16="http://schemas.microsoft.com/office/drawing/2014/chart" uri="{C3380CC4-5D6E-409C-BE32-E72D297353CC}">
              <c16:uniqueId val="{00000001-4227-4B9A-A81A-5CE980E5B819}"/>
            </c:ext>
          </c:extLst>
        </c:ser>
        <c:dLbls>
          <c:dLblPos val="outEnd"/>
          <c:showLegendKey val="0"/>
          <c:showVal val="1"/>
          <c:showCatName val="0"/>
          <c:showSerName val="0"/>
          <c:showPercent val="0"/>
          <c:showBubbleSize val="0"/>
        </c:dLbls>
        <c:gapWidth val="219"/>
        <c:overlap val="-27"/>
        <c:axId val="838847663"/>
        <c:axId val="838832783"/>
      </c:barChart>
      <c:catAx>
        <c:axId val="83884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838832783"/>
        <c:crosses val="autoZero"/>
        <c:auto val="1"/>
        <c:lblAlgn val="ctr"/>
        <c:lblOffset val="100"/>
        <c:noMultiLvlLbl val="0"/>
      </c:catAx>
      <c:valAx>
        <c:axId val="838832783"/>
        <c:scaling>
          <c:orientation val="minMax"/>
        </c:scaling>
        <c:delete val="1"/>
        <c:axPos val="l"/>
        <c:numFmt formatCode="0%" sourceLinked="1"/>
        <c:majorTickMark val="none"/>
        <c:minorTickMark val="none"/>
        <c:tickLblPos val="nextTo"/>
        <c:crossAx val="838847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F4F2-463A-BEA7-F6C82C2FBEEF}"/>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F4F2-463A-BEA7-F6C82C2FBEEF}"/>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F4F2-463A-BEA7-F6C82C2FBEEF}"/>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F4F2-463A-BEA7-F6C82C2FBEEF}"/>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F4F2-463A-BEA7-F6C82C2FBEEF}"/>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F4F2-463A-BEA7-F6C82C2FBEEF}"/>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F4F2-463A-BEA7-F6C82C2FBEEF}"/>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F4F2-463A-BEA7-F6C82C2FBEEF}"/>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F4F2-463A-BEA7-F6C82C2FBEEF}"/>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F4F2-463A-BEA7-F6C82C2FBEEF}"/>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F4F2-463A-BEA7-F6C82C2FBEEF}"/>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F4F2-463A-BEA7-F6C82C2FBEEF}"/>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F4F2-463A-BEA7-F6C82C2FBEEF}"/>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F4F2-463A-BEA7-F6C82C2FBEEF}"/>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F4F2-463A-BEA7-F6C82C2FBEEF}"/>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F4F2-463A-BEA7-F6C82C2FBEEF}"/>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F4F2-463A-BEA7-F6C82C2FBEEF}"/>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F4F2-463A-BEA7-F6C82C2FBEEF}"/>
              </c:ext>
            </c:extLst>
          </c:dPt>
          <c:dLbls>
            <c:delete val="1"/>
          </c:dLbls>
          <c:cat>
            <c:strRef>
              <c:f>Feuil1!$A$8:$A$12</c:f>
              <c:strCache>
                <c:ptCount val="5"/>
                <c:pt idx="0">
                  <c:v>  Oui, tout à fait | 4%</c:v>
                </c:pt>
                <c:pt idx="1">
                  <c:v>  Oui, plutôt | 25%</c:v>
                </c:pt>
                <c:pt idx="2">
                  <c:v>  Non, plutôt pas | 33%</c:v>
                </c:pt>
                <c:pt idx="3">
                  <c:v>  Non, pas du tout | 18%</c:v>
                </c:pt>
                <c:pt idx="4">
                  <c:v>  Ne se prononce pas | 20%</c:v>
                </c:pt>
              </c:strCache>
            </c:strRef>
          </c:cat>
          <c:val>
            <c:numRef>
              <c:f>Feuil1!$E$8:$E$12</c:f>
              <c:numCache>
                <c:formatCode>0%</c:formatCode>
                <c:ptCount val="5"/>
                <c:pt idx="0">
                  <c:v>0.04</c:v>
                </c:pt>
                <c:pt idx="1">
                  <c:v>0.25</c:v>
                </c:pt>
                <c:pt idx="2">
                  <c:v>0.33</c:v>
                </c:pt>
                <c:pt idx="3">
                  <c:v>0.18</c:v>
                </c:pt>
                <c:pt idx="4">
                  <c:v>0.2</c:v>
                </c:pt>
              </c:numCache>
            </c:numRef>
          </c:val>
          <c:extLst>
            <c:ext xmlns:c16="http://schemas.microsoft.com/office/drawing/2014/chart" uri="{C3380CC4-5D6E-409C-BE32-E72D297353CC}">
              <c16:uniqueId val="{00000024-F4F2-463A-BEA7-F6C82C2FBEEF}"/>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6.2592223677700454E-2"/>
          <c:y val="0.21747287644070404"/>
          <c:w val="0.45325553669003904"/>
          <c:h val="0.3885516557989021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2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F315-4BBD-AFD4-B604E596EB83}"/>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F315-4BBD-AFD4-B604E596EB83}"/>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F315-4BBD-AFD4-B604E596EB83}"/>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F315-4BBD-AFD4-B604E596EB83}"/>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F315-4BBD-AFD4-B604E596EB83}"/>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F315-4BBD-AFD4-B604E596EB83}"/>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F315-4BBD-AFD4-B604E596EB83}"/>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F315-4BBD-AFD4-B604E596EB83}"/>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F315-4BBD-AFD4-B604E596EB83}"/>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F315-4BBD-AFD4-B604E596EB83}"/>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F315-4BBD-AFD4-B604E596EB83}"/>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F315-4BBD-AFD4-B604E596EB83}"/>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F315-4BBD-AFD4-B604E596EB83}"/>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F315-4BBD-AFD4-B604E596EB83}"/>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F315-4BBD-AFD4-B604E596EB83}"/>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F315-4BBD-AFD4-B604E596EB83}"/>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F315-4BBD-AFD4-B604E596EB83}"/>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F315-4BBD-AFD4-B604E596EB83}"/>
              </c:ext>
            </c:extLst>
          </c:dPt>
          <c:dLbls>
            <c:delete val="1"/>
          </c:dLbls>
          <c:cat>
            <c:strRef>
              <c:f>Feuil1!$A$8:$A$12</c:f>
              <c:strCache>
                <c:ptCount val="5"/>
                <c:pt idx="0">
                  <c:v>  Oui, tout à fait | 7%</c:v>
                </c:pt>
                <c:pt idx="1">
                  <c:v>  Oui, plutôt | 30%</c:v>
                </c:pt>
                <c:pt idx="2">
                  <c:v>  Non, plutôt pas | 29%</c:v>
                </c:pt>
                <c:pt idx="3">
                  <c:v>  Non, pas du tout | 17%</c:v>
                </c:pt>
                <c:pt idx="4">
                  <c:v>  Ne se prononce pas | 17%</c:v>
                </c:pt>
              </c:strCache>
            </c:strRef>
          </c:cat>
          <c:val>
            <c:numRef>
              <c:f>Feuil1!$E$8:$E$12</c:f>
              <c:numCache>
                <c:formatCode>0%</c:formatCode>
                <c:ptCount val="5"/>
                <c:pt idx="0">
                  <c:v>7.0000000000000007E-2</c:v>
                </c:pt>
                <c:pt idx="1">
                  <c:v>0.3</c:v>
                </c:pt>
                <c:pt idx="2">
                  <c:v>0.28999999999999998</c:v>
                </c:pt>
                <c:pt idx="3">
                  <c:v>0.17</c:v>
                </c:pt>
                <c:pt idx="4">
                  <c:v>0.17</c:v>
                </c:pt>
              </c:numCache>
            </c:numRef>
          </c:val>
          <c:extLst>
            <c:ext xmlns:c16="http://schemas.microsoft.com/office/drawing/2014/chart" uri="{C3380CC4-5D6E-409C-BE32-E72D297353CC}">
              <c16:uniqueId val="{00000024-F315-4BBD-AFD4-B604E596EB83}"/>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8.4736700404460394E-2"/>
          <c:y val="0.21420744966317187"/>
          <c:w val="0.43664718930763136"/>
          <c:h val="0.408143797640746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2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0.39</c:v>
                </c:pt>
              </c:numCache>
            </c:numRef>
          </c:val>
          <c:extLst>
            <c:ext xmlns:c16="http://schemas.microsoft.com/office/drawing/2014/chart" uri="{C3380CC4-5D6E-409C-BE32-E72D297353CC}">
              <c16:uniqueId val="{00000000-F081-4E3B-98D5-975E233F375C}"/>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0.26</c:v>
                </c:pt>
              </c:numCache>
            </c:numRef>
          </c:val>
          <c:extLst>
            <c:ext xmlns:c16="http://schemas.microsoft.com/office/drawing/2014/chart" uri="{C3380CC4-5D6E-409C-BE32-E72D297353CC}">
              <c16:uniqueId val="{00000001-F081-4E3B-98D5-975E233F375C}"/>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0.51</c:v>
                </c:pt>
              </c:numCache>
            </c:numRef>
          </c:val>
          <c:extLst>
            <c:ext xmlns:c16="http://schemas.microsoft.com/office/drawing/2014/chart" uri="{C3380CC4-5D6E-409C-BE32-E72D297353CC}">
              <c16:uniqueId val="{00000000-ED62-45D7-854D-316F365A207F}"/>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0.32</c:v>
                </c:pt>
              </c:numCache>
            </c:numRef>
          </c:val>
          <c:extLst>
            <c:ext xmlns:c16="http://schemas.microsoft.com/office/drawing/2014/chart" uri="{C3380CC4-5D6E-409C-BE32-E72D297353CC}">
              <c16:uniqueId val="{00000001-ED62-45D7-854D-316F365A207F}"/>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01D2-4C21-A91A-E1974F50DE20}"/>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01D2-4C21-A91A-E1974F50DE20}"/>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01D2-4C21-A91A-E1974F50DE20}"/>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01D2-4C21-A91A-E1974F50DE20}"/>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01D2-4C21-A91A-E1974F50DE20}"/>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01D2-4C21-A91A-E1974F50DE20}"/>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01D2-4C21-A91A-E1974F50DE20}"/>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01D2-4C21-A91A-E1974F50DE20}"/>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01D2-4C21-A91A-E1974F50DE20}"/>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01D2-4C21-A91A-E1974F50DE20}"/>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01D2-4C21-A91A-E1974F50DE20}"/>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01D2-4C21-A91A-E1974F50DE20}"/>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01D2-4C21-A91A-E1974F50DE20}"/>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01D2-4C21-A91A-E1974F50DE20}"/>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01D2-4C21-A91A-E1974F50DE20}"/>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01D2-4C21-A91A-E1974F50DE20}"/>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01D2-4C21-A91A-E1974F50DE20}"/>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01D2-4C21-A91A-E1974F50DE20}"/>
              </c:ext>
            </c:extLst>
          </c:dPt>
          <c:dLbls>
            <c:delete val="1"/>
          </c:dLbls>
          <c:cat>
            <c:strRef>
              <c:f>Feuil1!$A$8:$A$12</c:f>
              <c:strCache>
                <c:ptCount val="5"/>
                <c:pt idx="0">
                  <c:v>  Oui, tout à fait | 22%</c:v>
                </c:pt>
                <c:pt idx="1">
                  <c:v>  Oui, plutôt | 66%</c:v>
                </c:pt>
                <c:pt idx="2">
                  <c:v>  Non, plutôt pas | 7%</c:v>
                </c:pt>
                <c:pt idx="3">
                  <c:v>  Non, pas du tout | 3%</c:v>
                </c:pt>
                <c:pt idx="4">
                  <c:v>  Ne se prononce pas | 2%</c:v>
                </c:pt>
              </c:strCache>
            </c:strRef>
          </c:cat>
          <c:val>
            <c:numRef>
              <c:f>Feuil1!$E$8:$E$12</c:f>
              <c:numCache>
                <c:formatCode>0%</c:formatCode>
                <c:ptCount val="5"/>
                <c:pt idx="0">
                  <c:v>0.22</c:v>
                </c:pt>
                <c:pt idx="1">
                  <c:v>0.66</c:v>
                </c:pt>
                <c:pt idx="2">
                  <c:v>7.0000000000000007E-2</c:v>
                </c:pt>
                <c:pt idx="3">
                  <c:v>0.03</c:v>
                </c:pt>
                <c:pt idx="4">
                  <c:v>0.02</c:v>
                </c:pt>
              </c:numCache>
            </c:numRef>
          </c:val>
          <c:extLst>
            <c:ext xmlns:c16="http://schemas.microsoft.com/office/drawing/2014/chart" uri="{C3380CC4-5D6E-409C-BE32-E72D297353CC}">
              <c16:uniqueId val="{00000024-01D2-4C21-A91A-E1974F50DE20}"/>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8.4736700404460394E-2"/>
          <c:y val="0.21420744966317187"/>
          <c:w val="0.43664718930763136"/>
          <c:h val="0.40814379764074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0.85</c:v>
                </c:pt>
                <c:pt idx="1">
                  <c:v>0.84</c:v>
                </c:pt>
                <c:pt idx="2">
                  <c:v>0.8</c:v>
                </c:pt>
              </c:numCache>
            </c:numRef>
          </c:val>
          <c:smooth val="0"/>
          <c:extLst>
            <c:ext xmlns:c16="http://schemas.microsoft.com/office/drawing/2014/chart" uri="{C3380CC4-5D6E-409C-BE32-E72D297353CC}">
              <c16:uniqueId val="{00000000-CE7A-45E2-A037-CBECC4072088}"/>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0.22</c:v>
                </c:pt>
                <c:pt idx="1">
                  <c:v>0.19</c:v>
                </c:pt>
                <c:pt idx="2">
                  <c:v>0.2</c:v>
                </c:pt>
              </c:numCache>
            </c:numRef>
          </c:val>
          <c:smooth val="0"/>
          <c:extLst>
            <c:ext xmlns:c16="http://schemas.microsoft.com/office/drawing/2014/chart" uri="{C3380CC4-5D6E-409C-BE32-E72D297353CC}">
              <c16:uniqueId val="{00000000-2064-4B84-98F7-1CD78A54DDFF}"/>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22F6-47EA-875E-8BC2AB97AF3F}"/>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22F6-47EA-875E-8BC2AB97AF3F}"/>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22F6-47EA-875E-8BC2AB97AF3F}"/>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22F6-47EA-875E-8BC2AB97AF3F}"/>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22F6-47EA-875E-8BC2AB97AF3F}"/>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22F6-47EA-875E-8BC2AB97AF3F}"/>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22F6-47EA-875E-8BC2AB97AF3F}"/>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22F6-47EA-875E-8BC2AB97AF3F}"/>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22F6-47EA-875E-8BC2AB97AF3F}"/>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22F6-47EA-875E-8BC2AB97AF3F}"/>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22F6-47EA-875E-8BC2AB97AF3F}"/>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22F6-47EA-875E-8BC2AB97AF3F}"/>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22F6-47EA-875E-8BC2AB97AF3F}"/>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22F6-47EA-875E-8BC2AB97AF3F}"/>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22F6-47EA-875E-8BC2AB97AF3F}"/>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22F6-47EA-875E-8BC2AB97AF3F}"/>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22F6-47EA-875E-8BC2AB97AF3F}"/>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22F6-47EA-875E-8BC2AB97AF3F}"/>
              </c:ext>
            </c:extLst>
          </c:dPt>
          <c:dLbls>
            <c:delete val="1"/>
          </c:dLbls>
          <c:cat>
            <c:strRef>
              <c:f>Feuil1!$A$8:$A$12</c:f>
              <c:strCache>
                <c:ptCount val="5"/>
                <c:pt idx="0">
                  <c:v>  Oui, tout à fait | 28%</c:v>
                </c:pt>
                <c:pt idx="1">
                  <c:v>  Oui, plutôt | 63%</c:v>
                </c:pt>
                <c:pt idx="2">
                  <c:v>  Non, plutôt pas | 5%</c:v>
                </c:pt>
                <c:pt idx="3">
                  <c:v>  Non, pas du tout | 1%</c:v>
                </c:pt>
                <c:pt idx="4">
                  <c:v>  Ne se prononce pas | 3%</c:v>
                </c:pt>
              </c:strCache>
            </c:strRef>
          </c:cat>
          <c:val>
            <c:numRef>
              <c:f>Feuil1!$E$8:$E$12</c:f>
              <c:numCache>
                <c:formatCode>0%</c:formatCode>
                <c:ptCount val="5"/>
                <c:pt idx="0">
                  <c:v>0.28000000000000003</c:v>
                </c:pt>
                <c:pt idx="1">
                  <c:v>0.63</c:v>
                </c:pt>
                <c:pt idx="2">
                  <c:v>0.05</c:v>
                </c:pt>
                <c:pt idx="3">
                  <c:v>0.01</c:v>
                </c:pt>
                <c:pt idx="4">
                  <c:v>0.03</c:v>
                </c:pt>
              </c:numCache>
            </c:numRef>
          </c:val>
          <c:extLst>
            <c:ext xmlns:c16="http://schemas.microsoft.com/office/drawing/2014/chart" uri="{C3380CC4-5D6E-409C-BE32-E72D297353CC}">
              <c16:uniqueId val="{00000024-22F6-47EA-875E-8BC2AB97AF3F}"/>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8.4736700404460394E-2"/>
          <c:y val="0.21420744966317187"/>
          <c:w val="0.43664718930763136"/>
          <c:h val="0.40814379764074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3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36EC-4864-A8A1-C0B8D21BCEA9}"/>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36EC-4864-A8A1-C0B8D21BCEA9}"/>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36EC-4864-A8A1-C0B8D21BCEA9}"/>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36EC-4864-A8A1-C0B8D21BCEA9}"/>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36EC-4864-A8A1-C0B8D21BCEA9}"/>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36EC-4864-A8A1-C0B8D21BCEA9}"/>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36EC-4864-A8A1-C0B8D21BCEA9}"/>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36EC-4864-A8A1-C0B8D21BCEA9}"/>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36EC-4864-A8A1-C0B8D21BCEA9}"/>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36EC-4864-A8A1-C0B8D21BCEA9}"/>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36EC-4864-A8A1-C0B8D21BCEA9}"/>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36EC-4864-A8A1-C0B8D21BCEA9}"/>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36EC-4864-A8A1-C0B8D21BCEA9}"/>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36EC-4864-A8A1-C0B8D21BCEA9}"/>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36EC-4864-A8A1-C0B8D21BCEA9}"/>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36EC-4864-A8A1-C0B8D21BCEA9}"/>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36EC-4864-A8A1-C0B8D21BCEA9}"/>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36EC-4864-A8A1-C0B8D21BCEA9}"/>
              </c:ext>
            </c:extLst>
          </c:dPt>
          <c:dLbls>
            <c:delete val="1"/>
          </c:dLbls>
          <c:cat>
            <c:strRef>
              <c:f>Feuil1!$A$8:$A$12</c:f>
              <c:strCache>
                <c:ptCount val="5"/>
                <c:pt idx="0">
                  <c:v>  Oui, tout à fait | 33%</c:v>
                </c:pt>
                <c:pt idx="1">
                  <c:v>  Oui, plutôt | 54%</c:v>
                </c:pt>
                <c:pt idx="2">
                  <c:v>  Non, plutôt pas | 5%</c:v>
                </c:pt>
                <c:pt idx="3">
                  <c:v>  Non, pas du tout | 3%</c:v>
                </c:pt>
                <c:pt idx="4">
                  <c:v>  Ne se prononce pas | 5%</c:v>
                </c:pt>
              </c:strCache>
            </c:strRef>
          </c:cat>
          <c:val>
            <c:numRef>
              <c:f>Feuil1!$E$8:$E$12</c:f>
              <c:numCache>
                <c:formatCode>0%</c:formatCode>
                <c:ptCount val="5"/>
                <c:pt idx="0">
                  <c:v>0.33</c:v>
                </c:pt>
                <c:pt idx="1">
                  <c:v>0.54</c:v>
                </c:pt>
                <c:pt idx="2">
                  <c:v>0.05</c:v>
                </c:pt>
                <c:pt idx="3">
                  <c:v>0.03</c:v>
                </c:pt>
                <c:pt idx="4">
                  <c:v>0.05</c:v>
                </c:pt>
              </c:numCache>
            </c:numRef>
          </c:val>
          <c:extLst>
            <c:ext xmlns:c16="http://schemas.microsoft.com/office/drawing/2014/chart" uri="{C3380CC4-5D6E-409C-BE32-E72D297353CC}">
              <c16:uniqueId val="{00000024-36EC-4864-A8A1-C0B8D21BCEA9}"/>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8.7504876820770572E-2"/>
          <c:y val="0.21094219031499245"/>
          <c:w val="0.43664718930763136"/>
          <c:h val="0.40814379764074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3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22E1-425C-ACFC-75D2CEE53A51}"/>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22E1-425C-ACFC-75D2CEE53A51}"/>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22E1-425C-ACFC-75D2CEE53A51}"/>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22E1-425C-ACFC-75D2CEE53A51}"/>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22E1-425C-ACFC-75D2CEE53A51}"/>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22E1-425C-ACFC-75D2CEE53A51}"/>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22E1-425C-ACFC-75D2CEE53A51}"/>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22E1-425C-ACFC-75D2CEE53A51}"/>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22E1-425C-ACFC-75D2CEE53A51}"/>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22E1-425C-ACFC-75D2CEE53A51}"/>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22E1-425C-ACFC-75D2CEE53A51}"/>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22E1-425C-ACFC-75D2CEE53A51}"/>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22E1-425C-ACFC-75D2CEE53A51}"/>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22E1-425C-ACFC-75D2CEE53A51}"/>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22E1-425C-ACFC-75D2CEE53A51}"/>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22E1-425C-ACFC-75D2CEE53A51}"/>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22E1-425C-ACFC-75D2CEE53A51}"/>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22E1-425C-ACFC-75D2CEE53A51}"/>
              </c:ext>
            </c:extLst>
          </c:dPt>
          <c:dLbls>
            <c:delete val="1"/>
          </c:dLbls>
          <c:cat>
            <c:strRef>
              <c:f>Feuil1!$A$8:$A$12</c:f>
              <c:strCache>
                <c:ptCount val="5"/>
                <c:pt idx="0">
                  <c:v>  Oui, tout à fait | 28%</c:v>
                </c:pt>
                <c:pt idx="1">
                  <c:v>  Oui, plutôt | 59%</c:v>
                </c:pt>
                <c:pt idx="2">
                  <c:v>  Non, plutôt pas | 8%</c:v>
                </c:pt>
                <c:pt idx="3">
                  <c:v>  Non, pas du tout | 4%</c:v>
                </c:pt>
                <c:pt idx="4">
                  <c:v>  Ne se prononce pas | 1%</c:v>
                </c:pt>
              </c:strCache>
            </c:strRef>
          </c:cat>
          <c:val>
            <c:numRef>
              <c:f>Feuil1!$E$8:$E$12</c:f>
              <c:numCache>
                <c:formatCode>0%</c:formatCode>
                <c:ptCount val="5"/>
                <c:pt idx="0">
                  <c:v>0.28000000000000003</c:v>
                </c:pt>
                <c:pt idx="1">
                  <c:v>0.59</c:v>
                </c:pt>
                <c:pt idx="2">
                  <c:v>0.08</c:v>
                </c:pt>
                <c:pt idx="3">
                  <c:v>0.04</c:v>
                </c:pt>
                <c:pt idx="4">
                  <c:v>0.01</c:v>
                </c:pt>
              </c:numCache>
            </c:numRef>
          </c:val>
          <c:extLst>
            <c:ext xmlns:c16="http://schemas.microsoft.com/office/drawing/2014/chart" uri="{C3380CC4-5D6E-409C-BE32-E72D297353CC}">
              <c16:uniqueId val="{00000024-22E1-425C-ACFC-75D2CEE53A51}"/>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8.4736700404460394E-2"/>
          <c:y val="0.21420744966317187"/>
          <c:w val="0.43664718930763136"/>
          <c:h val="0.40814379764074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3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A581-4CFD-B61D-D8B1F4F3A160}"/>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A581-4CFD-B61D-D8B1F4F3A160}"/>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A581-4CFD-B61D-D8B1F4F3A160}"/>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A581-4CFD-B61D-D8B1F4F3A160}"/>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A581-4CFD-B61D-D8B1F4F3A160}"/>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A581-4CFD-B61D-D8B1F4F3A160}"/>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A581-4CFD-B61D-D8B1F4F3A160}"/>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A581-4CFD-B61D-D8B1F4F3A160}"/>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A581-4CFD-B61D-D8B1F4F3A160}"/>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A581-4CFD-B61D-D8B1F4F3A160}"/>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A581-4CFD-B61D-D8B1F4F3A160}"/>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A581-4CFD-B61D-D8B1F4F3A160}"/>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A581-4CFD-B61D-D8B1F4F3A160}"/>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A581-4CFD-B61D-D8B1F4F3A160}"/>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A581-4CFD-B61D-D8B1F4F3A160}"/>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A581-4CFD-B61D-D8B1F4F3A160}"/>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A581-4CFD-B61D-D8B1F4F3A160}"/>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A581-4CFD-B61D-D8B1F4F3A160}"/>
              </c:ext>
            </c:extLst>
          </c:dPt>
          <c:dLbls>
            <c:delete val="1"/>
          </c:dLbls>
          <c:cat>
            <c:strRef>
              <c:f>Feuil1!$A$8:$A$12</c:f>
              <c:strCache>
                <c:ptCount val="5"/>
                <c:pt idx="0">
                  <c:v>  Oui, tout à fait | 6%</c:v>
                </c:pt>
                <c:pt idx="1">
                  <c:v>  Oui, plutôt | 47%</c:v>
                </c:pt>
                <c:pt idx="2">
                  <c:v>  Non, plutôt pas | 22%</c:v>
                </c:pt>
                <c:pt idx="3">
                  <c:v>  Non, pas du tout | 7%</c:v>
                </c:pt>
                <c:pt idx="4">
                  <c:v>  Ne se prononce pas | 18%</c:v>
                </c:pt>
              </c:strCache>
            </c:strRef>
          </c:cat>
          <c:val>
            <c:numRef>
              <c:f>Feuil1!$E$8:$E$12</c:f>
              <c:numCache>
                <c:formatCode>0%</c:formatCode>
                <c:ptCount val="5"/>
                <c:pt idx="0">
                  <c:v>0.06</c:v>
                </c:pt>
                <c:pt idx="1">
                  <c:v>0.47</c:v>
                </c:pt>
                <c:pt idx="2">
                  <c:v>0.22</c:v>
                </c:pt>
                <c:pt idx="3">
                  <c:v>7.0000000000000007E-2</c:v>
                </c:pt>
                <c:pt idx="4">
                  <c:v>0.18</c:v>
                </c:pt>
              </c:numCache>
            </c:numRef>
          </c:val>
          <c:extLst>
            <c:ext xmlns:c16="http://schemas.microsoft.com/office/drawing/2014/chart" uri="{C3380CC4-5D6E-409C-BE32-E72D297353CC}">
              <c16:uniqueId val="{00000024-A581-4CFD-B61D-D8B1F4F3A160}"/>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8.4736700404460394E-2"/>
          <c:y val="0.21420744966317187"/>
          <c:w val="0.43664718930763136"/>
          <c:h val="0.408143797640746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3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5605919703365646"/>
          <c:h val="0.7018818440622309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D498-4856-BB1A-3603E3D22488}"/>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D498-4856-BB1A-3603E3D22488}"/>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D498-4856-BB1A-3603E3D22488}"/>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D498-4856-BB1A-3603E3D22488}"/>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D498-4856-BB1A-3603E3D22488}"/>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D498-4856-BB1A-3603E3D22488}"/>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D498-4856-BB1A-3603E3D22488}"/>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D498-4856-BB1A-3603E3D22488}"/>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D498-4856-BB1A-3603E3D22488}"/>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D498-4856-BB1A-3603E3D22488}"/>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D498-4856-BB1A-3603E3D22488}"/>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D498-4856-BB1A-3603E3D22488}"/>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D498-4856-BB1A-3603E3D22488}"/>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D498-4856-BB1A-3603E3D22488}"/>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D498-4856-BB1A-3603E3D22488}"/>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D498-4856-BB1A-3603E3D22488}"/>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D498-4856-BB1A-3603E3D22488}"/>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D498-4856-BB1A-3603E3D22488}"/>
              </c:ext>
            </c:extLst>
          </c:dPt>
          <c:dLbls>
            <c:delete val="1"/>
          </c:dLbls>
          <c:cat>
            <c:strRef>
              <c:f>Feuil1!$A$8:$A$12</c:f>
              <c:strCache>
                <c:ptCount val="5"/>
                <c:pt idx="0">
                  <c:v>  Oui, tout à fait | 10%</c:v>
                </c:pt>
                <c:pt idx="1">
                  <c:v>  Oui, plutôt | 49%</c:v>
                </c:pt>
                <c:pt idx="2">
                  <c:v>  Non, plutôt pas | 17%</c:v>
                </c:pt>
                <c:pt idx="3">
                  <c:v>  Non, pas du tout | 8%</c:v>
                </c:pt>
                <c:pt idx="4">
                  <c:v>  Ne se prononce pas | 16%</c:v>
                </c:pt>
              </c:strCache>
            </c:strRef>
          </c:cat>
          <c:val>
            <c:numRef>
              <c:f>Feuil1!$E$8:$E$12</c:f>
              <c:numCache>
                <c:formatCode>0%</c:formatCode>
                <c:ptCount val="5"/>
                <c:pt idx="0">
                  <c:v>0.1</c:v>
                </c:pt>
                <c:pt idx="1">
                  <c:v>0.49</c:v>
                </c:pt>
                <c:pt idx="2">
                  <c:v>0.17</c:v>
                </c:pt>
                <c:pt idx="3">
                  <c:v>0.08</c:v>
                </c:pt>
                <c:pt idx="4">
                  <c:v>0.16</c:v>
                </c:pt>
              </c:numCache>
            </c:numRef>
          </c:val>
          <c:extLst>
            <c:ext xmlns:c16="http://schemas.microsoft.com/office/drawing/2014/chart" uri="{C3380CC4-5D6E-409C-BE32-E72D297353CC}">
              <c16:uniqueId val="{00000024-D498-4856-BB1A-3603E3D22488}"/>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9.5809094535127287E-2"/>
          <c:y val="0.20441150418928086"/>
          <c:w val="0.4034302304038988"/>
          <c:h val="0.4407971448045949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3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63653351014827"/>
          <c:y val="0"/>
          <c:w val="0.47936346648985179"/>
          <c:h val="0.999757596089626"/>
        </c:manualLayout>
      </c:layout>
      <c:barChart>
        <c:barDir val="bar"/>
        <c:grouping val="clustered"/>
        <c:varyColors val="0"/>
        <c:ser>
          <c:idx val="0"/>
          <c:order val="0"/>
          <c:tx>
            <c:strRef>
              <c:f>Feuil1!$B$1</c:f>
              <c:strCache>
                <c:ptCount val="1"/>
                <c:pt idx="0">
                  <c:v>Colonne1</c:v>
                </c:pt>
              </c:strCache>
            </c:strRef>
          </c:tx>
          <c:spPr>
            <a:solidFill>
              <a:srgbClr val="007AAA"/>
            </a:solidFill>
            <a:ln w="19050">
              <a:noFill/>
            </a:ln>
            <a:effectLst/>
          </c:spPr>
          <c:invertIfNegative val="0"/>
          <c:dPt>
            <c:idx val="0"/>
            <c:invertIfNegative val="0"/>
            <c:bubble3D val="0"/>
            <c:extLst>
              <c:ext xmlns:c16="http://schemas.microsoft.com/office/drawing/2014/chart" uri="{C3380CC4-5D6E-409C-BE32-E72D297353CC}">
                <c16:uniqueId val="{00000000-767A-4DF9-B6A1-66446E491E19}"/>
              </c:ext>
            </c:extLst>
          </c:dPt>
          <c:dPt>
            <c:idx val="1"/>
            <c:invertIfNegative val="0"/>
            <c:bubble3D val="0"/>
            <c:extLst>
              <c:ext xmlns:c16="http://schemas.microsoft.com/office/drawing/2014/chart" uri="{C3380CC4-5D6E-409C-BE32-E72D297353CC}">
                <c16:uniqueId val="{00000001-767A-4DF9-B6A1-66446E491E19}"/>
              </c:ext>
            </c:extLst>
          </c:dPt>
          <c:dPt>
            <c:idx val="2"/>
            <c:invertIfNegative val="0"/>
            <c:bubble3D val="0"/>
            <c:extLst>
              <c:ext xmlns:c16="http://schemas.microsoft.com/office/drawing/2014/chart" uri="{C3380CC4-5D6E-409C-BE32-E72D297353CC}">
                <c16:uniqueId val="{00000002-767A-4DF9-B6A1-66446E491E19}"/>
              </c:ext>
            </c:extLst>
          </c:dPt>
          <c:dPt>
            <c:idx val="3"/>
            <c:invertIfNegative val="0"/>
            <c:bubble3D val="0"/>
            <c:extLst>
              <c:ext xmlns:c16="http://schemas.microsoft.com/office/drawing/2014/chart" uri="{C3380CC4-5D6E-409C-BE32-E72D297353CC}">
                <c16:uniqueId val="{00000003-767A-4DF9-B6A1-66446E491E19}"/>
              </c:ext>
            </c:extLst>
          </c:dPt>
          <c:dPt>
            <c:idx val="4"/>
            <c:invertIfNegative val="0"/>
            <c:bubble3D val="0"/>
            <c:extLst>
              <c:ext xmlns:c16="http://schemas.microsoft.com/office/drawing/2014/chart" uri="{C3380CC4-5D6E-409C-BE32-E72D297353CC}">
                <c16:uniqueId val="{00000004-767A-4DF9-B6A1-66446E491E19}"/>
              </c:ext>
            </c:extLst>
          </c:dPt>
          <c:dPt>
            <c:idx val="5"/>
            <c:invertIfNegative val="0"/>
            <c:bubble3D val="0"/>
            <c:extLst>
              <c:ext xmlns:c16="http://schemas.microsoft.com/office/drawing/2014/chart" uri="{C3380CC4-5D6E-409C-BE32-E72D297353CC}">
                <c16:uniqueId val="{00000005-767A-4DF9-B6A1-66446E491E19}"/>
              </c:ext>
            </c:extLst>
          </c:dPt>
          <c:dPt>
            <c:idx val="7"/>
            <c:invertIfNegative val="0"/>
            <c:bubble3D val="0"/>
            <c:extLst>
              <c:ext xmlns:c16="http://schemas.microsoft.com/office/drawing/2014/chart" uri="{C3380CC4-5D6E-409C-BE32-E72D297353CC}">
                <c16:uniqueId val="{00000006-767A-4DF9-B6A1-66446E491E19}"/>
              </c:ext>
            </c:extLst>
          </c:dPt>
          <c:dPt>
            <c:idx val="9"/>
            <c:invertIfNegative val="0"/>
            <c:bubble3D val="0"/>
            <c:extLst>
              <c:ext xmlns:c16="http://schemas.microsoft.com/office/drawing/2014/chart" uri="{C3380CC4-5D6E-409C-BE32-E72D297353CC}">
                <c16:uniqueId val="{00000007-767A-4DF9-B6A1-66446E491E19}"/>
              </c:ext>
            </c:extLst>
          </c:dPt>
          <c:dPt>
            <c:idx val="10"/>
            <c:invertIfNegative val="0"/>
            <c:bubble3D val="0"/>
            <c:extLst>
              <c:ext xmlns:c16="http://schemas.microsoft.com/office/drawing/2014/chart" uri="{C3380CC4-5D6E-409C-BE32-E72D297353CC}">
                <c16:uniqueId val="{00000008-767A-4DF9-B6A1-66446E491E19}"/>
              </c:ext>
            </c:extLst>
          </c:dPt>
          <c:dPt>
            <c:idx val="11"/>
            <c:invertIfNegative val="0"/>
            <c:bubble3D val="0"/>
            <c:extLst>
              <c:ext xmlns:c16="http://schemas.microsoft.com/office/drawing/2014/chart" uri="{C3380CC4-5D6E-409C-BE32-E72D297353CC}">
                <c16:uniqueId val="{00000009-767A-4DF9-B6A1-66446E491E19}"/>
              </c:ext>
            </c:extLst>
          </c:dPt>
          <c:dLbls>
            <c:dLbl>
              <c:idx val="0"/>
              <c:layout>
                <c:manualLayout>
                  <c:x val="-7.0552023074094269E-4"/>
                  <c:y val="-3.480337156223695E-3"/>
                </c:manualLayout>
              </c:layout>
              <c:tx>
                <c:rich>
                  <a:bodyPr/>
                  <a:lstStyle/>
                  <a:p>
                    <a:fld id="{56A07C00-E55F-4DCE-B95D-0A35B70D6413}" type="VALUE">
                      <a:rPr lang="en-US" smtClean="0">
                        <a:solidFill>
                          <a:schemeClr val="tx1"/>
                        </a:solidFill>
                      </a:rPr>
                      <a:pPr/>
                      <a:t>[VALEUR]</a:t>
                    </a:fld>
                    <a:r>
                      <a:rPr lang="en-US" dirty="0">
                        <a:solidFill>
                          <a:schemeClr val="tx1"/>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7A-4DF9-B6A1-66446E491E19}"/>
                </c:ext>
              </c:extLst>
            </c:dLbl>
            <c:numFmt formatCode="####%"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X</c:v>
                </c:pt>
                <c:pt idx="1">
                  <c:v>X</c:v>
                </c:pt>
                <c:pt idx="2">
                  <c:v>X</c:v>
                </c:pt>
                <c:pt idx="3">
                  <c:v>X</c:v>
                </c:pt>
                <c:pt idx="4">
                  <c:v>X</c:v>
                </c:pt>
                <c:pt idx="5">
                  <c:v>X</c:v>
                </c:pt>
              </c:strCache>
            </c:strRef>
          </c:cat>
          <c:val>
            <c:numRef>
              <c:f>Feuil1!$B$2:$B$7</c:f>
              <c:numCache>
                <c:formatCode>0%</c:formatCode>
                <c:ptCount val="6"/>
                <c:pt idx="0">
                  <c:v>0.3</c:v>
                </c:pt>
                <c:pt idx="1">
                  <c:v>0.26</c:v>
                </c:pt>
                <c:pt idx="2">
                  <c:v>0.16</c:v>
                </c:pt>
                <c:pt idx="3">
                  <c:v>0.13</c:v>
                </c:pt>
                <c:pt idx="4">
                  <c:v>0.11</c:v>
                </c:pt>
                <c:pt idx="5">
                  <c:v>0.04</c:v>
                </c:pt>
              </c:numCache>
            </c:numRef>
          </c:val>
          <c:extLst>
            <c:ext xmlns:c16="http://schemas.microsoft.com/office/drawing/2014/chart" uri="{C3380CC4-5D6E-409C-BE32-E72D297353CC}">
              <c16:uniqueId val="{0000000A-767A-4DF9-B6A1-66446E491E19}"/>
            </c:ext>
          </c:extLst>
        </c:ser>
        <c:dLbls>
          <c:dLblPos val="outEnd"/>
          <c:showLegendKey val="0"/>
          <c:showVal val="1"/>
          <c:showCatName val="0"/>
          <c:showSerName val="0"/>
          <c:showPercent val="0"/>
          <c:showBubbleSize val="0"/>
        </c:dLbls>
        <c:gapWidth val="100"/>
        <c:axId val="731111208"/>
        <c:axId val="731110816"/>
      </c:barChart>
      <c:valAx>
        <c:axId val="731110816"/>
        <c:scaling>
          <c:orientation val="minMax"/>
          <c:max val="1"/>
          <c:min val="0"/>
        </c:scaling>
        <c:delete val="1"/>
        <c:axPos val="t"/>
        <c:numFmt formatCode="0%" sourceLinked="1"/>
        <c:majorTickMark val="out"/>
        <c:minorTickMark val="none"/>
        <c:tickLblPos val="nextTo"/>
        <c:crossAx val="731111208"/>
        <c:crosses val="autoZero"/>
        <c:crossBetween val="between"/>
      </c:valAx>
      <c:catAx>
        <c:axId val="731111208"/>
        <c:scaling>
          <c:orientation val="maxMin"/>
        </c:scaling>
        <c:delete val="1"/>
        <c:axPos val="l"/>
        <c:numFmt formatCode="General" sourceLinked="1"/>
        <c:majorTickMark val="none"/>
        <c:minorTickMark val="none"/>
        <c:tickLblPos val="nextTo"/>
        <c:crossAx val="731110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solidFill>
            <a:schemeClr val="tx1"/>
          </a:solidFill>
          <a:latin typeface="Roboto" pitchFamily="2" charset="0"/>
          <a:ea typeface="Roboto" pitchFamily="2" charset="0"/>
        </a:defRPr>
      </a:pPr>
      <a:endParaRPr lang="fr-FR"/>
    </a:p>
  </c:txPr>
  <c:externalData r:id="rId3">
    <c:autoUpdate val="0"/>
  </c:externalData>
</c:chartSpace>
</file>

<file path=ppt/charts/chart3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63653351014827"/>
          <c:y val="0"/>
          <c:w val="0.47936346648985179"/>
          <c:h val="0.999757596089626"/>
        </c:manualLayout>
      </c:layout>
      <c:barChart>
        <c:barDir val="bar"/>
        <c:grouping val="clustered"/>
        <c:varyColors val="0"/>
        <c:ser>
          <c:idx val="0"/>
          <c:order val="0"/>
          <c:tx>
            <c:strRef>
              <c:f>Feuil1!$B$1</c:f>
              <c:strCache>
                <c:ptCount val="1"/>
                <c:pt idx="0">
                  <c:v>Colonne1</c:v>
                </c:pt>
              </c:strCache>
            </c:strRef>
          </c:tx>
          <c:spPr>
            <a:solidFill>
              <a:srgbClr val="007AAA"/>
            </a:solidFill>
            <a:ln w="19050">
              <a:noFill/>
            </a:ln>
            <a:effectLst/>
          </c:spPr>
          <c:invertIfNegative val="0"/>
          <c:dPt>
            <c:idx val="0"/>
            <c:invertIfNegative val="0"/>
            <c:bubble3D val="0"/>
            <c:extLst>
              <c:ext xmlns:c16="http://schemas.microsoft.com/office/drawing/2014/chart" uri="{C3380CC4-5D6E-409C-BE32-E72D297353CC}">
                <c16:uniqueId val="{00000000-767A-4DF9-B6A1-66446E491E19}"/>
              </c:ext>
            </c:extLst>
          </c:dPt>
          <c:dPt>
            <c:idx val="1"/>
            <c:invertIfNegative val="0"/>
            <c:bubble3D val="0"/>
            <c:extLst>
              <c:ext xmlns:c16="http://schemas.microsoft.com/office/drawing/2014/chart" uri="{C3380CC4-5D6E-409C-BE32-E72D297353CC}">
                <c16:uniqueId val="{00000001-767A-4DF9-B6A1-66446E491E19}"/>
              </c:ext>
            </c:extLst>
          </c:dPt>
          <c:dPt>
            <c:idx val="2"/>
            <c:invertIfNegative val="0"/>
            <c:bubble3D val="0"/>
            <c:extLst>
              <c:ext xmlns:c16="http://schemas.microsoft.com/office/drawing/2014/chart" uri="{C3380CC4-5D6E-409C-BE32-E72D297353CC}">
                <c16:uniqueId val="{00000002-767A-4DF9-B6A1-66446E491E19}"/>
              </c:ext>
            </c:extLst>
          </c:dPt>
          <c:dPt>
            <c:idx val="3"/>
            <c:invertIfNegative val="0"/>
            <c:bubble3D val="0"/>
            <c:extLst>
              <c:ext xmlns:c16="http://schemas.microsoft.com/office/drawing/2014/chart" uri="{C3380CC4-5D6E-409C-BE32-E72D297353CC}">
                <c16:uniqueId val="{00000003-767A-4DF9-B6A1-66446E491E19}"/>
              </c:ext>
            </c:extLst>
          </c:dPt>
          <c:dPt>
            <c:idx val="4"/>
            <c:invertIfNegative val="0"/>
            <c:bubble3D val="0"/>
            <c:extLst>
              <c:ext xmlns:c16="http://schemas.microsoft.com/office/drawing/2014/chart" uri="{C3380CC4-5D6E-409C-BE32-E72D297353CC}">
                <c16:uniqueId val="{00000004-767A-4DF9-B6A1-66446E491E19}"/>
              </c:ext>
            </c:extLst>
          </c:dPt>
          <c:dPt>
            <c:idx val="5"/>
            <c:invertIfNegative val="0"/>
            <c:bubble3D val="0"/>
            <c:extLst>
              <c:ext xmlns:c16="http://schemas.microsoft.com/office/drawing/2014/chart" uri="{C3380CC4-5D6E-409C-BE32-E72D297353CC}">
                <c16:uniqueId val="{00000005-767A-4DF9-B6A1-66446E491E19}"/>
              </c:ext>
            </c:extLst>
          </c:dPt>
          <c:dPt>
            <c:idx val="7"/>
            <c:invertIfNegative val="0"/>
            <c:bubble3D val="0"/>
            <c:extLst>
              <c:ext xmlns:c16="http://schemas.microsoft.com/office/drawing/2014/chart" uri="{C3380CC4-5D6E-409C-BE32-E72D297353CC}">
                <c16:uniqueId val="{00000006-767A-4DF9-B6A1-66446E491E19}"/>
              </c:ext>
            </c:extLst>
          </c:dPt>
          <c:dPt>
            <c:idx val="9"/>
            <c:invertIfNegative val="0"/>
            <c:bubble3D val="0"/>
            <c:extLst>
              <c:ext xmlns:c16="http://schemas.microsoft.com/office/drawing/2014/chart" uri="{C3380CC4-5D6E-409C-BE32-E72D297353CC}">
                <c16:uniqueId val="{00000007-767A-4DF9-B6A1-66446E491E19}"/>
              </c:ext>
            </c:extLst>
          </c:dPt>
          <c:dPt>
            <c:idx val="10"/>
            <c:invertIfNegative val="0"/>
            <c:bubble3D val="0"/>
            <c:extLst>
              <c:ext xmlns:c16="http://schemas.microsoft.com/office/drawing/2014/chart" uri="{C3380CC4-5D6E-409C-BE32-E72D297353CC}">
                <c16:uniqueId val="{00000008-767A-4DF9-B6A1-66446E491E19}"/>
              </c:ext>
            </c:extLst>
          </c:dPt>
          <c:dPt>
            <c:idx val="11"/>
            <c:invertIfNegative val="0"/>
            <c:bubble3D val="0"/>
            <c:extLst>
              <c:ext xmlns:c16="http://schemas.microsoft.com/office/drawing/2014/chart" uri="{C3380CC4-5D6E-409C-BE32-E72D297353CC}">
                <c16:uniqueId val="{00000009-767A-4DF9-B6A1-66446E491E19}"/>
              </c:ext>
            </c:extLst>
          </c:dPt>
          <c:dLbls>
            <c:dLbl>
              <c:idx val="0"/>
              <c:layout>
                <c:manualLayout>
                  <c:x val="-7.0552023074094269E-4"/>
                  <c:y val="-3.480337156223695E-3"/>
                </c:manualLayout>
              </c:layout>
              <c:tx>
                <c:rich>
                  <a:bodyPr/>
                  <a:lstStyle/>
                  <a:p>
                    <a:fld id="{56A07C00-E55F-4DCE-B95D-0A35B70D6413}" type="VALUE">
                      <a:rPr lang="en-US" smtClean="0">
                        <a:solidFill>
                          <a:schemeClr val="tx1"/>
                        </a:solidFill>
                      </a:rPr>
                      <a:pPr/>
                      <a:t>[VALEUR]</a:t>
                    </a:fld>
                    <a:r>
                      <a:rPr lang="en-US" dirty="0">
                        <a:solidFill>
                          <a:schemeClr val="tx1"/>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7A-4DF9-B6A1-66446E491E19}"/>
                </c:ext>
              </c:extLst>
            </c:dLbl>
            <c:numFmt formatCode="####%"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X</c:v>
                </c:pt>
                <c:pt idx="1">
                  <c:v>X</c:v>
                </c:pt>
                <c:pt idx="2">
                  <c:v>X</c:v>
                </c:pt>
                <c:pt idx="3">
                  <c:v>X</c:v>
                </c:pt>
                <c:pt idx="4">
                  <c:v>X</c:v>
                </c:pt>
                <c:pt idx="5">
                  <c:v>X</c:v>
                </c:pt>
              </c:strCache>
            </c:strRef>
          </c:cat>
          <c:val>
            <c:numRef>
              <c:f>Feuil1!$B$2:$B$7</c:f>
              <c:numCache>
                <c:formatCode>0%</c:formatCode>
                <c:ptCount val="6"/>
                <c:pt idx="0">
                  <c:v>0.01</c:v>
                </c:pt>
                <c:pt idx="1">
                  <c:v>0.1</c:v>
                </c:pt>
                <c:pt idx="2">
                  <c:v>0.1</c:v>
                </c:pt>
                <c:pt idx="3">
                  <c:v>0.11</c:v>
                </c:pt>
                <c:pt idx="4">
                  <c:v>0.3</c:v>
                </c:pt>
                <c:pt idx="5">
                  <c:v>0.38</c:v>
                </c:pt>
              </c:numCache>
            </c:numRef>
          </c:val>
          <c:extLst>
            <c:ext xmlns:c16="http://schemas.microsoft.com/office/drawing/2014/chart" uri="{C3380CC4-5D6E-409C-BE32-E72D297353CC}">
              <c16:uniqueId val="{0000000A-767A-4DF9-B6A1-66446E491E19}"/>
            </c:ext>
          </c:extLst>
        </c:ser>
        <c:dLbls>
          <c:dLblPos val="outEnd"/>
          <c:showLegendKey val="0"/>
          <c:showVal val="1"/>
          <c:showCatName val="0"/>
          <c:showSerName val="0"/>
          <c:showPercent val="0"/>
          <c:showBubbleSize val="0"/>
        </c:dLbls>
        <c:gapWidth val="100"/>
        <c:axId val="731111208"/>
        <c:axId val="731110816"/>
      </c:barChart>
      <c:valAx>
        <c:axId val="731110816"/>
        <c:scaling>
          <c:orientation val="maxMin"/>
          <c:max val="1"/>
          <c:min val="0"/>
        </c:scaling>
        <c:delete val="1"/>
        <c:axPos val="b"/>
        <c:numFmt formatCode="0%" sourceLinked="1"/>
        <c:majorTickMark val="out"/>
        <c:minorTickMark val="none"/>
        <c:tickLblPos val="nextTo"/>
        <c:crossAx val="731111208"/>
        <c:crosses val="autoZero"/>
        <c:crossBetween val="between"/>
      </c:valAx>
      <c:catAx>
        <c:axId val="731111208"/>
        <c:scaling>
          <c:orientation val="minMax"/>
        </c:scaling>
        <c:delete val="1"/>
        <c:axPos val="r"/>
        <c:numFmt formatCode="General" sourceLinked="1"/>
        <c:majorTickMark val="out"/>
        <c:minorTickMark val="none"/>
        <c:tickLblPos val="nextTo"/>
        <c:crossAx val="731110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solidFill>
            <a:schemeClr val="tx1"/>
          </a:solidFill>
          <a:latin typeface="Roboto" pitchFamily="2" charset="0"/>
          <a:ea typeface="Roboto" pitchFamily="2" charset="0"/>
        </a:defRPr>
      </a:pPr>
      <a:endParaRPr lang="fr-FR"/>
    </a:p>
  </c:txPr>
  <c:externalData r:id="rId3">
    <c:autoUpdate val="0"/>
  </c:externalData>
</c:chartSpace>
</file>

<file path=ppt/charts/chart3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63653351014827"/>
          <c:y val="0"/>
          <c:w val="0.47936346648985179"/>
          <c:h val="0.999757596089626"/>
        </c:manualLayout>
      </c:layout>
      <c:barChart>
        <c:barDir val="bar"/>
        <c:grouping val="clustered"/>
        <c:varyColors val="0"/>
        <c:ser>
          <c:idx val="0"/>
          <c:order val="0"/>
          <c:tx>
            <c:strRef>
              <c:f>Feuil1!$B$1</c:f>
              <c:strCache>
                <c:ptCount val="1"/>
                <c:pt idx="0">
                  <c:v>Colonne1</c:v>
                </c:pt>
              </c:strCache>
            </c:strRef>
          </c:tx>
          <c:spPr>
            <a:solidFill>
              <a:srgbClr val="007AAA"/>
            </a:solidFill>
            <a:ln w="19050">
              <a:noFill/>
            </a:ln>
            <a:effectLst/>
          </c:spPr>
          <c:invertIfNegative val="0"/>
          <c:dPt>
            <c:idx val="0"/>
            <c:invertIfNegative val="0"/>
            <c:bubble3D val="0"/>
            <c:extLst>
              <c:ext xmlns:c16="http://schemas.microsoft.com/office/drawing/2014/chart" uri="{C3380CC4-5D6E-409C-BE32-E72D297353CC}">
                <c16:uniqueId val="{00000000-767A-4DF9-B6A1-66446E491E19}"/>
              </c:ext>
            </c:extLst>
          </c:dPt>
          <c:dPt>
            <c:idx val="1"/>
            <c:invertIfNegative val="0"/>
            <c:bubble3D val="0"/>
            <c:extLst>
              <c:ext xmlns:c16="http://schemas.microsoft.com/office/drawing/2014/chart" uri="{C3380CC4-5D6E-409C-BE32-E72D297353CC}">
                <c16:uniqueId val="{00000001-767A-4DF9-B6A1-66446E491E19}"/>
              </c:ext>
            </c:extLst>
          </c:dPt>
          <c:dPt>
            <c:idx val="2"/>
            <c:invertIfNegative val="0"/>
            <c:bubble3D val="0"/>
            <c:extLst>
              <c:ext xmlns:c16="http://schemas.microsoft.com/office/drawing/2014/chart" uri="{C3380CC4-5D6E-409C-BE32-E72D297353CC}">
                <c16:uniqueId val="{00000002-767A-4DF9-B6A1-66446E491E19}"/>
              </c:ext>
            </c:extLst>
          </c:dPt>
          <c:dPt>
            <c:idx val="3"/>
            <c:invertIfNegative val="0"/>
            <c:bubble3D val="0"/>
            <c:extLst>
              <c:ext xmlns:c16="http://schemas.microsoft.com/office/drawing/2014/chart" uri="{C3380CC4-5D6E-409C-BE32-E72D297353CC}">
                <c16:uniqueId val="{00000003-767A-4DF9-B6A1-66446E491E19}"/>
              </c:ext>
            </c:extLst>
          </c:dPt>
          <c:dPt>
            <c:idx val="4"/>
            <c:invertIfNegative val="0"/>
            <c:bubble3D val="0"/>
            <c:extLst>
              <c:ext xmlns:c16="http://schemas.microsoft.com/office/drawing/2014/chart" uri="{C3380CC4-5D6E-409C-BE32-E72D297353CC}">
                <c16:uniqueId val="{00000004-767A-4DF9-B6A1-66446E491E19}"/>
              </c:ext>
            </c:extLst>
          </c:dPt>
          <c:dPt>
            <c:idx val="5"/>
            <c:invertIfNegative val="0"/>
            <c:bubble3D val="0"/>
            <c:extLst>
              <c:ext xmlns:c16="http://schemas.microsoft.com/office/drawing/2014/chart" uri="{C3380CC4-5D6E-409C-BE32-E72D297353CC}">
                <c16:uniqueId val="{00000005-767A-4DF9-B6A1-66446E491E19}"/>
              </c:ext>
            </c:extLst>
          </c:dPt>
          <c:dPt>
            <c:idx val="7"/>
            <c:invertIfNegative val="0"/>
            <c:bubble3D val="0"/>
            <c:extLst>
              <c:ext xmlns:c16="http://schemas.microsoft.com/office/drawing/2014/chart" uri="{C3380CC4-5D6E-409C-BE32-E72D297353CC}">
                <c16:uniqueId val="{00000006-767A-4DF9-B6A1-66446E491E19}"/>
              </c:ext>
            </c:extLst>
          </c:dPt>
          <c:dPt>
            <c:idx val="9"/>
            <c:invertIfNegative val="0"/>
            <c:bubble3D val="0"/>
            <c:extLst>
              <c:ext xmlns:c16="http://schemas.microsoft.com/office/drawing/2014/chart" uri="{C3380CC4-5D6E-409C-BE32-E72D297353CC}">
                <c16:uniqueId val="{00000007-767A-4DF9-B6A1-66446E491E19}"/>
              </c:ext>
            </c:extLst>
          </c:dPt>
          <c:dPt>
            <c:idx val="10"/>
            <c:invertIfNegative val="0"/>
            <c:bubble3D val="0"/>
            <c:extLst>
              <c:ext xmlns:c16="http://schemas.microsoft.com/office/drawing/2014/chart" uri="{C3380CC4-5D6E-409C-BE32-E72D297353CC}">
                <c16:uniqueId val="{00000008-767A-4DF9-B6A1-66446E491E19}"/>
              </c:ext>
            </c:extLst>
          </c:dPt>
          <c:dPt>
            <c:idx val="11"/>
            <c:invertIfNegative val="0"/>
            <c:bubble3D val="0"/>
            <c:extLst>
              <c:ext xmlns:c16="http://schemas.microsoft.com/office/drawing/2014/chart" uri="{C3380CC4-5D6E-409C-BE32-E72D297353CC}">
                <c16:uniqueId val="{00000009-767A-4DF9-B6A1-66446E491E19}"/>
              </c:ext>
            </c:extLst>
          </c:dPt>
          <c:dLbls>
            <c:dLbl>
              <c:idx val="0"/>
              <c:layout>
                <c:manualLayout>
                  <c:x val="-7.0552023074094269E-4"/>
                  <c:y val="-3.480337156223695E-3"/>
                </c:manualLayout>
              </c:layout>
              <c:tx>
                <c:rich>
                  <a:bodyPr/>
                  <a:lstStyle/>
                  <a:p>
                    <a:fld id="{56A07C00-E55F-4DCE-B95D-0A35B70D6413}" type="VALUE">
                      <a:rPr lang="en-US" smtClean="0">
                        <a:solidFill>
                          <a:schemeClr val="tx1"/>
                        </a:solidFill>
                      </a:rPr>
                      <a:pPr/>
                      <a:t>[VALEUR]</a:t>
                    </a:fld>
                    <a:r>
                      <a:rPr lang="en-US" dirty="0">
                        <a:solidFill>
                          <a:schemeClr val="tx1"/>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7A-4DF9-B6A1-66446E491E19}"/>
                </c:ext>
              </c:extLst>
            </c:dLbl>
            <c:numFmt formatCode="####%"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X</c:v>
                </c:pt>
                <c:pt idx="1">
                  <c:v>X</c:v>
                </c:pt>
                <c:pt idx="2">
                  <c:v>X</c:v>
                </c:pt>
                <c:pt idx="3">
                  <c:v>X</c:v>
                </c:pt>
                <c:pt idx="4">
                  <c:v>X</c:v>
                </c:pt>
                <c:pt idx="5">
                  <c:v>X</c:v>
                </c:pt>
              </c:strCache>
            </c:strRef>
          </c:cat>
          <c:val>
            <c:numRef>
              <c:f>Feuil1!$B$2:$B$7</c:f>
              <c:numCache>
                <c:formatCode>0%</c:formatCode>
                <c:ptCount val="6"/>
                <c:pt idx="0">
                  <c:v>0.33</c:v>
                </c:pt>
                <c:pt idx="1">
                  <c:v>0.16</c:v>
                </c:pt>
                <c:pt idx="2">
                  <c:v>0.18</c:v>
                </c:pt>
                <c:pt idx="3">
                  <c:v>0.14000000000000001</c:v>
                </c:pt>
                <c:pt idx="4">
                  <c:v>0.11</c:v>
                </c:pt>
                <c:pt idx="5">
                  <c:v>0.09</c:v>
                </c:pt>
              </c:numCache>
            </c:numRef>
          </c:val>
          <c:extLst>
            <c:ext xmlns:c16="http://schemas.microsoft.com/office/drawing/2014/chart" uri="{C3380CC4-5D6E-409C-BE32-E72D297353CC}">
              <c16:uniqueId val="{0000000A-767A-4DF9-B6A1-66446E491E19}"/>
            </c:ext>
          </c:extLst>
        </c:ser>
        <c:dLbls>
          <c:dLblPos val="outEnd"/>
          <c:showLegendKey val="0"/>
          <c:showVal val="1"/>
          <c:showCatName val="0"/>
          <c:showSerName val="0"/>
          <c:showPercent val="0"/>
          <c:showBubbleSize val="0"/>
        </c:dLbls>
        <c:gapWidth val="100"/>
        <c:axId val="731111208"/>
        <c:axId val="731110816"/>
      </c:barChart>
      <c:valAx>
        <c:axId val="731110816"/>
        <c:scaling>
          <c:orientation val="minMax"/>
          <c:max val="1"/>
          <c:min val="0"/>
        </c:scaling>
        <c:delete val="1"/>
        <c:axPos val="t"/>
        <c:numFmt formatCode="0%" sourceLinked="1"/>
        <c:majorTickMark val="out"/>
        <c:minorTickMark val="none"/>
        <c:tickLblPos val="nextTo"/>
        <c:crossAx val="731111208"/>
        <c:crosses val="autoZero"/>
        <c:crossBetween val="between"/>
      </c:valAx>
      <c:catAx>
        <c:axId val="731111208"/>
        <c:scaling>
          <c:orientation val="maxMin"/>
        </c:scaling>
        <c:delete val="1"/>
        <c:axPos val="l"/>
        <c:numFmt formatCode="General" sourceLinked="1"/>
        <c:majorTickMark val="none"/>
        <c:minorTickMark val="none"/>
        <c:tickLblPos val="nextTo"/>
        <c:crossAx val="731110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solidFill>
            <a:schemeClr val="tx1"/>
          </a:solidFill>
          <a:latin typeface="Roboto" pitchFamily="2" charset="0"/>
          <a:ea typeface="Roboto" pitchFamily="2" charset="0"/>
        </a:defRPr>
      </a:pPr>
      <a:endParaRPr lang="fr-FR"/>
    </a:p>
  </c:txPr>
  <c:externalData r:id="rId3">
    <c:autoUpdate val="0"/>
  </c:externalData>
</c:chartSpace>
</file>

<file path=ppt/charts/chart3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63653351014827"/>
          <c:y val="0"/>
          <c:w val="0.47936346648985179"/>
          <c:h val="0.999757596089626"/>
        </c:manualLayout>
      </c:layout>
      <c:barChart>
        <c:barDir val="bar"/>
        <c:grouping val="clustered"/>
        <c:varyColors val="0"/>
        <c:ser>
          <c:idx val="0"/>
          <c:order val="0"/>
          <c:tx>
            <c:strRef>
              <c:f>Feuil1!$B$1</c:f>
              <c:strCache>
                <c:ptCount val="1"/>
                <c:pt idx="0">
                  <c:v>Colonne1</c:v>
                </c:pt>
              </c:strCache>
            </c:strRef>
          </c:tx>
          <c:spPr>
            <a:solidFill>
              <a:srgbClr val="007AAA"/>
            </a:solidFill>
            <a:ln w="19050">
              <a:noFill/>
            </a:ln>
            <a:effectLst/>
          </c:spPr>
          <c:invertIfNegative val="0"/>
          <c:dPt>
            <c:idx val="0"/>
            <c:invertIfNegative val="0"/>
            <c:bubble3D val="0"/>
            <c:extLst>
              <c:ext xmlns:c16="http://schemas.microsoft.com/office/drawing/2014/chart" uri="{C3380CC4-5D6E-409C-BE32-E72D297353CC}">
                <c16:uniqueId val="{00000000-767A-4DF9-B6A1-66446E491E19}"/>
              </c:ext>
            </c:extLst>
          </c:dPt>
          <c:dPt>
            <c:idx val="1"/>
            <c:invertIfNegative val="0"/>
            <c:bubble3D val="0"/>
            <c:extLst>
              <c:ext xmlns:c16="http://schemas.microsoft.com/office/drawing/2014/chart" uri="{C3380CC4-5D6E-409C-BE32-E72D297353CC}">
                <c16:uniqueId val="{00000001-767A-4DF9-B6A1-66446E491E19}"/>
              </c:ext>
            </c:extLst>
          </c:dPt>
          <c:dPt>
            <c:idx val="2"/>
            <c:invertIfNegative val="0"/>
            <c:bubble3D val="0"/>
            <c:extLst>
              <c:ext xmlns:c16="http://schemas.microsoft.com/office/drawing/2014/chart" uri="{C3380CC4-5D6E-409C-BE32-E72D297353CC}">
                <c16:uniqueId val="{00000002-767A-4DF9-B6A1-66446E491E19}"/>
              </c:ext>
            </c:extLst>
          </c:dPt>
          <c:dPt>
            <c:idx val="3"/>
            <c:invertIfNegative val="0"/>
            <c:bubble3D val="0"/>
            <c:extLst>
              <c:ext xmlns:c16="http://schemas.microsoft.com/office/drawing/2014/chart" uri="{C3380CC4-5D6E-409C-BE32-E72D297353CC}">
                <c16:uniqueId val="{00000003-767A-4DF9-B6A1-66446E491E19}"/>
              </c:ext>
            </c:extLst>
          </c:dPt>
          <c:dPt>
            <c:idx val="4"/>
            <c:invertIfNegative val="0"/>
            <c:bubble3D val="0"/>
            <c:extLst>
              <c:ext xmlns:c16="http://schemas.microsoft.com/office/drawing/2014/chart" uri="{C3380CC4-5D6E-409C-BE32-E72D297353CC}">
                <c16:uniqueId val="{00000004-767A-4DF9-B6A1-66446E491E19}"/>
              </c:ext>
            </c:extLst>
          </c:dPt>
          <c:dPt>
            <c:idx val="5"/>
            <c:invertIfNegative val="0"/>
            <c:bubble3D val="0"/>
            <c:extLst>
              <c:ext xmlns:c16="http://schemas.microsoft.com/office/drawing/2014/chart" uri="{C3380CC4-5D6E-409C-BE32-E72D297353CC}">
                <c16:uniqueId val="{00000005-767A-4DF9-B6A1-66446E491E19}"/>
              </c:ext>
            </c:extLst>
          </c:dPt>
          <c:dPt>
            <c:idx val="7"/>
            <c:invertIfNegative val="0"/>
            <c:bubble3D val="0"/>
            <c:extLst>
              <c:ext xmlns:c16="http://schemas.microsoft.com/office/drawing/2014/chart" uri="{C3380CC4-5D6E-409C-BE32-E72D297353CC}">
                <c16:uniqueId val="{00000006-767A-4DF9-B6A1-66446E491E19}"/>
              </c:ext>
            </c:extLst>
          </c:dPt>
          <c:dPt>
            <c:idx val="9"/>
            <c:invertIfNegative val="0"/>
            <c:bubble3D val="0"/>
            <c:extLst>
              <c:ext xmlns:c16="http://schemas.microsoft.com/office/drawing/2014/chart" uri="{C3380CC4-5D6E-409C-BE32-E72D297353CC}">
                <c16:uniqueId val="{00000007-767A-4DF9-B6A1-66446E491E19}"/>
              </c:ext>
            </c:extLst>
          </c:dPt>
          <c:dPt>
            <c:idx val="10"/>
            <c:invertIfNegative val="0"/>
            <c:bubble3D val="0"/>
            <c:extLst>
              <c:ext xmlns:c16="http://schemas.microsoft.com/office/drawing/2014/chart" uri="{C3380CC4-5D6E-409C-BE32-E72D297353CC}">
                <c16:uniqueId val="{00000008-767A-4DF9-B6A1-66446E491E19}"/>
              </c:ext>
            </c:extLst>
          </c:dPt>
          <c:dPt>
            <c:idx val="11"/>
            <c:invertIfNegative val="0"/>
            <c:bubble3D val="0"/>
            <c:extLst>
              <c:ext xmlns:c16="http://schemas.microsoft.com/office/drawing/2014/chart" uri="{C3380CC4-5D6E-409C-BE32-E72D297353CC}">
                <c16:uniqueId val="{00000009-767A-4DF9-B6A1-66446E491E19}"/>
              </c:ext>
            </c:extLst>
          </c:dPt>
          <c:dLbls>
            <c:dLbl>
              <c:idx val="0"/>
              <c:layout>
                <c:manualLayout>
                  <c:x val="-7.0552023074094269E-4"/>
                  <c:y val="-3.480337156223695E-3"/>
                </c:manualLayout>
              </c:layout>
              <c:tx>
                <c:rich>
                  <a:bodyPr/>
                  <a:lstStyle/>
                  <a:p>
                    <a:fld id="{56A07C00-E55F-4DCE-B95D-0A35B70D6413}" type="VALUE">
                      <a:rPr lang="en-US" smtClean="0">
                        <a:solidFill>
                          <a:schemeClr val="tx1"/>
                        </a:solidFill>
                      </a:rPr>
                      <a:pPr/>
                      <a:t>[VALEUR]</a:t>
                    </a:fld>
                    <a:r>
                      <a:rPr lang="en-US" dirty="0">
                        <a:solidFill>
                          <a:schemeClr val="tx1"/>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7A-4DF9-B6A1-66446E491E19}"/>
                </c:ext>
              </c:extLst>
            </c:dLbl>
            <c:numFmt formatCode="####%"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X</c:v>
                </c:pt>
                <c:pt idx="1">
                  <c:v>X</c:v>
                </c:pt>
                <c:pt idx="2">
                  <c:v>X</c:v>
                </c:pt>
                <c:pt idx="3">
                  <c:v>X</c:v>
                </c:pt>
                <c:pt idx="4">
                  <c:v>X</c:v>
                </c:pt>
                <c:pt idx="5">
                  <c:v>X</c:v>
                </c:pt>
              </c:strCache>
            </c:strRef>
          </c:cat>
          <c:val>
            <c:numRef>
              <c:f>Feuil1!$B$2:$B$7</c:f>
              <c:numCache>
                <c:formatCode>0%</c:formatCode>
                <c:ptCount val="6"/>
                <c:pt idx="0">
                  <c:v>7.0000000000000007E-2</c:v>
                </c:pt>
                <c:pt idx="1">
                  <c:v>0.09</c:v>
                </c:pt>
                <c:pt idx="2">
                  <c:v>0.11</c:v>
                </c:pt>
                <c:pt idx="3">
                  <c:v>0.16</c:v>
                </c:pt>
                <c:pt idx="4">
                  <c:v>0.17</c:v>
                </c:pt>
                <c:pt idx="5">
                  <c:v>0.39</c:v>
                </c:pt>
              </c:numCache>
            </c:numRef>
          </c:val>
          <c:extLst>
            <c:ext xmlns:c16="http://schemas.microsoft.com/office/drawing/2014/chart" uri="{C3380CC4-5D6E-409C-BE32-E72D297353CC}">
              <c16:uniqueId val="{0000000A-767A-4DF9-B6A1-66446E491E19}"/>
            </c:ext>
          </c:extLst>
        </c:ser>
        <c:dLbls>
          <c:dLblPos val="outEnd"/>
          <c:showLegendKey val="0"/>
          <c:showVal val="1"/>
          <c:showCatName val="0"/>
          <c:showSerName val="0"/>
          <c:showPercent val="0"/>
          <c:showBubbleSize val="0"/>
        </c:dLbls>
        <c:gapWidth val="100"/>
        <c:axId val="731111208"/>
        <c:axId val="731110816"/>
      </c:barChart>
      <c:valAx>
        <c:axId val="731110816"/>
        <c:scaling>
          <c:orientation val="maxMin"/>
          <c:max val="1"/>
          <c:min val="0"/>
        </c:scaling>
        <c:delete val="1"/>
        <c:axPos val="b"/>
        <c:numFmt formatCode="0%" sourceLinked="1"/>
        <c:majorTickMark val="out"/>
        <c:minorTickMark val="none"/>
        <c:tickLblPos val="nextTo"/>
        <c:crossAx val="731111208"/>
        <c:crosses val="autoZero"/>
        <c:crossBetween val="between"/>
      </c:valAx>
      <c:catAx>
        <c:axId val="731111208"/>
        <c:scaling>
          <c:orientation val="minMax"/>
        </c:scaling>
        <c:delete val="1"/>
        <c:axPos val="r"/>
        <c:numFmt formatCode="General" sourceLinked="1"/>
        <c:majorTickMark val="out"/>
        <c:minorTickMark val="none"/>
        <c:tickLblPos val="nextTo"/>
        <c:crossAx val="731110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solidFill>
            <a:schemeClr val="tx1"/>
          </a:solidFill>
          <a:latin typeface="Roboto" pitchFamily="2" charset="0"/>
          <a:ea typeface="Roboto" pitchFamily="2" charset="0"/>
        </a:defRPr>
      </a:pPr>
      <a:endParaRPr lang="fr-FR"/>
    </a:p>
  </c:txPr>
  <c:externalData r:id="rId3">
    <c:autoUpdate val="0"/>
  </c:externalData>
</c:chartSpace>
</file>

<file path=ppt/charts/chart3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63653351014827"/>
          <c:y val="0"/>
          <c:w val="0.47936346648985179"/>
          <c:h val="0.999757596089626"/>
        </c:manualLayout>
      </c:layout>
      <c:barChart>
        <c:barDir val="bar"/>
        <c:grouping val="clustered"/>
        <c:varyColors val="0"/>
        <c:ser>
          <c:idx val="0"/>
          <c:order val="0"/>
          <c:tx>
            <c:strRef>
              <c:f>Feuil1!$B$1</c:f>
              <c:strCache>
                <c:ptCount val="1"/>
                <c:pt idx="0">
                  <c:v>Colonne1</c:v>
                </c:pt>
              </c:strCache>
            </c:strRef>
          </c:tx>
          <c:spPr>
            <a:solidFill>
              <a:srgbClr val="007AAA"/>
            </a:solidFill>
            <a:ln w="19050">
              <a:noFill/>
            </a:ln>
            <a:effectLst/>
          </c:spPr>
          <c:invertIfNegative val="0"/>
          <c:dPt>
            <c:idx val="0"/>
            <c:invertIfNegative val="0"/>
            <c:bubble3D val="0"/>
            <c:extLst>
              <c:ext xmlns:c16="http://schemas.microsoft.com/office/drawing/2014/chart" uri="{C3380CC4-5D6E-409C-BE32-E72D297353CC}">
                <c16:uniqueId val="{00000000-767A-4DF9-B6A1-66446E491E19}"/>
              </c:ext>
            </c:extLst>
          </c:dPt>
          <c:dPt>
            <c:idx val="1"/>
            <c:invertIfNegative val="0"/>
            <c:bubble3D val="0"/>
            <c:extLst>
              <c:ext xmlns:c16="http://schemas.microsoft.com/office/drawing/2014/chart" uri="{C3380CC4-5D6E-409C-BE32-E72D297353CC}">
                <c16:uniqueId val="{00000001-767A-4DF9-B6A1-66446E491E19}"/>
              </c:ext>
            </c:extLst>
          </c:dPt>
          <c:dPt>
            <c:idx val="2"/>
            <c:invertIfNegative val="0"/>
            <c:bubble3D val="0"/>
            <c:extLst>
              <c:ext xmlns:c16="http://schemas.microsoft.com/office/drawing/2014/chart" uri="{C3380CC4-5D6E-409C-BE32-E72D297353CC}">
                <c16:uniqueId val="{00000002-767A-4DF9-B6A1-66446E491E19}"/>
              </c:ext>
            </c:extLst>
          </c:dPt>
          <c:dPt>
            <c:idx val="3"/>
            <c:invertIfNegative val="0"/>
            <c:bubble3D val="0"/>
            <c:extLst>
              <c:ext xmlns:c16="http://schemas.microsoft.com/office/drawing/2014/chart" uri="{C3380CC4-5D6E-409C-BE32-E72D297353CC}">
                <c16:uniqueId val="{00000003-767A-4DF9-B6A1-66446E491E19}"/>
              </c:ext>
            </c:extLst>
          </c:dPt>
          <c:dPt>
            <c:idx val="4"/>
            <c:invertIfNegative val="0"/>
            <c:bubble3D val="0"/>
            <c:extLst>
              <c:ext xmlns:c16="http://schemas.microsoft.com/office/drawing/2014/chart" uri="{C3380CC4-5D6E-409C-BE32-E72D297353CC}">
                <c16:uniqueId val="{00000004-767A-4DF9-B6A1-66446E491E19}"/>
              </c:ext>
            </c:extLst>
          </c:dPt>
          <c:dPt>
            <c:idx val="5"/>
            <c:invertIfNegative val="0"/>
            <c:bubble3D val="0"/>
            <c:extLst>
              <c:ext xmlns:c16="http://schemas.microsoft.com/office/drawing/2014/chart" uri="{C3380CC4-5D6E-409C-BE32-E72D297353CC}">
                <c16:uniqueId val="{00000005-767A-4DF9-B6A1-66446E491E19}"/>
              </c:ext>
            </c:extLst>
          </c:dPt>
          <c:dPt>
            <c:idx val="7"/>
            <c:invertIfNegative val="0"/>
            <c:bubble3D val="0"/>
            <c:extLst>
              <c:ext xmlns:c16="http://schemas.microsoft.com/office/drawing/2014/chart" uri="{C3380CC4-5D6E-409C-BE32-E72D297353CC}">
                <c16:uniqueId val="{00000006-767A-4DF9-B6A1-66446E491E19}"/>
              </c:ext>
            </c:extLst>
          </c:dPt>
          <c:dPt>
            <c:idx val="9"/>
            <c:invertIfNegative val="0"/>
            <c:bubble3D val="0"/>
            <c:extLst>
              <c:ext xmlns:c16="http://schemas.microsoft.com/office/drawing/2014/chart" uri="{C3380CC4-5D6E-409C-BE32-E72D297353CC}">
                <c16:uniqueId val="{00000007-767A-4DF9-B6A1-66446E491E19}"/>
              </c:ext>
            </c:extLst>
          </c:dPt>
          <c:dPt>
            <c:idx val="10"/>
            <c:invertIfNegative val="0"/>
            <c:bubble3D val="0"/>
            <c:extLst>
              <c:ext xmlns:c16="http://schemas.microsoft.com/office/drawing/2014/chart" uri="{C3380CC4-5D6E-409C-BE32-E72D297353CC}">
                <c16:uniqueId val="{00000008-767A-4DF9-B6A1-66446E491E19}"/>
              </c:ext>
            </c:extLst>
          </c:dPt>
          <c:dPt>
            <c:idx val="11"/>
            <c:invertIfNegative val="0"/>
            <c:bubble3D val="0"/>
            <c:extLst>
              <c:ext xmlns:c16="http://schemas.microsoft.com/office/drawing/2014/chart" uri="{C3380CC4-5D6E-409C-BE32-E72D297353CC}">
                <c16:uniqueId val="{00000009-767A-4DF9-B6A1-66446E491E19}"/>
              </c:ext>
            </c:extLst>
          </c:dPt>
          <c:dLbls>
            <c:dLbl>
              <c:idx val="0"/>
              <c:layout>
                <c:manualLayout>
                  <c:x val="-7.0552023074094269E-4"/>
                  <c:y val="-3.480337156223695E-3"/>
                </c:manualLayout>
              </c:layout>
              <c:tx>
                <c:rich>
                  <a:bodyPr/>
                  <a:lstStyle/>
                  <a:p>
                    <a:fld id="{56A07C00-E55F-4DCE-B95D-0A35B70D6413}" type="VALUE">
                      <a:rPr lang="en-US" smtClean="0">
                        <a:solidFill>
                          <a:schemeClr val="tx1"/>
                        </a:solidFill>
                      </a:rPr>
                      <a:pPr/>
                      <a:t>[VALEUR]</a:t>
                    </a:fld>
                    <a:r>
                      <a:rPr lang="en-US" dirty="0">
                        <a:solidFill>
                          <a:schemeClr val="tx1"/>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7A-4DF9-B6A1-66446E491E19}"/>
                </c:ext>
              </c:extLst>
            </c:dLbl>
            <c:dLbl>
              <c:idx val="2"/>
              <c:tx>
                <c:rich>
                  <a:bodyPr/>
                  <a:lstStyle/>
                  <a:p>
                    <a:fld id="{DD9E1D07-F663-4E88-BA75-A5C68EB8616C}" type="VALUE">
                      <a:rPr lang="en-US" sz="24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67A-4DF9-B6A1-66446E491E19}"/>
                </c:ext>
              </c:extLst>
            </c:dLbl>
            <c:dLbl>
              <c:idx val="3"/>
              <c:tx>
                <c:rich>
                  <a:bodyPr/>
                  <a:lstStyle/>
                  <a:p>
                    <a:fld id="{EEF70BF8-9DB7-4FA7-8177-2E4B3823725D}" type="VALUE">
                      <a:rPr lang="en-US" sz="24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67A-4DF9-B6A1-66446E491E19}"/>
                </c:ext>
              </c:extLst>
            </c:dLbl>
            <c:numFmt formatCode="####%"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X</c:v>
                </c:pt>
                <c:pt idx="1">
                  <c:v>X</c:v>
                </c:pt>
                <c:pt idx="2">
                  <c:v>X</c:v>
                </c:pt>
                <c:pt idx="3">
                  <c:v>X</c:v>
                </c:pt>
              </c:strCache>
            </c:strRef>
          </c:cat>
          <c:val>
            <c:numRef>
              <c:f>Feuil1!$B$2:$B$5</c:f>
              <c:numCache>
                <c:formatCode>0%</c:formatCode>
                <c:ptCount val="4"/>
                <c:pt idx="0">
                  <c:v>0.08</c:v>
                </c:pt>
                <c:pt idx="1">
                  <c:v>0.24</c:v>
                </c:pt>
                <c:pt idx="2">
                  <c:v>0.37</c:v>
                </c:pt>
                <c:pt idx="3">
                  <c:v>0.31</c:v>
                </c:pt>
              </c:numCache>
            </c:numRef>
          </c:val>
          <c:extLst>
            <c:ext xmlns:c16="http://schemas.microsoft.com/office/drawing/2014/chart" uri="{C3380CC4-5D6E-409C-BE32-E72D297353CC}">
              <c16:uniqueId val="{0000000A-767A-4DF9-B6A1-66446E491E19}"/>
            </c:ext>
          </c:extLst>
        </c:ser>
        <c:dLbls>
          <c:dLblPos val="outEnd"/>
          <c:showLegendKey val="0"/>
          <c:showVal val="1"/>
          <c:showCatName val="0"/>
          <c:showSerName val="0"/>
          <c:showPercent val="0"/>
          <c:showBubbleSize val="0"/>
        </c:dLbls>
        <c:gapWidth val="100"/>
        <c:axId val="731111208"/>
        <c:axId val="731110816"/>
      </c:barChart>
      <c:valAx>
        <c:axId val="731110816"/>
        <c:scaling>
          <c:orientation val="minMax"/>
          <c:max val="1"/>
          <c:min val="0"/>
        </c:scaling>
        <c:delete val="1"/>
        <c:axPos val="t"/>
        <c:numFmt formatCode="0%" sourceLinked="1"/>
        <c:majorTickMark val="out"/>
        <c:minorTickMark val="none"/>
        <c:tickLblPos val="nextTo"/>
        <c:crossAx val="731111208"/>
        <c:crosses val="autoZero"/>
        <c:crossBetween val="between"/>
      </c:valAx>
      <c:catAx>
        <c:axId val="731111208"/>
        <c:scaling>
          <c:orientation val="maxMin"/>
        </c:scaling>
        <c:delete val="1"/>
        <c:axPos val="l"/>
        <c:numFmt formatCode="General" sourceLinked="1"/>
        <c:majorTickMark val="none"/>
        <c:minorTickMark val="none"/>
        <c:tickLblPos val="nextTo"/>
        <c:crossAx val="731110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solidFill>
            <a:schemeClr val="tx1"/>
          </a:solidFill>
          <a:latin typeface="Roboto" pitchFamily="2" charset="0"/>
          <a:ea typeface="Roboto" pitchFamily="2" charset="0"/>
        </a:defRPr>
      </a:pPr>
      <a:endParaRPr lang="fr-F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1">
                  <c:v>0.06</c:v>
                </c:pt>
                <c:pt idx="2">
                  <c:v>7.0000000000000007E-2</c:v>
                </c:pt>
              </c:numCache>
            </c:numRef>
          </c:val>
          <c:smooth val="0"/>
          <c:extLst>
            <c:ext xmlns:c16="http://schemas.microsoft.com/office/drawing/2014/chart" uri="{C3380CC4-5D6E-409C-BE32-E72D297353CC}">
              <c16:uniqueId val="{00000000-9A1C-4231-896D-371B9534764F}"/>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63653351014827"/>
          <c:y val="0"/>
          <c:w val="0.47936346648985179"/>
          <c:h val="0.999757596089626"/>
        </c:manualLayout>
      </c:layout>
      <c:barChart>
        <c:barDir val="bar"/>
        <c:grouping val="clustered"/>
        <c:varyColors val="0"/>
        <c:ser>
          <c:idx val="0"/>
          <c:order val="0"/>
          <c:tx>
            <c:strRef>
              <c:f>Feuil1!$B$1</c:f>
              <c:strCache>
                <c:ptCount val="1"/>
                <c:pt idx="0">
                  <c:v>Colonne1</c:v>
                </c:pt>
              </c:strCache>
            </c:strRef>
          </c:tx>
          <c:spPr>
            <a:solidFill>
              <a:srgbClr val="007AAA"/>
            </a:solidFill>
            <a:ln w="19050">
              <a:noFill/>
            </a:ln>
            <a:effectLst/>
          </c:spPr>
          <c:invertIfNegative val="0"/>
          <c:dPt>
            <c:idx val="0"/>
            <c:invertIfNegative val="0"/>
            <c:bubble3D val="0"/>
            <c:extLst>
              <c:ext xmlns:c16="http://schemas.microsoft.com/office/drawing/2014/chart" uri="{C3380CC4-5D6E-409C-BE32-E72D297353CC}">
                <c16:uniqueId val="{00000000-767A-4DF9-B6A1-66446E491E19}"/>
              </c:ext>
            </c:extLst>
          </c:dPt>
          <c:dPt>
            <c:idx val="1"/>
            <c:invertIfNegative val="0"/>
            <c:bubble3D val="0"/>
            <c:extLst>
              <c:ext xmlns:c16="http://schemas.microsoft.com/office/drawing/2014/chart" uri="{C3380CC4-5D6E-409C-BE32-E72D297353CC}">
                <c16:uniqueId val="{00000001-767A-4DF9-B6A1-66446E491E19}"/>
              </c:ext>
            </c:extLst>
          </c:dPt>
          <c:dPt>
            <c:idx val="2"/>
            <c:invertIfNegative val="0"/>
            <c:bubble3D val="0"/>
            <c:extLst>
              <c:ext xmlns:c16="http://schemas.microsoft.com/office/drawing/2014/chart" uri="{C3380CC4-5D6E-409C-BE32-E72D297353CC}">
                <c16:uniqueId val="{00000002-767A-4DF9-B6A1-66446E491E19}"/>
              </c:ext>
            </c:extLst>
          </c:dPt>
          <c:dPt>
            <c:idx val="3"/>
            <c:invertIfNegative val="0"/>
            <c:bubble3D val="0"/>
            <c:extLst>
              <c:ext xmlns:c16="http://schemas.microsoft.com/office/drawing/2014/chart" uri="{C3380CC4-5D6E-409C-BE32-E72D297353CC}">
                <c16:uniqueId val="{00000003-767A-4DF9-B6A1-66446E491E19}"/>
              </c:ext>
            </c:extLst>
          </c:dPt>
          <c:dPt>
            <c:idx val="4"/>
            <c:invertIfNegative val="0"/>
            <c:bubble3D val="0"/>
            <c:extLst>
              <c:ext xmlns:c16="http://schemas.microsoft.com/office/drawing/2014/chart" uri="{C3380CC4-5D6E-409C-BE32-E72D297353CC}">
                <c16:uniqueId val="{00000004-767A-4DF9-B6A1-66446E491E19}"/>
              </c:ext>
            </c:extLst>
          </c:dPt>
          <c:dPt>
            <c:idx val="5"/>
            <c:invertIfNegative val="0"/>
            <c:bubble3D val="0"/>
            <c:extLst>
              <c:ext xmlns:c16="http://schemas.microsoft.com/office/drawing/2014/chart" uri="{C3380CC4-5D6E-409C-BE32-E72D297353CC}">
                <c16:uniqueId val="{00000005-767A-4DF9-B6A1-66446E491E19}"/>
              </c:ext>
            </c:extLst>
          </c:dPt>
          <c:dPt>
            <c:idx val="7"/>
            <c:invertIfNegative val="0"/>
            <c:bubble3D val="0"/>
            <c:extLst>
              <c:ext xmlns:c16="http://schemas.microsoft.com/office/drawing/2014/chart" uri="{C3380CC4-5D6E-409C-BE32-E72D297353CC}">
                <c16:uniqueId val="{00000006-767A-4DF9-B6A1-66446E491E19}"/>
              </c:ext>
            </c:extLst>
          </c:dPt>
          <c:dPt>
            <c:idx val="9"/>
            <c:invertIfNegative val="0"/>
            <c:bubble3D val="0"/>
            <c:extLst>
              <c:ext xmlns:c16="http://schemas.microsoft.com/office/drawing/2014/chart" uri="{C3380CC4-5D6E-409C-BE32-E72D297353CC}">
                <c16:uniqueId val="{00000007-767A-4DF9-B6A1-66446E491E19}"/>
              </c:ext>
            </c:extLst>
          </c:dPt>
          <c:dPt>
            <c:idx val="10"/>
            <c:invertIfNegative val="0"/>
            <c:bubble3D val="0"/>
            <c:extLst>
              <c:ext xmlns:c16="http://schemas.microsoft.com/office/drawing/2014/chart" uri="{C3380CC4-5D6E-409C-BE32-E72D297353CC}">
                <c16:uniqueId val="{00000008-767A-4DF9-B6A1-66446E491E19}"/>
              </c:ext>
            </c:extLst>
          </c:dPt>
          <c:dPt>
            <c:idx val="11"/>
            <c:invertIfNegative val="0"/>
            <c:bubble3D val="0"/>
            <c:extLst>
              <c:ext xmlns:c16="http://schemas.microsoft.com/office/drawing/2014/chart" uri="{C3380CC4-5D6E-409C-BE32-E72D297353CC}">
                <c16:uniqueId val="{00000009-767A-4DF9-B6A1-66446E491E19}"/>
              </c:ext>
            </c:extLst>
          </c:dPt>
          <c:dLbls>
            <c:dLbl>
              <c:idx val="0"/>
              <c:layout>
                <c:manualLayout>
                  <c:x val="-7.0552023074094269E-4"/>
                  <c:y val="-3.480337156223695E-3"/>
                </c:manualLayout>
              </c:layout>
              <c:tx>
                <c:rich>
                  <a:bodyPr/>
                  <a:lstStyle/>
                  <a:p>
                    <a:fld id="{56A07C00-E55F-4DCE-B95D-0A35B70D6413}" type="VALUE">
                      <a:rPr lang="en-US" smtClean="0">
                        <a:solidFill>
                          <a:schemeClr val="tx1"/>
                        </a:solidFill>
                      </a:rPr>
                      <a:pPr/>
                      <a:t>[VALEUR]</a:t>
                    </a:fld>
                    <a:r>
                      <a:rPr lang="en-US" dirty="0">
                        <a:solidFill>
                          <a:schemeClr val="tx1"/>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7A-4DF9-B6A1-66446E491E19}"/>
                </c:ext>
              </c:extLst>
            </c:dLbl>
            <c:dLbl>
              <c:idx val="1"/>
              <c:numFmt formatCode="####%" sourceLinked="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1-767A-4DF9-B6A1-66446E491E19}"/>
                </c:ext>
              </c:extLst>
            </c:dLbl>
            <c:dLbl>
              <c:idx val="2"/>
              <c:tx>
                <c:rich>
                  <a:bodyPr/>
                  <a:lstStyle/>
                  <a:p>
                    <a:fld id="{962661D4-BB2E-46C3-BBE1-2A00115CA6CD}" type="VALUE">
                      <a:rPr lang="en-US" sz="1400" b="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67A-4DF9-B6A1-66446E491E19}"/>
                </c:ext>
              </c:extLst>
            </c:dLbl>
            <c:numFmt formatCode="####%"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X</c:v>
                </c:pt>
                <c:pt idx="1">
                  <c:v>X</c:v>
                </c:pt>
                <c:pt idx="2">
                  <c:v>X</c:v>
                </c:pt>
                <c:pt idx="3">
                  <c:v>X</c:v>
                </c:pt>
              </c:strCache>
            </c:strRef>
          </c:cat>
          <c:val>
            <c:numRef>
              <c:f>Feuil1!$B$2:$B$5</c:f>
              <c:numCache>
                <c:formatCode>0%</c:formatCode>
                <c:ptCount val="4"/>
                <c:pt idx="0">
                  <c:v>0.25</c:v>
                </c:pt>
                <c:pt idx="1">
                  <c:v>0.4</c:v>
                </c:pt>
                <c:pt idx="2">
                  <c:v>0.27</c:v>
                </c:pt>
                <c:pt idx="3">
                  <c:v>0.08</c:v>
                </c:pt>
              </c:numCache>
            </c:numRef>
          </c:val>
          <c:extLst>
            <c:ext xmlns:c16="http://schemas.microsoft.com/office/drawing/2014/chart" uri="{C3380CC4-5D6E-409C-BE32-E72D297353CC}">
              <c16:uniqueId val="{0000000A-767A-4DF9-B6A1-66446E491E19}"/>
            </c:ext>
          </c:extLst>
        </c:ser>
        <c:dLbls>
          <c:dLblPos val="outEnd"/>
          <c:showLegendKey val="0"/>
          <c:showVal val="1"/>
          <c:showCatName val="0"/>
          <c:showSerName val="0"/>
          <c:showPercent val="0"/>
          <c:showBubbleSize val="0"/>
        </c:dLbls>
        <c:gapWidth val="100"/>
        <c:axId val="731111208"/>
        <c:axId val="731110816"/>
      </c:barChart>
      <c:valAx>
        <c:axId val="731110816"/>
        <c:scaling>
          <c:orientation val="maxMin"/>
          <c:max val="1"/>
          <c:min val="0"/>
        </c:scaling>
        <c:delete val="1"/>
        <c:axPos val="b"/>
        <c:numFmt formatCode="0%" sourceLinked="1"/>
        <c:majorTickMark val="out"/>
        <c:minorTickMark val="none"/>
        <c:tickLblPos val="nextTo"/>
        <c:crossAx val="731111208"/>
        <c:crosses val="autoZero"/>
        <c:crossBetween val="between"/>
      </c:valAx>
      <c:catAx>
        <c:axId val="731111208"/>
        <c:scaling>
          <c:orientation val="minMax"/>
        </c:scaling>
        <c:delete val="1"/>
        <c:axPos val="r"/>
        <c:numFmt formatCode="General" sourceLinked="1"/>
        <c:majorTickMark val="out"/>
        <c:minorTickMark val="none"/>
        <c:tickLblPos val="nextTo"/>
        <c:crossAx val="731110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solidFill>
            <a:schemeClr val="tx1"/>
          </a:solidFill>
          <a:latin typeface="Roboto" pitchFamily="2" charset="0"/>
          <a:ea typeface="Roboto" pitchFamily="2" charset="0"/>
        </a:defRPr>
      </a:pPr>
      <a:endParaRPr lang="fr-F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1">
                  <c:v>0.06</c:v>
                </c:pt>
                <c:pt idx="2">
                  <c:v>0.03</c:v>
                </c:pt>
              </c:numCache>
            </c:numRef>
          </c:val>
          <c:smooth val="0"/>
          <c:extLst>
            <c:ext xmlns:c16="http://schemas.microsoft.com/office/drawing/2014/chart" uri="{C3380CC4-5D6E-409C-BE32-E72D297353CC}">
              <c16:uniqueId val="{00000000-B947-46DF-AFF6-87FFECDF9CC8}"/>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1"/>
              <c:layout>
                <c:manualLayout>
                  <c:x val="4.0733798978267712E-2"/>
                  <c:y val="-7.13013242243445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63-42A9-A136-F9A9151E10F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0.16</c:v>
                </c:pt>
                <c:pt idx="1">
                  <c:v>0.19</c:v>
                </c:pt>
                <c:pt idx="2">
                  <c:v>0.14000000000000001</c:v>
                </c:pt>
              </c:numCache>
            </c:numRef>
          </c:val>
          <c:smooth val="0"/>
          <c:extLst>
            <c:ext xmlns:c16="http://schemas.microsoft.com/office/drawing/2014/chart" uri="{C3380CC4-5D6E-409C-BE32-E72D297353CC}">
              <c16:uniqueId val="{00000000-7B63-42A9-A136-F9A9151E10FC}"/>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General</c:formatCode>
                <c:ptCount val="3"/>
                <c:pt idx="2" formatCode="0%">
                  <c:v>0.1</c:v>
                </c:pt>
              </c:numCache>
            </c:numRef>
          </c:val>
          <c:smooth val="0"/>
          <c:extLst>
            <c:ext xmlns:c16="http://schemas.microsoft.com/office/drawing/2014/chart" uri="{C3380CC4-5D6E-409C-BE32-E72D297353CC}">
              <c16:uniqueId val="{00000000-A5C5-46D4-AA58-BF90685795A2}"/>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General"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0.31</c:v>
                </c:pt>
                <c:pt idx="1">
                  <c:v>0.28000000000000003</c:v>
                </c:pt>
                <c:pt idx="2">
                  <c:v>0.08</c:v>
                </c:pt>
              </c:numCache>
            </c:numRef>
          </c:val>
          <c:smooth val="0"/>
          <c:extLst>
            <c:ext xmlns:c16="http://schemas.microsoft.com/office/drawing/2014/chart" uri="{C3380CC4-5D6E-409C-BE32-E72D297353CC}">
              <c16:uniqueId val="{00000000-BEA7-4BE2-91DD-C5934962F60E}"/>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1"/>
              <c:layout>
                <c:manualLayout>
                  <c:x val="4.0733798978267712E-2"/>
                  <c:y val="-7.13013242243445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2C-4BC8-A6A9-581AC25700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0.16</c:v>
                </c:pt>
                <c:pt idx="1">
                  <c:v>0.19</c:v>
                </c:pt>
                <c:pt idx="2">
                  <c:v>0.09</c:v>
                </c:pt>
              </c:numCache>
            </c:numRef>
          </c:val>
          <c:smooth val="0"/>
          <c:extLst>
            <c:ext xmlns:c16="http://schemas.microsoft.com/office/drawing/2014/chart" uri="{C3380CC4-5D6E-409C-BE32-E72D297353CC}">
              <c16:uniqueId val="{00000001-932C-4BC8-A6A9-581AC25700B5}"/>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81238353403091E-2"/>
          <c:y val="3.9754167286788045E-2"/>
          <c:w val="0.83472561794455047"/>
          <c:h val="0.92049166542642391"/>
        </c:manualLayout>
      </c:layout>
      <c:barChart>
        <c:barDir val="bar"/>
        <c:grouping val="clustered"/>
        <c:varyColors val="0"/>
        <c:ser>
          <c:idx val="0"/>
          <c:order val="0"/>
          <c:tx>
            <c:strRef>
              <c:f>Feuil1!$B$1</c:f>
              <c:strCache>
                <c:ptCount val="1"/>
                <c:pt idx="0">
                  <c:v>Vague 2</c:v>
                </c:pt>
              </c:strCache>
            </c:strRef>
          </c:tx>
          <c:spPr>
            <a:solidFill>
              <a:srgbClr val="007AAA"/>
            </a:solidFill>
            <a:ln>
              <a:noFill/>
            </a:ln>
            <a:effectLst/>
          </c:spPr>
          <c:invertIfNegative val="0"/>
          <c:dPt>
            <c:idx val="5"/>
            <c:invertIfNegative val="0"/>
            <c:bubble3D val="0"/>
            <c:spPr>
              <a:solidFill>
                <a:srgbClr val="007AAA"/>
              </a:solidFill>
              <a:ln>
                <a:noFill/>
              </a:ln>
              <a:effectLst/>
            </c:spPr>
            <c:extLst>
              <c:ext xmlns:c16="http://schemas.microsoft.com/office/drawing/2014/chart" uri="{C3380CC4-5D6E-409C-BE32-E72D297353CC}">
                <c16:uniqueId val="{00000001-4EC3-4005-A731-993378B687A8}"/>
              </c:ext>
            </c:extLst>
          </c:dPt>
          <c:dPt>
            <c:idx val="9"/>
            <c:invertIfNegative val="0"/>
            <c:bubble3D val="0"/>
            <c:spPr>
              <a:solidFill>
                <a:srgbClr val="CDCDCD"/>
              </a:solidFill>
              <a:ln>
                <a:noFill/>
              </a:ln>
              <a:effectLst/>
            </c:spPr>
            <c:extLst>
              <c:ext xmlns:c16="http://schemas.microsoft.com/office/drawing/2014/chart" uri="{C3380CC4-5D6E-409C-BE32-E72D297353CC}">
                <c16:uniqueId val="{00000007-4EC3-4005-A731-993378B687A8}"/>
              </c:ext>
            </c:extLst>
          </c:dPt>
          <c:dPt>
            <c:idx val="10"/>
            <c:invertIfNegative val="0"/>
            <c:bubble3D val="0"/>
            <c:spPr>
              <a:solidFill>
                <a:schemeClr val="bg1">
                  <a:lumMod val="75000"/>
                </a:schemeClr>
              </a:solidFill>
              <a:ln>
                <a:noFill/>
              </a:ln>
              <a:effectLst/>
            </c:spPr>
            <c:extLst>
              <c:ext xmlns:c16="http://schemas.microsoft.com/office/drawing/2014/chart" uri="{C3380CC4-5D6E-409C-BE32-E72D297353CC}">
                <c16:uniqueId val="{00000003-4EC3-4005-A731-993378B687A8}"/>
              </c:ext>
            </c:extLst>
          </c:dPt>
          <c:dLbls>
            <c:dLbl>
              <c:idx val="0"/>
              <c:layout>
                <c:manualLayout>
                  <c:x val="0"/>
                  <c:y val="1.0422910268043884E-2"/>
                </c:manualLayout>
              </c:layout>
              <c:tx>
                <c:rich>
                  <a:bodyPr/>
                  <a:lstStyle/>
                  <a:p>
                    <a:fld id="{9716F91A-C755-4918-9BF1-A313EFCA095D}" type="VALUE">
                      <a:rPr lang="en-US" sz="16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EC3-4005-A731-993378B687A8}"/>
                </c:ext>
              </c:extLst>
            </c:dLbl>
            <c:dLbl>
              <c:idx val="1"/>
              <c:layout>
                <c:manualLayout>
                  <c:x val="1.0549494084479989E-2"/>
                  <c:y val="-4.0050549577672649E-3"/>
                </c:manualLayout>
              </c:layout>
              <c:tx>
                <c:rich>
                  <a:bodyPr/>
                  <a:lstStyle/>
                  <a:p>
                    <a:fld id="{4116DE6D-8492-4934-9E9D-9E360B408611}" type="VALUE">
                      <a:rPr lang="en-US" sz="14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EC3-4005-A731-993378B687A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Feuil1!$A$2:$A$11</c:f>
              <c:numCache>
                <c:formatCode>General</c:formatCode>
                <c:ptCount val="10"/>
              </c:numCache>
            </c:numRef>
          </c:cat>
          <c:val>
            <c:numRef>
              <c:f>Feuil1!$B$2:$B$11</c:f>
              <c:numCache>
                <c:formatCode>0%</c:formatCode>
                <c:ptCount val="10"/>
                <c:pt idx="0">
                  <c:v>0.28999999999999998</c:v>
                </c:pt>
                <c:pt idx="1">
                  <c:v>0.16</c:v>
                </c:pt>
                <c:pt idx="2">
                  <c:v>0.11</c:v>
                </c:pt>
                <c:pt idx="3">
                  <c:v>0.05</c:v>
                </c:pt>
                <c:pt idx="4">
                  <c:v>0.08</c:v>
                </c:pt>
                <c:pt idx="5">
                  <c:v>0.09</c:v>
                </c:pt>
                <c:pt idx="6">
                  <c:v>7.0000000000000007E-2</c:v>
                </c:pt>
                <c:pt idx="7">
                  <c:v>0.05</c:v>
                </c:pt>
                <c:pt idx="8">
                  <c:v>0.05</c:v>
                </c:pt>
                <c:pt idx="9">
                  <c:v>0.22</c:v>
                </c:pt>
              </c:numCache>
            </c:numRef>
          </c:val>
          <c:extLst>
            <c:ext xmlns:c16="http://schemas.microsoft.com/office/drawing/2014/chart" uri="{C3380CC4-5D6E-409C-BE32-E72D297353CC}">
              <c16:uniqueId val="{00000006-4EC3-4005-A731-993378B687A8}"/>
            </c:ext>
          </c:extLst>
        </c:ser>
        <c:dLbls>
          <c:dLblPos val="outEnd"/>
          <c:showLegendKey val="0"/>
          <c:showVal val="1"/>
          <c:showCatName val="0"/>
          <c:showSerName val="0"/>
          <c:showPercent val="0"/>
          <c:showBubbleSize val="0"/>
        </c:dLbls>
        <c:gapWidth val="182"/>
        <c:axId val="1081238600"/>
        <c:axId val="1081239912"/>
      </c:barChart>
      <c:catAx>
        <c:axId val="1081238600"/>
        <c:scaling>
          <c:orientation val="maxMin"/>
        </c:scaling>
        <c:delete val="1"/>
        <c:axPos val="l"/>
        <c:numFmt formatCode="General" sourceLinked="1"/>
        <c:majorTickMark val="none"/>
        <c:minorTickMark val="none"/>
        <c:tickLblPos val="nextTo"/>
        <c:crossAx val="1081239912"/>
        <c:crosses val="autoZero"/>
        <c:auto val="1"/>
        <c:lblAlgn val="ctr"/>
        <c:lblOffset val="100"/>
        <c:noMultiLvlLbl val="0"/>
      </c:catAx>
      <c:valAx>
        <c:axId val="1081239912"/>
        <c:scaling>
          <c:orientation val="minMax"/>
        </c:scaling>
        <c:delete val="1"/>
        <c:axPos val="t"/>
        <c:numFmt formatCode="0%" sourceLinked="1"/>
        <c:majorTickMark val="none"/>
        <c:minorTickMark val="none"/>
        <c:tickLblPos val="nextTo"/>
        <c:crossAx val="108123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81238353403091E-2"/>
          <c:y val="3.9754167286788045E-2"/>
          <c:w val="0.83472561794455047"/>
          <c:h val="0.92049166542642391"/>
        </c:manualLayout>
      </c:layout>
      <c:barChart>
        <c:barDir val="bar"/>
        <c:grouping val="clustered"/>
        <c:varyColors val="0"/>
        <c:ser>
          <c:idx val="0"/>
          <c:order val="0"/>
          <c:tx>
            <c:strRef>
              <c:f>Feuil1!$B$1</c:f>
              <c:strCache>
                <c:ptCount val="1"/>
                <c:pt idx="0">
                  <c:v>Vague 2</c:v>
                </c:pt>
              </c:strCache>
            </c:strRef>
          </c:tx>
          <c:spPr>
            <a:solidFill>
              <a:srgbClr val="007AAA"/>
            </a:solidFill>
            <a:ln>
              <a:noFill/>
            </a:ln>
            <a:effectLst/>
          </c:spPr>
          <c:invertIfNegative val="0"/>
          <c:dPt>
            <c:idx val="5"/>
            <c:invertIfNegative val="0"/>
            <c:bubble3D val="0"/>
            <c:spPr>
              <a:solidFill>
                <a:srgbClr val="007AAA"/>
              </a:solidFill>
              <a:ln>
                <a:noFill/>
              </a:ln>
              <a:effectLst/>
            </c:spPr>
            <c:extLst>
              <c:ext xmlns:c16="http://schemas.microsoft.com/office/drawing/2014/chart" uri="{C3380CC4-5D6E-409C-BE32-E72D297353CC}">
                <c16:uniqueId val="{00000001-1168-4251-AFA8-2158F5FC473D}"/>
              </c:ext>
            </c:extLst>
          </c:dPt>
          <c:dLbls>
            <c:dLbl>
              <c:idx val="0"/>
              <c:layout>
                <c:manualLayout>
                  <c:x val="0"/>
                  <c:y val="1.0422910268043884E-2"/>
                </c:manualLayout>
              </c:layout>
              <c:tx>
                <c:rich>
                  <a:bodyPr/>
                  <a:lstStyle/>
                  <a:p>
                    <a:fld id="{9716F91A-C755-4918-9BF1-A313EFCA095D}" type="VALUE">
                      <a:rPr lang="en-US" sz="18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168-4251-AFA8-2158F5FC473D}"/>
                </c:ext>
              </c:extLst>
            </c:dLbl>
            <c:dLbl>
              <c:idx val="1"/>
              <c:layout>
                <c:manualLayout>
                  <c:x val="2.3777219197866902E-2"/>
                  <c:y val="-4.731229672943006E-3"/>
                </c:manualLayout>
              </c:layout>
              <c:tx>
                <c:rich>
                  <a:bodyPr/>
                  <a:lstStyle/>
                  <a:p>
                    <a:fld id="{4116DE6D-8492-4934-9E9D-9E360B408611}" type="VALUE">
                      <a:rPr lang="en-US" sz="1400" b="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168-4251-AFA8-2158F5FC473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Feuil1!$A$2:$A$7</c:f>
              <c:numCache>
                <c:formatCode>General</c:formatCode>
                <c:ptCount val="6"/>
              </c:numCache>
            </c:numRef>
          </c:cat>
          <c:val>
            <c:numRef>
              <c:f>Feuil1!$B$2:$B$7</c:f>
              <c:numCache>
                <c:formatCode>0%</c:formatCode>
                <c:ptCount val="6"/>
                <c:pt idx="0">
                  <c:v>0.53</c:v>
                </c:pt>
                <c:pt idx="1">
                  <c:v>0.44</c:v>
                </c:pt>
                <c:pt idx="2">
                  <c:v>0.42</c:v>
                </c:pt>
                <c:pt idx="3">
                  <c:v>0.4</c:v>
                </c:pt>
                <c:pt idx="4">
                  <c:v>0.34</c:v>
                </c:pt>
                <c:pt idx="5">
                  <c:v>0.2</c:v>
                </c:pt>
              </c:numCache>
            </c:numRef>
          </c:val>
          <c:extLst>
            <c:ext xmlns:c16="http://schemas.microsoft.com/office/drawing/2014/chart" uri="{C3380CC4-5D6E-409C-BE32-E72D297353CC}">
              <c16:uniqueId val="{00000004-1168-4251-AFA8-2158F5FC473D}"/>
            </c:ext>
          </c:extLst>
        </c:ser>
        <c:dLbls>
          <c:dLblPos val="outEnd"/>
          <c:showLegendKey val="0"/>
          <c:showVal val="1"/>
          <c:showCatName val="0"/>
          <c:showSerName val="0"/>
          <c:showPercent val="0"/>
          <c:showBubbleSize val="0"/>
        </c:dLbls>
        <c:gapWidth val="182"/>
        <c:axId val="1081238600"/>
        <c:axId val="1081239912"/>
      </c:barChart>
      <c:catAx>
        <c:axId val="1081238600"/>
        <c:scaling>
          <c:orientation val="maxMin"/>
        </c:scaling>
        <c:delete val="1"/>
        <c:axPos val="l"/>
        <c:numFmt formatCode="General" sourceLinked="1"/>
        <c:majorTickMark val="none"/>
        <c:minorTickMark val="none"/>
        <c:tickLblPos val="nextTo"/>
        <c:crossAx val="1081239912"/>
        <c:crosses val="autoZero"/>
        <c:auto val="1"/>
        <c:lblAlgn val="ctr"/>
        <c:lblOffset val="100"/>
        <c:noMultiLvlLbl val="0"/>
      </c:catAx>
      <c:valAx>
        <c:axId val="1081239912"/>
        <c:scaling>
          <c:orientation val="minMax"/>
        </c:scaling>
        <c:delete val="1"/>
        <c:axPos val="t"/>
        <c:numFmt formatCode="0%" sourceLinked="1"/>
        <c:majorTickMark val="none"/>
        <c:minorTickMark val="none"/>
        <c:tickLblPos val="nextTo"/>
        <c:crossAx val="108123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0.59</c:v>
                </c:pt>
                <c:pt idx="1">
                  <c:v>0.55000000000000004</c:v>
                </c:pt>
                <c:pt idx="2">
                  <c:v>0.53</c:v>
                </c:pt>
              </c:numCache>
            </c:numRef>
          </c:val>
          <c:smooth val="0"/>
          <c:extLst>
            <c:ext xmlns:c16="http://schemas.microsoft.com/office/drawing/2014/chart" uri="{C3380CC4-5D6E-409C-BE32-E72D297353CC}">
              <c16:uniqueId val="{00000000-174F-4583-BAE6-27348DB8CF95}"/>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rgbClr val="00B050"/>
              </a:solidFill>
              <a:round/>
            </a:ln>
            <a:effectLst/>
          </c:spPr>
          <c:marker>
            <c:symbol val="none"/>
          </c:marker>
          <c:dLbls>
            <c:dLbl>
              <c:idx val="2"/>
              <c:layout>
                <c:manualLayout>
                  <c:x val="-3.7790531272327156E-2"/>
                  <c:y val="-0.2360780289047003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16-42A7-B82A-3C1D425F9F2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0.49</c:v>
                </c:pt>
                <c:pt idx="1">
                  <c:v>0.46</c:v>
                </c:pt>
                <c:pt idx="2">
                  <c:v>0.37</c:v>
                </c:pt>
              </c:numCache>
            </c:numRef>
          </c:val>
          <c:smooth val="0"/>
          <c:extLst>
            <c:ext xmlns:c16="http://schemas.microsoft.com/office/drawing/2014/chart" uri="{C3380CC4-5D6E-409C-BE32-E72D297353CC}">
              <c16:uniqueId val="{00000001-3D16-42A7-B82A-3C1D425F9F22}"/>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22145406055467E-2"/>
          <c:y val="0.37889119983633945"/>
          <c:w val="0.95955570918788902"/>
          <c:h val="0.60306636207621578"/>
        </c:manualLayout>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0.5</c:v>
                </c:pt>
                <c:pt idx="1">
                  <c:v>0.46</c:v>
                </c:pt>
                <c:pt idx="2">
                  <c:v>0.34</c:v>
                </c:pt>
              </c:numCache>
            </c:numRef>
          </c:val>
          <c:smooth val="0"/>
          <c:extLst>
            <c:ext xmlns:c16="http://schemas.microsoft.com/office/drawing/2014/chart" uri="{C3380CC4-5D6E-409C-BE32-E72D297353CC}">
              <c16:uniqueId val="{00000000-2064-4B84-98F7-1CD78A54DDFF}"/>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1"/>
              <c:layout>
                <c:manualLayout>
                  <c:x val="-2.3609390950090597E-2"/>
                  <c:y val="-0.246383848905159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63-42A9-A136-F9A9151E10F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2"/>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0.46</c:v>
                </c:pt>
                <c:pt idx="1">
                  <c:v>0.43</c:v>
                </c:pt>
                <c:pt idx="2">
                  <c:v>0.42</c:v>
                </c:pt>
              </c:numCache>
            </c:numRef>
          </c:val>
          <c:smooth val="0"/>
          <c:extLst>
            <c:ext xmlns:c16="http://schemas.microsoft.com/office/drawing/2014/chart" uri="{C3380CC4-5D6E-409C-BE32-E72D297353CC}">
              <c16:uniqueId val="{00000000-7B63-42A9-A136-F9A9151E10FC}"/>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0.44</c:v>
                </c:pt>
                <c:pt idx="1">
                  <c:v>0.45</c:v>
                </c:pt>
                <c:pt idx="2">
                  <c:v>0.4</c:v>
                </c:pt>
              </c:numCache>
            </c:numRef>
          </c:val>
          <c:smooth val="0"/>
          <c:extLst>
            <c:ext xmlns:c16="http://schemas.microsoft.com/office/drawing/2014/chart" uri="{C3380CC4-5D6E-409C-BE32-E72D297353CC}">
              <c16:uniqueId val="{00000000-BEA7-4BE2-91DD-C5934962F60E}"/>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1"/>
              <c:layout>
                <c:manualLayout>
                  <c:x val="-3.4639652080666307E-2"/>
                  <c:y val="-0.246383848905159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2C-4BC8-A6A9-581AC25700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0.28000000000000003</c:v>
                </c:pt>
                <c:pt idx="1">
                  <c:v>0.28000000000000003</c:v>
                </c:pt>
                <c:pt idx="2">
                  <c:v>0.2</c:v>
                </c:pt>
              </c:numCache>
            </c:numRef>
          </c:val>
          <c:smooth val="0"/>
          <c:extLst>
            <c:ext xmlns:c16="http://schemas.microsoft.com/office/drawing/2014/chart" uri="{C3380CC4-5D6E-409C-BE32-E72D297353CC}">
              <c16:uniqueId val="{00000001-932C-4BC8-A6A9-581AC25700B5}"/>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General</c:formatCode>
                <c:ptCount val="3"/>
                <c:pt idx="2" formatCode="0%">
                  <c:v>0.44</c:v>
                </c:pt>
              </c:numCache>
            </c:numRef>
          </c:val>
          <c:smooth val="0"/>
          <c:extLst>
            <c:ext xmlns:c16="http://schemas.microsoft.com/office/drawing/2014/chart" uri="{C3380CC4-5D6E-409C-BE32-E72D297353CC}">
              <c16:uniqueId val="{00000000-F547-4A9E-8D07-7187E9FF8135}"/>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General"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81238353403091E-2"/>
          <c:y val="3.9754167286788045E-2"/>
          <c:w val="0.83472561794455047"/>
          <c:h val="0.92049166542642391"/>
        </c:manualLayout>
      </c:layout>
      <c:barChart>
        <c:barDir val="bar"/>
        <c:grouping val="clustered"/>
        <c:varyColors val="0"/>
        <c:ser>
          <c:idx val="0"/>
          <c:order val="0"/>
          <c:tx>
            <c:strRef>
              <c:f>Feuil1!$B$1</c:f>
              <c:strCache>
                <c:ptCount val="1"/>
                <c:pt idx="0">
                  <c:v>Vague 2</c:v>
                </c:pt>
              </c:strCache>
            </c:strRef>
          </c:tx>
          <c:spPr>
            <a:solidFill>
              <a:srgbClr val="007AAA"/>
            </a:solidFill>
            <a:ln>
              <a:noFill/>
            </a:ln>
            <a:effectLst/>
          </c:spPr>
          <c:invertIfNegative val="0"/>
          <c:dPt>
            <c:idx val="5"/>
            <c:invertIfNegative val="0"/>
            <c:bubble3D val="0"/>
            <c:spPr>
              <a:solidFill>
                <a:srgbClr val="007AAA"/>
              </a:solidFill>
              <a:ln>
                <a:noFill/>
              </a:ln>
              <a:effectLst/>
            </c:spPr>
            <c:extLst>
              <c:ext xmlns:c16="http://schemas.microsoft.com/office/drawing/2014/chart" uri="{C3380CC4-5D6E-409C-BE32-E72D297353CC}">
                <c16:uniqueId val="{00000001-D823-4E49-89AE-066191198294}"/>
              </c:ext>
            </c:extLst>
          </c:dPt>
          <c:dLbls>
            <c:dLbl>
              <c:idx val="0"/>
              <c:layout>
                <c:manualLayout>
                  <c:x val="0"/>
                  <c:y val="1.0422910268043884E-2"/>
                </c:manualLayout>
              </c:layout>
              <c:tx>
                <c:rich>
                  <a:bodyPr/>
                  <a:lstStyle/>
                  <a:p>
                    <a:fld id="{9716F91A-C755-4918-9BF1-A313EFCA095D}" type="VALUE">
                      <a:rPr lang="en-US" sz="20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823-4E49-89AE-066191198294}"/>
                </c:ext>
              </c:extLst>
            </c:dLbl>
            <c:dLbl>
              <c:idx val="1"/>
              <c:layout>
                <c:manualLayout>
                  <c:x val="1.495875458282413E-2"/>
                  <c:y val="7.9363817677702061E-3"/>
                </c:manualLayout>
              </c:layout>
              <c:tx>
                <c:rich>
                  <a:bodyPr/>
                  <a:lstStyle/>
                  <a:p>
                    <a:fld id="{4116DE6D-8492-4934-9E9D-9E360B408611}" type="VALUE">
                      <a:rPr lang="en-US" sz="1400" b="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823-4E49-89AE-06619119829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numCache>
            </c:numRef>
          </c:cat>
          <c:val>
            <c:numRef>
              <c:f>Feuil1!$B$2:$B$6</c:f>
              <c:numCache>
                <c:formatCode>0%</c:formatCode>
                <c:ptCount val="5"/>
                <c:pt idx="0">
                  <c:v>0.51</c:v>
                </c:pt>
                <c:pt idx="1">
                  <c:v>0.36</c:v>
                </c:pt>
                <c:pt idx="2">
                  <c:v>0.32</c:v>
                </c:pt>
                <c:pt idx="3">
                  <c:v>0.26</c:v>
                </c:pt>
                <c:pt idx="4">
                  <c:v>0.09</c:v>
                </c:pt>
              </c:numCache>
            </c:numRef>
          </c:val>
          <c:extLst>
            <c:ext xmlns:c16="http://schemas.microsoft.com/office/drawing/2014/chart" uri="{C3380CC4-5D6E-409C-BE32-E72D297353CC}">
              <c16:uniqueId val="{00000004-D823-4E49-89AE-066191198294}"/>
            </c:ext>
          </c:extLst>
        </c:ser>
        <c:dLbls>
          <c:dLblPos val="outEnd"/>
          <c:showLegendKey val="0"/>
          <c:showVal val="1"/>
          <c:showCatName val="0"/>
          <c:showSerName val="0"/>
          <c:showPercent val="0"/>
          <c:showBubbleSize val="0"/>
        </c:dLbls>
        <c:gapWidth val="182"/>
        <c:axId val="1081238600"/>
        <c:axId val="1081239912"/>
      </c:barChart>
      <c:catAx>
        <c:axId val="1081238600"/>
        <c:scaling>
          <c:orientation val="maxMin"/>
        </c:scaling>
        <c:delete val="1"/>
        <c:axPos val="l"/>
        <c:numFmt formatCode="General" sourceLinked="1"/>
        <c:majorTickMark val="none"/>
        <c:minorTickMark val="none"/>
        <c:tickLblPos val="nextTo"/>
        <c:crossAx val="1081239912"/>
        <c:crosses val="autoZero"/>
        <c:auto val="1"/>
        <c:lblAlgn val="ctr"/>
        <c:lblOffset val="100"/>
        <c:noMultiLvlLbl val="0"/>
      </c:catAx>
      <c:valAx>
        <c:axId val="1081239912"/>
        <c:scaling>
          <c:orientation val="minMax"/>
        </c:scaling>
        <c:delete val="1"/>
        <c:axPos val="t"/>
        <c:numFmt formatCode="0%" sourceLinked="1"/>
        <c:majorTickMark val="none"/>
        <c:minorTickMark val="none"/>
        <c:tickLblPos val="nextTo"/>
        <c:crossAx val="108123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85954385651357978"/>
          <c:h val="0.93414060155846856"/>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EDC1-42B5-9C70-ED14DF71A79F}"/>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EDC1-42B5-9C70-ED14DF71A79F}"/>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EDC1-42B5-9C70-ED14DF71A79F}"/>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EDC1-42B5-9C70-ED14DF71A79F}"/>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EDC1-42B5-9C70-ED14DF71A79F}"/>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EDC1-42B5-9C70-ED14DF71A79F}"/>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EDC1-42B5-9C70-ED14DF71A79F}"/>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EDC1-42B5-9C70-ED14DF71A79F}"/>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EDC1-42B5-9C70-ED14DF71A79F}"/>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EDC1-42B5-9C70-ED14DF71A79F}"/>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EDC1-42B5-9C70-ED14DF71A79F}"/>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EDC1-42B5-9C70-ED14DF71A79F}"/>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EDC1-42B5-9C70-ED14DF71A79F}"/>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EDC1-42B5-9C70-ED14DF71A79F}"/>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EDC1-42B5-9C70-ED14DF71A79F}"/>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EDC1-42B5-9C70-ED14DF71A79F}"/>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EDC1-42B5-9C70-ED14DF71A79F}"/>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EDC1-42B5-9C70-ED14DF71A79F}"/>
              </c:ext>
            </c:extLst>
          </c:dPt>
          <c:dLbls>
            <c:delete val="1"/>
          </c:dLbls>
          <c:cat>
            <c:strRef>
              <c:f>Feuil1!$A$8:$A$12</c:f>
              <c:strCache>
                <c:ptCount val="5"/>
                <c:pt idx="0">
                  <c:v>  Oui, tout à fait | 10%</c:v>
                </c:pt>
                <c:pt idx="1">
                  <c:v>  Oui, plutôt | 45%</c:v>
                </c:pt>
                <c:pt idx="2">
                  <c:v>  Non, plutôt pas | 25%</c:v>
                </c:pt>
                <c:pt idx="3">
                  <c:v>  Non, pas du tout | 12%</c:v>
                </c:pt>
                <c:pt idx="4">
                  <c:v>  Ne se prononce pas | 8%</c:v>
                </c:pt>
              </c:strCache>
            </c:strRef>
          </c:cat>
          <c:val>
            <c:numRef>
              <c:f>Feuil1!$E$8:$E$12</c:f>
              <c:numCache>
                <c:formatCode>0%</c:formatCode>
                <c:ptCount val="5"/>
                <c:pt idx="0">
                  <c:v>0.1</c:v>
                </c:pt>
                <c:pt idx="1">
                  <c:v>0.45</c:v>
                </c:pt>
                <c:pt idx="2">
                  <c:v>0.25</c:v>
                </c:pt>
                <c:pt idx="3">
                  <c:v>0.12</c:v>
                </c:pt>
                <c:pt idx="4">
                  <c:v>0.08</c:v>
                </c:pt>
              </c:numCache>
            </c:numRef>
          </c:val>
          <c:extLst>
            <c:ext xmlns:c16="http://schemas.microsoft.com/office/drawing/2014/chart" uri="{C3380CC4-5D6E-409C-BE32-E72D297353CC}">
              <c16:uniqueId val="{00000024-EDC1-42B5-9C70-ED14DF71A79F}"/>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0.17977063773767429"/>
          <c:y val="0.24359563441027063"/>
          <c:w val="0.55535763654031534"/>
          <c:h val="0.5648801811931151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0.61</c:v>
                </c:pt>
                <c:pt idx="1">
                  <c:v>0.57999999999999996</c:v>
                </c:pt>
                <c:pt idx="2">
                  <c:v>0.55000000000000004</c:v>
                </c:pt>
              </c:numCache>
            </c:numRef>
          </c:val>
          <c:smooth val="0"/>
          <c:extLst>
            <c:ext xmlns:c16="http://schemas.microsoft.com/office/drawing/2014/chart" uri="{C3380CC4-5D6E-409C-BE32-E72D297353CC}">
              <c16:uniqueId val="{00000000-4256-4BEF-A543-CCD19DB49ED6}"/>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0.67</c:v>
                </c:pt>
                <c:pt idx="1">
                  <c:v>0.63</c:v>
                </c:pt>
                <c:pt idx="2">
                  <c:v>0.65</c:v>
                </c:pt>
              </c:numCache>
            </c:numRef>
          </c:val>
          <c:smooth val="0"/>
          <c:extLst>
            <c:ext xmlns:c16="http://schemas.microsoft.com/office/drawing/2014/chart" uri="{C3380CC4-5D6E-409C-BE32-E72D297353CC}">
              <c16:uniqueId val="{00000000-7563-4165-8FE7-376505FE7B58}"/>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63830420138266697"/>
          <c:h val="0.82904711293114575"/>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D0FD-49EE-B7C9-295E2F4EBB19}"/>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D0FD-49EE-B7C9-295E2F4EBB19}"/>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D0FD-49EE-B7C9-295E2F4EBB19}"/>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D0FD-49EE-B7C9-295E2F4EBB19}"/>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D0FD-49EE-B7C9-295E2F4EBB19}"/>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D0FD-49EE-B7C9-295E2F4EBB19}"/>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D0FD-49EE-B7C9-295E2F4EBB19}"/>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D0FD-49EE-B7C9-295E2F4EBB19}"/>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D0FD-49EE-B7C9-295E2F4EBB19}"/>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D0FD-49EE-B7C9-295E2F4EBB19}"/>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D0FD-49EE-B7C9-295E2F4EBB19}"/>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D0FD-49EE-B7C9-295E2F4EBB19}"/>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D0FD-49EE-B7C9-295E2F4EBB19}"/>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D0FD-49EE-B7C9-295E2F4EBB19}"/>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D0FD-49EE-B7C9-295E2F4EBB19}"/>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D0FD-49EE-B7C9-295E2F4EBB19}"/>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D0FD-49EE-B7C9-295E2F4EBB19}"/>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D0FD-49EE-B7C9-295E2F4EBB19}"/>
              </c:ext>
            </c:extLst>
          </c:dPt>
          <c:dLbls>
            <c:delete val="1"/>
          </c:dLbls>
          <c:cat>
            <c:strRef>
              <c:f>Feuil1!$A$8:$A$12</c:f>
              <c:strCache>
                <c:ptCount val="5"/>
                <c:pt idx="0">
                  <c:v>  Oui, tout à fait | 17%</c:v>
                </c:pt>
                <c:pt idx="1">
                  <c:v>  Oui, plutôt | 48%</c:v>
                </c:pt>
                <c:pt idx="2">
                  <c:v>  Non, plutôt pas | 17%</c:v>
                </c:pt>
                <c:pt idx="3">
                  <c:v>  Non, pas du tout | 11%</c:v>
                </c:pt>
                <c:pt idx="4">
                  <c:v>  Ne se prononce pas | 7%</c:v>
                </c:pt>
              </c:strCache>
            </c:strRef>
          </c:cat>
          <c:val>
            <c:numRef>
              <c:f>Feuil1!$E$8:$E$12</c:f>
              <c:numCache>
                <c:formatCode>0%</c:formatCode>
                <c:ptCount val="5"/>
                <c:pt idx="0">
                  <c:v>0.17</c:v>
                </c:pt>
                <c:pt idx="1">
                  <c:v>0.48</c:v>
                </c:pt>
                <c:pt idx="2">
                  <c:v>0.17</c:v>
                </c:pt>
                <c:pt idx="3">
                  <c:v>0.11</c:v>
                </c:pt>
                <c:pt idx="4">
                  <c:v>7.0000000000000007E-2</c:v>
                </c:pt>
              </c:numCache>
            </c:numRef>
          </c:val>
          <c:extLst>
            <c:ext xmlns:c16="http://schemas.microsoft.com/office/drawing/2014/chart" uri="{C3380CC4-5D6E-409C-BE32-E72D297353CC}">
              <c16:uniqueId val="{00000024-D0FD-49EE-B7C9-295E2F4EBB19}"/>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0.10861665055554688"/>
          <c:y val="0.26073126247963208"/>
          <c:w val="0.46530311625597259"/>
          <c:h val="0.4701756331154242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2"/>
              <c:layout>
                <c:manualLayout>
                  <c:x val="-3.7790531272327156E-2"/>
                  <c:y val="-0.2360780289047003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8C-4CEB-8163-8A8C936C407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0.11</c:v>
                </c:pt>
                <c:pt idx="1">
                  <c:v>0.13</c:v>
                </c:pt>
                <c:pt idx="2">
                  <c:v>0.15</c:v>
                </c:pt>
              </c:numCache>
            </c:numRef>
          </c:val>
          <c:smooth val="0"/>
          <c:extLst>
            <c:ext xmlns:c16="http://schemas.microsoft.com/office/drawing/2014/chart" uri="{C3380CC4-5D6E-409C-BE32-E72D297353CC}">
              <c16:uniqueId val="{00000001-7D8C-4CEB-8163-8A8C936C4071}"/>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0.77</c:v>
                </c:pt>
              </c:numCache>
            </c:numRef>
          </c:val>
          <c:extLst>
            <c:ext xmlns:c16="http://schemas.microsoft.com/office/drawing/2014/chart" uri="{C3380CC4-5D6E-409C-BE32-E72D297353CC}">
              <c16:uniqueId val="{00000000-86E7-4FCF-8A45-F55BA896C0E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0.48</c:v>
                </c:pt>
              </c:numCache>
            </c:numRef>
          </c:val>
          <c:extLst>
            <c:ext xmlns:c16="http://schemas.microsoft.com/office/drawing/2014/chart" uri="{C3380CC4-5D6E-409C-BE32-E72D297353CC}">
              <c16:uniqueId val="{00000001-86E7-4FCF-8A45-F55BA896C0E9}"/>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0.82</c:v>
                </c:pt>
              </c:numCache>
            </c:numRef>
          </c:val>
          <c:extLst>
            <c:ext xmlns:c16="http://schemas.microsoft.com/office/drawing/2014/chart" uri="{C3380CC4-5D6E-409C-BE32-E72D297353CC}">
              <c16:uniqueId val="{00000000-86E7-4FCF-8A45-F55BA896C0E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0.59</c:v>
                </c:pt>
              </c:numCache>
            </c:numRef>
          </c:val>
          <c:extLst>
            <c:ext xmlns:c16="http://schemas.microsoft.com/office/drawing/2014/chart" uri="{C3380CC4-5D6E-409C-BE32-E72D297353CC}">
              <c16:uniqueId val="{00000001-86E7-4FCF-8A45-F55BA896C0E9}"/>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81238353403091E-2"/>
          <c:y val="3.9754167286788045E-2"/>
          <c:w val="0.83472561794455047"/>
          <c:h val="0.92049166542642391"/>
        </c:manualLayout>
      </c:layout>
      <c:barChart>
        <c:barDir val="bar"/>
        <c:grouping val="clustered"/>
        <c:varyColors val="0"/>
        <c:ser>
          <c:idx val="0"/>
          <c:order val="0"/>
          <c:tx>
            <c:strRef>
              <c:f>Feuil1!$B$1</c:f>
              <c:strCache>
                <c:ptCount val="1"/>
                <c:pt idx="0">
                  <c:v>Vague 2</c:v>
                </c:pt>
              </c:strCache>
            </c:strRef>
          </c:tx>
          <c:spPr>
            <a:solidFill>
              <a:srgbClr val="007AAA"/>
            </a:solidFill>
            <a:ln>
              <a:noFill/>
            </a:ln>
            <a:effectLst/>
          </c:spPr>
          <c:invertIfNegative val="0"/>
          <c:dPt>
            <c:idx val="5"/>
            <c:invertIfNegative val="0"/>
            <c:bubble3D val="0"/>
            <c:spPr>
              <a:solidFill>
                <a:srgbClr val="007AAA"/>
              </a:solidFill>
              <a:ln>
                <a:noFill/>
              </a:ln>
              <a:effectLst/>
            </c:spPr>
            <c:extLst>
              <c:ext xmlns:c16="http://schemas.microsoft.com/office/drawing/2014/chart" uri="{C3380CC4-5D6E-409C-BE32-E72D297353CC}">
                <c16:uniqueId val="{00000001-8EA1-4F38-A8E0-E2D3E666D10E}"/>
              </c:ext>
            </c:extLst>
          </c:dPt>
          <c:dLbls>
            <c:dLbl>
              <c:idx val="0"/>
              <c:layout>
                <c:manualLayout>
                  <c:x val="0"/>
                  <c:y val="1.0422910268043884E-2"/>
                </c:manualLayout>
              </c:layout>
              <c:tx>
                <c:rich>
                  <a:bodyPr/>
                  <a:lstStyle/>
                  <a:p>
                    <a:fld id="{9716F91A-C755-4918-9BF1-A313EFCA095D}" type="VALUE">
                      <a:rPr lang="en-US" sz="18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EA1-4F38-A8E0-E2D3E666D10E}"/>
                </c:ext>
              </c:extLst>
            </c:dLbl>
            <c:dLbl>
              <c:idx val="1"/>
              <c:layout>
                <c:manualLayout>
                  <c:x val="1.495875458282413E-2"/>
                  <c:y val="2.7435752086530001E-3"/>
                </c:manualLayout>
              </c:layout>
              <c:tx>
                <c:rich>
                  <a:bodyPr/>
                  <a:lstStyle/>
                  <a:p>
                    <a:fld id="{4116DE6D-8492-4934-9E9D-9E360B408611}" type="VALUE">
                      <a:rPr lang="en-US" sz="18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EA1-4F38-A8E0-E2D3E666D10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Feuil1!$A$2:$A$10</c:f>
              <c:numCache>
                <c:formatCode>General</c:formatCode>
                <c:ptCount val="9"/>
              </c:numCache>
            </c:numRef>
          </c:cat>
          <c:val>
            <c:numRef>
              <c:f>Feuil1!$B$2:$B$10</c:f>
              <c:numCache>
                <c:formatCode>0%</c:formatCode>
                <c:ptCount val="9"/>
                <c:pt idx="0">
                  <c:v>0.51</c:v>
                </c:pt>
                <c:pt idx="1">
                  <c:v>0.45</c:v>
                </c:pt>
                <c:pt idx="2">
                  <c:v>0.39</c:v>
                </c:pt>
                <c:pt idx="3">
                  <c:v>0.38</c:v>
                </c:pt>
                <c:pt idx="4">
                  <c:v>0.36</c:v>
                </c:pt>
                <c:pt idx="5">
                  <c:v>0.23</c:v>
                </c:pt>
                <c:pt idx="6">
                  <c:v>0.17</c:v>
                </c:pt>
                <c:pt idx="7">
                  <c:v>0.12</c:v>
                </c:pt>
                <c:pt idx="8">
                  <c:v>0.05</c:v>
                </c:pt>
              </c:numCache>
            </c:numRef>
          </c:val>
          <c:extLst>
            <c:ext xmlns:c16="http://schemas.microsoft.com/office/drawing/2014/chart" uri="{C3380CC4-5D6E-409C-BE32-E72D297353CC}">
              <c16:uniqueId val="{00000004-8EA1-4F38-A8E0-E2D3E666D10E}"/>
            </c:ext>
          </c:extLst>
        </c:ser>
        <c:dLbls>
          <c:dLblPos val="outEnd"/>
          <c:showLegendKey val="0"/>
          <c:showVal val="1"/>
          <c:showCatName val="0"/>
          <c:showSerName val="0"/>
          <c:showPercent val="0"/>
          <c:showBubbleSize val="0"/>
        </c:dLbls>
        <c:gapWidth val="182"/>
        <c:axId val="1081238600"/>
        <c:axId val="1081239912"/>
      </c:barChart>
      <c:catAx>
        <c:axId val="1081238600"/>
        <c:scaling>
          <c:orientation val="maxMin"/>
        </c:scaling>
        <c:delete val="1"/>
        <c:axPos val="l"/>
        <c:numFmt formatCode="General" sourceLinked="1"/>
        <c:majorTickMark val="none"/>
        <c:minorTickMark val="none"/>
        <c:tickLblPos val="nextTo"/>
        <c:crossAx val="1081239912"/>
        <c:crosses val="autoZero"/>
        <c:auto val="1"/>
        <c:lblAlgn val="ctr"/>
        <c:lblOffset val="100"/>
        <c:noMultiLvlLbl val="0"/>
      </c:catAx>
      <c:valAx>
        <c:axId val="1081239912"/>
        <c:scaling>
          <c:orientation val="minMax"/>
        </c:scaling>
        <c:delete val="1"/>
        <c:axPos val="t"/>
        <c:numFmt formatCode="0%" sourceLinked="1"/>
        <c:majorTickMark val="none"/>
        <c:minorTickMark val="none"/>
        <c:tickLblPos val="nextTo"/>
        <c:crossAx val="108123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81238353403091E-2"/>
          <c:y val="3.9754167286788045E-2"/>
          <c:w val="0.96131881766681693"/>
          <c:h val="0.92049166542642391"/>
        </c:manualLayout>
      </c:layout>
      <c:barChart>
        <c:barDir val="bar"/>
        <c:grouping val="clustered"/>
        <c:varyColors val="0"/>
        <c:ser>
          <c:idx val="0"/>
          <c:order val="0"/>
          <c:tx>
            <c:strRef>
              <c:f>Feuil1!$B$1</c:f>
              <c:strCache>
                <c:ptCount val="1"/>
                <c:pt idx="0">
                  <c:v>Vague 2</c:v>
                </c:pt>
              </c:strCache>
            </c:strRef>
          </c:tx>
          <c:spPr>
            <a:solidFill>
              <a:srgbClr val="007AAA"/>
            </a:solidFill>
            <a:ln>
              <a:noFill/>
            </a:ln>
            <a:effectLst/>
          </c:spPr>
          <c:invertIfNegative val="0"/>
          <c:dPt>
            <c:idx val="5"/>
            <c:invertIfNegative val="0"/>
            <c:bubble3D val="0"/>
            <c:spPr>
              <a:solidFill>
                <a:srgbClr val="007AAA"/>
              </a:solidFill>
              <a:ln>
                <a:noFill/>
              </a:ln>
              <a:effectLst/>
            </c:spPr>
            <c:extLst>
              <c:ext xmlns:c16="http://schemas.microsoft.com/office/drawing/2014/chart" uri="{C3380CC4-5D6E-409C-BE32-E72D297353CC}">
                <c16:uniqueId val="{00000001-BF39-4404-AC00-7FE5ACEF8619}"/>
              </c:ext>
            </c:extLst>
          </c:dPt>
          <c:dLbls>
            <c:dLbl>
              <c:idx val="0"/>
              <c:layout>
                <c:manualLayout>
                  <c:x val="0"/>
                  <c:y val="1.0422910268043884E-2"/>
                </c:manualLayout>
              </c:layout>
              <c:tx>
                <c:rich>
                  <a:bodyPr/>
                  <a:lstStyle/>
                  <a:p>
                    <a:fld id="{9716F91A-C755-4918-9BF1-A313EFCA095D}" type="VALUE">
                      <a:rPr lang="en-US" sz="18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F39-4404-AC00-7FE5ACEF8619}"/>
                </c:ext>
              </c:extLst>
            </c:dLbl>
            <c:dLbl>
              <c:idx val="1"/>
              <c:layout>
                <c:manualLayout>
                  <c:x val="0"/>
                  <c:y val="4.0369980205521173E-3"/>
                </c:manualLayout>
              </c:layout>
              <c:tx>
                <c:rich>
                  <a:bodyPr/>
                  <a:lstStyle/>
                  <a:p>
                    <a:fld id="{4116DE6D-8492-4934-9E9D-9E360B408611}" type="VALUE">
                      <a:rPr lang="en-US" sz="18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F39-4404-AC00-7FE5ACEF861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Feuil1!$A$2:$A$9</c:f>
              <c:numCache>
                <c:formatCode>General</c:formatCode>
                <c:ptCount val="8"/>
              </c:numCache>
            </c:numRef>
          </c:cat>
          <c:val>
            <c:numRef>
              <c:f>Feuil1!$B$2:$B$9</c:f>
              <c:numCache>
                <c:formatCode>0%</c:formatCode>
                <c:ptCount val="8"/>
                <c:pt idx="0">
                  <c:v>0.5</c:v>
                </c:pt>
                <c:pt idx="1">
                  <c:v>0.48</c:v>
                </c:pt>
                <c:pt idx="2">
                  <c:v>0.34</c:v>
                </c:pt>
                <c:pt idx="3">
                  <c:v>0.28999999999999998</c:v>
                </c:pt>
                <c:pt idx="4">
                  <c:v>0.28999999999999998</c:v>
                </c:pt>
                <c:pt idx="5">
                  <c:v>0.28000000000000003</c:v>
                </c:pt>
                <c:pt idx="6">
                  <c:v>0.14000000000000001</c:v>
                </c:pt>
                <c:pt idx="7">
                  <c:v>0.08</c:v>
                </c:pt>
              </c:numCache>
            </c:numRef>
          </c:val>
          <c:extLst>
            <c:ext xmlns:c16="http://schemas.microsoft.com/office/drawing/2014/chart" uri="{C3380CC4-5D6E-409C-BE32-E72D297353CC}">
              <c16:uniqueId val="{00000004-BF39-4404-AC00-7FE5ACEF8619}"/>
            </c:ext>
          </c:extLst>
        </c:ser>
        <c:dLbls>
          <c:dLblPos val="outEnd"/>
          <c:showLegendKey val="0"/>
          <c:showVal val="1"/>
          <c:showCatName val="0"/>
          <c:showSerName val="0"/>
          <c:showPercent val="0"/>
          <c:showBubbleSize val="0"/>
        </c:dLbls>
        <c:gapWidth val="182"/>
        <c:axId val="1081238600"/>
        <c:axId val="1081239912"/>
      </c:barChart>
      <c:catAx>
        <c:axId val="1081238600"/>
        <c:scaling>
          <c:orientation val="maxMin"/>
        </c:scaling>
        <c:delete val="1"/>
        <c:axPos val="l"/>
        <c:numFmt formatCode="General" sourceLinked="1"/>
        <c:majorTickMark val="none"/>
        <c:minorTickMark val="none"/>
        <c:tickLblPos val="nextTo"/>
        <c:crossAx val="1081239912"/>
        <c:crosses val="autoZero"/>
        <c:auto val="1"/>
        <c:lblAlgn val="ctr"/>
        <c:lblOffset val="100"/>
        <c:noMultiLvlLbl val="0"/>
      </c:catAx>
      <c:valAx>
        <c:axId val="1081239912"/>
        <c:scaling>
          <c:orientation val="minMax"/>
        </c:scaling>
        <c:delete val="1"/>
        <c:axPos val="t"/>
        <c:numFmt formatCode="0%" sourceLinked="1"/>
        <c:majorTickMark val="none"/>
        <c:minorTickMark val="none"/>
        <c:tickLblPos val="nextTo"/>
        <c:crossAx val="108123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Feuil1!$B$2:$B$3</c:f>
              <c:numCache>
                <c:formatCode>0%</c:formatCode>
                <c:ptCount val="2"/>
                <c:pt idx="0">
                  <c:v>0.52</c:v>
                </c:pt>
                <c:pt idx="1">
                  <c:v>0.5</c:v>
                </c:pt>
              </c:numCache>
            </c:numRef>
          </c:val>
          <c:smooth val="0"/>
          <c:extLst>
            <c:ext xmlns:c16="http://schemas.microsoft.com/office/drawing/2014/chart" uri="{C3380CC4-5D6E-409C-BE32-E72D297353CC}">
              <c16:uniqueId val="{00000000-1FEC-4307-98B7-C3327FDFE794}"/>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Feuil1!$B$2:$B$3</c:f>
              <c:numCache>
                <c:formatCode>0%</c:formatCode>
                <c:ptCount val="2"/>
                <c:pt idx="0">
                  <c:v>0.52</c:v>
                </c:pt>
                <c:pt idx="1">
                  <c:v>0.48</c:v>
                </c:pt>
              </c:numCache>
            </c:numRef>
          </c:val>
          <c:smooth val="0"/>
          <c:extLst>
            <c:ext xmlns:c16="http://schemas.microsoft.com/office/drawing/2014/chart" uri="{C3380CC4-5D6E-409C-BE32-E72D297353CC}">
              <c16:uniqueId val="{00000000-7B90-4259-9A84-D42A64CE62F4}"/>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1"/>
              <c:layout>
                <c:manualLayout>
                  <c:x val="-3.3872455440350606E-3"/>
                  <c:y val="-7.13013242243445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0E-4A00-82D4-F9DA569A56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2"/>
                      </a:solidFill>
                      <a:round/>
                    </a:ln>
                    <a:effectLst/>
                  </c:spPr>
                </c15:leaderLines>
              </c:ext>
            </c:extLst>
          </c:dLbls>
          <c:cat>
            <c:numRef>
              <c:f>Feuil1!$A$2:$A$3</c:f>
              <c:numCache>
                <c:formatCode>General</c:formatCode>
                <c:ptCount val="2"/>
                <c:pt idx="0">
                  <c:v>2022</c:v>
                </c:pt>
                <c:pt idx="1">
                  <c:v>2023</c:v>
                </c:pt>
              </c:numCache>
            </c:numRef>
          </c:cat>
          <c:val>
            <c:numRef>
              <c:f>Feuil1!$B$2:$B$3</c:f>
              <c:numCache>
                <c:formatCode>0%</c:formatCode>
                <c:ptCount val="2"/>
                <c:pt idx="0">
                  <c:v>0.27</c:v>
                </c:pt>
                <c:pt idx="1">
                  <c:v>0.34</c:v>
                </c:pt>
              </c:numCache>
            </c:numRef>
          </c:val>
          <c:smooth val="0"/>
          <c:extLst>
            <c:ext xmlns:c16="http://schemas.microsoft.com/office/drawing/2014/chart" uri="{C3380CC4-5D6E-409C-BE32-E72D297353CC}">
              <c16:uniqueId val="{00000001-4D0E-4A00-82D4-F9DA569A5659}"/>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060522261151419E-2"/>
          <c:y val="0.21398975238766305"/>
          <c:w val="0.95955570918788902"/>
          <c:h val="0.57202049522467391"/>
        </c:manualLayout>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Feuil1!$B$2:$B$3</c:f>
              <c:numCache>
                <c:formatCode>0%</c:formatCode>
                <c:ptCount val="2"/>
                <c:pt idx="0">
                  <c:v>0.36</c:v>
                </c:pt>
                <c:pt idx="1">
                  <c:v>0.28999999999999998</c:v>
                </c:pt>
              </c:numCache>
            </c:numRef>
          </c:val>
          <c:smooth val="0"/>
          <c:extLst>
            <c:ext xmlns:c16="http://schemas.microsoft.com/office/drawing/2014/chart" uri="{C3380CC4-5D6E-409C-BE32-E72D297353CC}">
              <c16:uniqueId val="{00000000-C680-40AF-8AF0-D4E7954D2D61}"/>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Feuil1!$B$2:$B$3</c:f>
              <c:numCache>
                <c:formatCode>0%</c:formatCode>
                <c:ptCount val="2"/>
                <c:pt idx="0">
                  <c:v>0.32</c:v>
                </c:pt>
                <c:pt idx="1">
                  <c:v>0.28000000000000003</c:v>
                </c:pt>
              </c:numCache>
            </c:numRef>
          </c:val>
          <c:smooth val="0"/>
          <c:extLst>
            <c:ext xmlns:c16="http://schemas.microsoft.com/office/drawing/2014/chart" uri="{C3380CC4-5D6E-409C-BE32-E72D297353CC}">
              <c16:uniqueId val="{00000000-65A2-4C14-B4BB-3E1E763C7925}"/>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1"/>
              <c:layout>
                <c:manualLayout>
                  <c:x val="-1.8094260384802673E-2"/>
                  <c:y val="-3.23940965174967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1D-4585-8C34-6F166FFE6AF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Feuil1!$B$2:$B$3</c:f>
              <c:numCache>
                <c:formatCode>0%</c:formatCode>
                <c:ptCount val="2"/>
                <c:pt idx="1">
                  <c:v>0.14000000000000001</c:v>
                </c:pt>
              </c:numCache>
            </c:numRef>
          </c:val>
          <c:smooth val="0"/>
          <c:extLst>
            <c:ext xmlns:c16="http://schemas.microsoft.com/office/drawing/2014/chart" uri="{C3380CC4-5D6E-409C-BE32-E72D297353CC}">
              <c16:uniqueId val="{00000001-C61D-4585-8C34-6F166FFE6AF2}"/>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8890231096281E-2"/>
          <c:y val="0.57078418474286108"/>
          <c:w val="0.90262219537807442"/>
          <c:h val="0.13129997425955359"/>
        </c:manualLayout>
      </c:layout>
      <c:lineChart>
        <c:grouping val="standard"/>
        <c:varyColors val="0"/>
        <c:ser>
          <c:idx val="0"/>
          <c:order val="0"/>
          <c:tx>
            <c:strRef>
              <c:f>Feuil1!$B$1</c:f>
              <c:strCache>
                <c:ptCount val="1"/>
                <c:pt idx="0">
                  <c:v>Série 3</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0.4</c:v>
                </c:pt>
                <c:pt idx="1">
                  <c:v>0.41</c:v>
                </c:pt>
                <c:pt idx="2">
                  <c:v>0.48</c:v>
                </c:pt>
              </c:numCache>
            </c:numRef>
          </c:val>
          <c:smooth val="0"/>
          <c:extLst>
            <c:ext xmlns:c16="http://schemas.microsoft.com/office/drawing/2014/chart" uri="{C3380CC4-5D6E-409C-BE32-E72D297353CC}">
              <c16:uniqueId val="{00000000-CD72-4B37-BFAA-4E514206C696}"/>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Feuil1!$B$2:$B$3</c:f>
              <c:numCache>
                <c:formatCode>0%</c:formatCode>
                <c:ptCount val="2"/>
                <c:pt idx="1">
                  <c:v>0.28999999999999998</c:v>
                </c:pt>
              </c:numCache>
            </c:numRef>
          </c:val>
          <c:smooth val="0"/>
          <c:extLst>
            <c:ext xmlns:c16="http://schemas.microsoft.com/office/drawing/2014/chart" uri="{C3380CC4-5D6E-409C-BE32-E72D297353CC}">
              <c16:uniqueId val="{00000000-F40B-4850-858D-CDCB0F8FA66F}"/>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81238353403091E-2"/>
          <c:y val="3.9754167286788045E-2"/>
          <c:w val="0.83472561794455047"/>
          <c:h val="0.92049166542642391"/>
        </c:manualLayout>
      </c:layout>
      <c:barChart>
        <c:barDir val="bar"/>
        <c:grouping val="clustered"/>
        <c:varyColors val="0"/>
        <c:ser>
          <c:idx val="0"/>
          <c:order val="0"/>
          <c:tx>
            <c:strRef>
              <c:f>Feuil1!$B$1</c:f>
              <c:strCache>
                <c:ptCount val="1"/>
                <c:pt idx="0">
                  <c:v>Vague 2</c:v>
                </c:pt>
              </c:strCache>
            </c:strRef>
          </c:tx>
          <c:spPr>
            <a:solidFill>
              <a:srgbClr val="007AAA"/>
            </a:solidFill>
            <a:ln>
              <a:noFill/>
            </a:ln>
            <a:effectLst/>
          </c:spPr>
          <c:invertIfNegative val="0"/>
          <c:dPt>
            <c:idx val="5"/>
            <c:invertIfNegative val="0"/>
            <c:bubble3D val="0"/>
            <c:spPr>
              <a:solidFill>
                <a:schemeClr val="accent5"/>
              </a:solidFill>
              <a:ln>
                <a:noFill/>
              </a:ln>
              <a:effectLst/>
            </c:spPr>
            <c:extLst>
              <c:ext xmlns:c16="http://schemas.microsoft.com/office/drawing/2014/chart" uri="{C3380CC4-5D6E-409C-BE32-E72D297353CC}">
                <c16:uniqueId val="{00000001-8F41-4AFF-9322-A707108AB0DB}"/>
              </c:ext>
            </c:extLst>
          </c:dPt>
          <c:dLbls>
            <c:dLbl>
              <c:idx val="0"/>
              <c:layout>
                <c:manualLayout>
                  <c:x val="0"/>
                  <c:y val="1.0422910268043884E-2"/>
                </c:manualLayout>
              </c:layout>
              <c:tx>
                <c:rich>
                  <a:bodyPr/>
                  <a:lstStyle/>
                  <a:p>
                    <a:fld id="{9716F91A-C755-4918-9BF1-A313EFCA095D}" type="VALUE">
                      <a:rPr lang="en-US" sz="1400" b="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41-4AFF-9322-A707108AB0DB}"/>
                </c:ext>
              </c:extLst>
            </c:dLbl>
            <c:dLbl>
              <c:idx val="1"/>
              <c:layout>
                <c:manualLayout>
                  <c:x val="1.054942864183727E-2"/>
                  <c:y val="2.7794700948648974E-2"/>
                </c:manualLayout>
              </c:layout>
              <c:tx>
                <c:rich>
                  <a:bodyPr/>
                  <a:lstStyle/>
                  <a:p>
                    <a:fld id="{4116DE6D-8492-4934-9E9D-9E360B408611}" type="VALUE">
                      <a:rPr lang="en-US" sz="1400" b="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41-4AFF-9322-A707108AB0D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Feuil1!$A$2:$A$7</c:f>
              <c:numCache>
                <c:formatCode>General</c:formatCode>
                <c:ptCount val="6"/>
              </c:numCache>
            </c:numRef>
          </c:cat>
          <c:val>
            <c:numRef>
              <c:f>Feuil1!$B$2:$B$7</c:f>
              <c:numCache>
                <c:formatCode>0%</c:formatCode>
                <c:ptCount val="6"/>
                <c:pt idx="0">
                  <c:v>0.2</c:v>
                </c:pt>
                <c:pt idx="1">
                  <c:v>0.2</c:v>
                </c:pt>
                <c:pt idx="2">
                  <c:v>0.18</c:v>
                </c:pt>
                <c:pt idx="3">
                  <c:v>0.13</c:v>
                </c:pt>
                <c:pt idx="4">
                  <c:v>0.09</c:v>
                </c:pt>
                <c:pt idx="5">
                  <c:v>0.44</c:v>
                </c:pt>
              </c:numCache>
            </c:numRef>
          </c:val>
          <c:extLst>
            <c:ext xmlns:c16="http://schemas.microsoft.com/office/drawing/2014/chart" uri="{C3380CC4-5D6E-409C-BE32-E72D297353CC}">
              <c16:uniqueId val="{00000004-8F41-4AFF-9322-A707108AB0DB}"/>
            </c:ext>
          </c:extLst>
        </c:ser>
        <c:dLbls>
          <c:dLblPos val="outEnd"/>
          <c:showLegendKey val="0"/>
          <c:showVal val="1"/>
          <c:showCatName val="0"/>
          <c:showSerName val="0"/>
          <c:showPercent val="0"/>
          <c:showBubbleSize val="0"/>
        </c:dLbls>
        <c:gapWidth val="182"/>
        <c:axId val="1081238600"/>
        <c:axId val="1081239912"/>
      </c:barChart>
      <c:catAx>
        <c:axId val="1081238600"/>
        <c:scaling>
          <c:orientation val="maxMin"/>
        </c:scaling>
        <c:delete val="1"/>
        <c:axPos val="l"/>
        <c:numFmt formatCode="General" sourceLinked="1"/>
        <c:majorTickMark val="none"/>
        <c:minorTickMark val="none"/>
        <c:tickLblPos val="nextTo"/>
        <c:crossAx val="1081239912"/>
        <c:crosses val="autoZero"/>
        <c:auto val="1"/>
        <c:lblAlgn val="ctr"/>
        <c:lblOffset val="100"/>
        <c:noMultiLvlLbl val="0"/>
      </c:catAx>
      <c:valAx>
        <c:axId val="1081239912"/>
        <c:scaling>
          <c:orientation val="minMax"/>
        </c:scaling>
        <c:delete val="1"/>
        <c:axPos val="t"/>
        <c:numFmt formatCode="0%" sourceLinked="1"/>
        <c:majorTickMark val="none"/>
        <c:minorTickMark val="none"/>
        <c:tickLblPos val="nextTo"/>
        <c:crossAx val="108123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0.2</c:v>
                </c:pt>
                <c:pt idx="1">
                  <c:v>0.24</c:v>
                </c:pt>
                <c:pt idx="2">
                  <c:v>0.2</c:v>
                </c:pt>
              </c:numCache>
            </c:numRef>
          </c:val>
          <c:smooth val="0"/>
          <c:extLst>
            <c:ext xmlns:c16="http://schemas.microsoft.com/office/drawing/2014/chart" uri="{C3380CC4-5D6E-409C-BE32-E72D297353CC}">
              <c16:uniqueId val="{00000000-1FEC-4307-98B7-C3327FDFE794}"/>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0.16</c:v>
                </c:pt>
                <c:pt idx="1">
                  <c:v>0.21</c:v>
                </c:pt>
                <c:pt idx="2">
                  <c:v>0.18</c:v>
                </c:pt>
              </c:numCache>
            </c:numRef>
          </c:val>
          <c:smooth val="0"/>
          <c:extLst>
            <c:ext xmlns:c16="http://schemas.microsoft.com/office/drawing/2014/chart" uri="{C3380CC4-5D6E-409C-BE32-E72D297353CC}">
              <c16:uniqueId val="{00000000-3935-4A85-B17E-BDDA0B1D1654}"/>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0.25</c:v>
                </c:pt>
                <c:pt idx="1">
                  <c:v>0.23</c:v>
                </c:pt>
                <c:pt idx="2">
                  <c:v>0.2</c:v>
                </c:pt>
              </c:numCache>
            </c:numRef>
          </c:val>
          <c:smooth val="0"/>
          <c:extLst>
            <c:ext xmlns:c16="http://schemas.microsoft.com/office/drawing/2014/chart" uri="{C3380CC4-5D6E-409C-BE32-E72D297353CC}">
              <c16:uniqueId val="{00000000-859B-4D8C-9840-800773F6AACB}"/>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2"/>
              <c:layout>
                <c:manualLayout>
                  <c:x val="-3.7790531272327156E-2"/>
                  <c:y val="-9.99027319307328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52-4BC4-9693-810C920B5A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0.17</c:v>
                </c:pt>
                <c:pt idx="1">
                  <c:v>0.18</c:v>
                </c:pt>
                <c:pt idx="2">
                  <c:v>0.13</c:v>
                </c:pt>
              </c:numCache>
            </c:numRef>
          </c:val>
          <c:smooth val="0"/>
          <c:extLst>
            <c:ext xmlns:c16="http://schemas.microsoft.com/office/drawing/2014/chart" uri="{C3380CC4-5D6E-409C-BE32-E72D297353CC}">
              <c16:uniqueId val="{00000000-2052-4BC4-9693-810C920B5AC3}"/>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0.11</c:v>
                </c:pt>
                <c:pt idx="1">
                  <c:v>0.11</c:v>
                </c:pt>
                <c:pt idx="2">
                  <c:v>0.09</c:v>
                </c:pt>
              </c:numCache>
            </c:numRef>
          </c:val>
          <c:smooth val="0"/>
          <c:extLst>
            <c:ext xmlns:c16="http://schemas.microsoft.com/office/drawing/2014/chart" uri="{C3380CC4-5D6E-409C-BE32-E72D297353CC}">
              <c16:uniqueId val="{00000000-5217-4846-8285-20F7FC63FCB8}"/>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0.36</c:v>
                </c:pt>
                <c:pt idx="1">
                  <c:v>0.36</c:v>
                </c:pt>
                <c:pt idx="2">
                  <c:v>0.44</c:v>
                </c:pt>
              </c:numCache>
            </c:numRef>
          </c:val>
          <c:smooth val="0"/>
          <c:extLst>
            <c:ext xmlns:c16="http://schemas.microsoft.com/office/drawing/2014/chart" uri="{C3380CC4-5D6E-409C-BE32-E72D297353CC}">
              <c16:uniqueId val="{00000000-D3E5-4BA7-85B9-51CB09E9BA4F}"/>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61961713422724E-2"/>
          <c:y val="3.7561144981955584E-2"/>
          <c:w val="0.94741922473183915"/>
          <c:h val="0.77949292503698664"/>
        </c:manualLayout>
      </c:layout>
      <c:barChart>
        <c:barDir val="bar"/>
        <c:grouping val="percentStacked"/>
        <c:varyColors val="0"/>
        <c:ser>
          <c:idx val="0"/>
          <c:order val="0"/>
          <c:tx>
            <c:strRef>
              <c:f>Feuil1!$B$1</c:f>
              <c:strCache>
                <c:ptCount val="1"/>
                <c:pt idx="0">
                  <c:v>Très bien</c:v>
                </c:pt>
              </c:strCache>
            </c:strRef>
          </c:tx>
          <c:spPr>
            <a:solidFill>
              <a:srgbClr val="009DD9"/>
            </a:solidFill>
            <a:ln>
              <a:noFill/>
            </a:ln>
            <a:effectLst/>
          </c:spPr>
          <c:invertIfNegative val="0"/>
          <c:dLbls>
            <c:dLbl>
              <c:idx val="4"/>
              <c:layout>
                <c:manualLayout>
                  <c:x val="6.6378104842387204E-3"/>
                  <c:y val="6.6163183939121533E-3"/>
                </c:manualLayout>
              </c:layout>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97-464E-BA68-8BC47B0F6CF6}"/>
                </c:ext>
              </c:extLst>
            </c:dLbl>
            <c:spPr>
              <a:noFill/>
              <a:ln>
                <a:solidFill>
                  <a:srgbClr val="009DD9"/>
                </a:solid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Feuil1!$B$2:$B$6</c:f>
              <c:numCache>
                <c:formatCode>0%</c:formatCode>
                <c:ptCount val="5"/>
                <c:pt idx="0">
                  <c:v>0.05</c:v>
                </c:pt>
                <c:pt idx="1">
                  <c:v>0.14000000000000001</c:v>
                </c:pt>
                <c:pt idx="2">
                  <c:v>0.14000000000000001</c:v>
                </c:pt>
                <c:pt idx="3">
                  <c:v>0.1</c:v>
                </c:pt>
                <c:pt idx="4">
                  <c:v>0.23</c:v>
                </c:pt>
              </c:numCache>
            </c:numRef>
          </c:val>
          <c:extLst>
            <c:ext xmlns:c16="http://schemas.microsoft.com/office/drawing/2014/chart" uri="{C3380CC4-5D6E-409C-BE32-E72D297353CC}">
              <c16:uniqueId val="{00000000-CBC6-4262-9122-5AEAC812B18B}"/>
            </c:ext>
          </c:extLst>
        </c:ser>
        <c:ser>
          <c:idx val="1"/>
          <c:order val="1"/>
          <c:tx>
            <c:strRef>
              <c:f>Feuil1!$C$1</c:f>
              <c:strCache>
                <c:ptCount val="1"/>
                <c:pt idx="0">
                  <c:v>Assez bien</c:v>
                </c:pt>
              </c:strCache>
            </c:strRef>
          </c:tx>
          <c:spPr>
            <a:solidFill>
              <a:srgbClr val="0BD0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Feuil1!$C$2:$C$6</c:f>
              <c:numCache>
                <c:formatCode>0%</c:formatCode>
                <c:ptCount val="5"/>
                <c:pt idx="0">
                  <c:v>0.22</c:v>
                </c:pt>
                <c:pt idx="1">
                  <c:v>0.26</c:v>
                </c:pt>
                <c:pt idx="2">
                  <c:v>0.3</c:v>
                </c:pt>
                <c:pt idx="3">
                  <c:v>0.34</c:v>
                </c:pt>
                <c:pt idx="4">
                  <c:v>0.41</c:v>
                </c:pt>
              </c:numCache>
            </c:numRef>
          </c:val>
          <c:extLst>
            <c:ext xmlns:c16="http://schemas.microsoft.com/office/drawing/2014/chart" uri="{C3380CC4-5D6E-409C-BE32-E72D297353CC}">
              <c16:uniqueId val="{00000001-CBC6-4262-9122-5AEAC812B18B}"/>
            </c:ext>
          </c:extLst>
        </c:ser>
        <c:ser>
          <c:idx val="2"/>
          <c:order val="2"/>
          <c:tx>
            <c:strRef>
              <c:f>Feuil1!$D$1</c:f>
              <c:strCache>
                <c:ptCount val="1"/>
                <c:pt idx="0">
                  <c:v>Mal</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Feuil1!$D$2:$D$6</c:f>
              <c:numCache>
                <c:formatCode>0%</c:formatCode>
                <c:ptCount val="5"/>
                <c:pt idx="0">
                  <c:v>0.19</c:v>
                </c:pt>
                <c:pt idx="1">
                  <c:v>0.17</c:v>
                </c:pt>
                <c:pt idx="2">
                  <c:v>0.22</c:v>
                </c:pt>
                <c:pt idx="3">
                  <c:v>0.24</c:v>
                </c:pt>
                <c:pt idx="4">
                  <c:v>0.17</c:v>
                </c:pt>
              </c:numCache>
            </c:numRef>
          </c:val>
          <c:extLst>
            <c:ext xmlns:c16="http://schemas.microsoft.com/office/drawing/2014/chart" uri="{C3380CC4-5D6E-409C-BE32-E72D297353CC}">
              <c16:uniqueId val="{00000002-CBC6-4262-9122-5AEAC812B18B}"/>
            </c:ext>
          </c:extLst>
        </c:ser>
        <c:ser>
          <c:idx val="3"/>
          <c:order val="3"/>
          <c:tx>
            <c:strRef>
              <c:f>Feuil1!$E$1</c:f>
              <c:strCache>
                <c:ptCount val="1"/>
                <c:pt idx="0">
                  <c:v>Jamais entendu parler</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Feuil1!$E$2:$E$6</c:f>
              <c:numCache>
                <c:formatCode>0%</c:formatCode>
                <c:ptCount val="5"/>
                <c:pt idx="0">
                  <c:v>0.22</c:v>
                </c:pt>
                <c:pt idx="1">
                  <c:v>0.32</c:v>
                </c:pt>
                <c:pt idx="2">
                  <c:v>0.23</c:v>
                </c:pt>
                <c:pt idx="3">
                  <c:v>0.24</c:v>
                </c:pt>
                <c:pt idx="4">
                  <c:v>0.11</c:v>
                </c:pt>
              </c:numCache>
            </c:numRef>
          </c:val>
          <c:extLst>
            <c:ext xmlns:c16="http://schemas.microsoft.com/office/drawing/2014/chart" uri="{C3380CC4-5D6E-409C-BE32-E72D297353CC}">
              <c16:uniqueId val="{00000005-CBC6-4262-9122-5AEAC812B18B}"/>
            </c:ext>
          </c:extLst>
        </c:ser>
        <c:ser>
          <c:idx val="4"/>
          <c:order val="4"/>
          <c:tx>
            <c:strRef>
              <c:f>Feuil1!$F$1</c:f>
              <c:strCache>
                <c:ptCount val="1"/>
                <c:pt idx="0">
                  <c:v>Ne se prononce pas</c:v>
                </c:pt>
              </c:strCache>
            </c:strRef>
          </c:tx>
          <c:spPr>
            <a:solidFill>
              <a:srgbClr val="ABABAB"/>
            </a:solidFill>
            <a:ln>
              <a:noFill/>
            </a:ln>
            <a:effectLst/>
          </c:spPr>
          <c:invertIfNegative val="0"/>
          <c:dLbls>
            <c:dLbl>
              <c:idx val="1"/>
              <c:layout>
                <c:manualLayout>
                  <c:x val="-1.2169178641714228E-16"/>
                  <c:y val="3.30815919695595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97-464E-BA68-8BC47B0F6CF6}"/>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Feuil1!$F$2:$F$6</c:f>
              <c:numCache>
                <c:formatCode>0%</c:formatCode>
                <c:ptCount val="5"/>
                <c:pt idx="0">
                  <c:v>0.32</c:v>
                </c:pt>
                <c:pt idx="1">
                  <c:v>0.11</c:v>
                </c:pt>
                <c:pt idx="2">
                  <c:v>0.11</c:v>
                </c:pt>
                <c:pt idx="3">
                  <c:v>0.08</c:v>
                </c:pt>
                <c:pt idx="4">
                  <c:v>0.08</c:v>
                </c:pt>
              </c:numCache>
            </c:numRef>
          </c:val>
          <c:extLst>
            <c:ext xmlns:c16="http://schemas.microsoft.com/office/drawing/2014/chart" uri="{C3380CC4-5D6E-409C-BE32-E72D297353CC}">
              <c16:uniqueId val="{00000006-CBC6-4262-9122-5AEAC812B18B}"/>
            </c:ext>
          </c:extLst>
        </c:ser>
        <c:dLbls>
          <c:dLblPos val="ctr"/>
          <c:showLegendKey val="0"/>
          <c:showVal val="1"/>
          <c:showCatName val="0"/>
          <c:showSerName val="0"/>
          <c:showPercent val="0"/>
          <c:showBubbleSize val="0"/>
        </c:dLbls>
        <c:gapWidth val="150"/>
        <c:overlap val="100"/>
        <c:axId val="1284497567"/>
        <c:axId val="1281495983"/>
      </c:barChart>
      <c:catAx>
        <c:axId val="1284497567"/>
        <c:scaling>
          <c:orientation val="minMax"/>
        </c:scaling>
        <c:delete val="1"/>
        <c:axPos val="l"/>
        <c:numFmt formatCode="General" sourceLinked="1"/>
        <c:majorTickMark val="out"/>
        <c:minorTickMark val="none"/>
        <c:tickLblPos val="nextTo"/>
        <c:crossAx val="1281495983"/>
        <c:crosses val="autoZero"/>
        <c:auto val="1"/>
        <c:lblAlgn val="ctr"/>
        <c:lblOffset val="100"/>
        <c:noMultiLvlLbl val="0"/>
      </c:catAx>
      <c:valAx>
        <c:axId val="1281495983"/>
        <c:scaling>
          <c:orientation val="minMax"/>
        </c:scaling>
        <c:delete val="1"/>
        <c:axPos val="b"/>
        <c:numFmt formatCode="0%" sourceLinked="1"/>
        <c:majorTickMark val="out"/>
        <c:minorTickMark val="none"/>
        <c:tickLblPos val="nextTo"/>
        <c:crossAx val="1284497567"/>
        <c:crosses val="autoZero"/>
        <c:crossBetween val="between"/>
      </c:valAx>
      <c:spPr>
        <a:noFill/>
        <a:ln>
          <a:noFill/>
        </a:ln>
        <a:effectLst/>
      </c:spPr>
    </c:plotArea>
    <c:legend>
      <c:legendPos val="r"/>
      <c:layout>
        <c:manualLayout>
          <c:xMode val="edge"/>
          <c:yMode val="edge"/>
          <c:x val="9.1264799809184331E-3"/>
          <c:y val="0.81099957592551064"/>
          <c:w val="0.99087353324641447"/>
          <c:h val="0.150392824368265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fr-FR"/>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Feuil1!$B$2:$B$3</c:f>
              <c:numCache>
                <c:formatCode>0%</c:formatCode>
                <c:ptCount val="2"/>
                <c:pt idx="1">
                  <c:v>0.64</c:v>
                </c:pt>
              </c:numCache>
            </c:numRef>
          </c:val>
          <c:smooth val="0"/>
          <c:extLst>
            <c:ext xmlns:c16="http://schemas.microsoft.com/office/drawing/2014/chart" uri="{C3380CC4-5D6E-409C-BE32-E72D297353CC}">
              <c16:uniqueId val="{00000000-1FEC-4307-98B7-C3327FDFE794}"/>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81238353403091E-2"/>
          <c:y val="3.9754167286788045E-2"/>
          <c:w val="0.83472561794455047"/>
          <c:h val="0.92049166542642391"/>
        </c:manualLayout>
      </c:layout>
      <c:barChart>
        <c:barDir val="bar"/>
        <c:grouping val="clustered"/>
        <c:varyColors val="0"/>
        <c:ser>
          <c:idx val="0"/>
          <c:order val="0"/>
          <c:tx>
            <c:strRef>
              <c:f>Feuil1!$B$1</c:f>
              <c:strCache>
                <c:ptCount val="1"/>
                <c:pt idx="0">
                  <c:v>Vague 2</c:v>
                </c:pt>
              </c:strCache>
            </c:strRef>
          </c:tx>
          <c:spPr>
            <a:solidFill>
              <a:srgbClr val="007AAA"/>
            </a:solidFill>
            <a:ln>
              <a:noFill/>
            </a:ln>
            <a:effectLst/>
          </c:spPr>
          <c:invertIfNegative val="0"/>
          <c:dPt>
            <c:idx val="5"/>
            <c:invertIfNegative val="0"/>
            <c:bubble3D val="0"/>
            <c:spPr>
              <a:solidFill>
                <a:srgbClr val="007AAA"/>
              </a:solidFill>
              <a:ln>
                <a:noFill/>
              </a:ln>
              <a:effectLst/>
            </c:spPr>
            <c:extLst>
              <c:ext xmlns:c16="http://schemas.microsoft.com/office/drawing/2014/chart" uri="{C3380CC4-5D6E-409C-BE32-E72D297353CC}">
                <c16:uniqueId val="{00000001-1DF9-463E-929F-26AA1A8B2E56}"/>
              </c:ext>
            </c:extLst>
          </c:dPt>
          <c:dLbls>
            <c:dLbl>
              <c:idx val="0"/>
              <c:layout>
                <c:manualLayout>
                  <c:x val="0"/>
                  <c:y val="1.0422910268043884E-2"/>
                </c:manualLayout>
              </c:layout>
              <c:tx>
                <c:rich>
                  <a:bodyPr/>
                  <a:lstStyle/>
                  <a:p>
                    <a:fld id="{9716F91A-C755-4918-9BF1-A313EFCA095D}" type="VALUE">
                      <a:rPr lang="en-US" sz="18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DF9-463E-929F-26AA1A8B2E56}"/>
                </c:ext>
              </c:extLst>
            </c:dLbl>
            <c:dLbl>
              <c:idx val="1"/>
              <c:layout>
                <c:manualLayout>
                  <c:x val="2.3777219197866902E-2"/>
                  <c:y val="-4.731229672943006E-3"/>
                </c:manualLayout>
              </c:layout>
              <c:tx>
                <c:rich>
                  <a:bodyPr/>
                  <a:lstStyle/>
                  <a:p>
                    <a:fld id="{4116DE6D-8492-4934-9E9D-9E360B408611}" type="VALUE">
                      <a:rPr lang="en-US" sz="1400" b="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DF9-463E-929F-26AA1A8B2E5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Feuil1!$A$2:$A$7</c:f>
              <c:numCache>
                <c:formatCode>General</c:formatCode>
                <c:ptCount val="6"/>
              </c:numCache>
            </c:numRef>
          </c:cat>
          <c:val>
            <c:numRef>
              <c:f>Feuil1!$B$2:$B$7</c:f>
              <c:numCache>
                <c:formatCode>0%</c:formatCode>
                <c:ptCount val="6"/>
                <c:pt idx="0">
                  <c:v>0.53</c:v>
                </c:pt>
                <c:pt idx="1">
                  <c:v>0.44</c:v>
                </c:pt>
                <c:pt idx="2">
                  <c:v>0.42</c:v>
                </c:pt>
                <c:pt idx="3">
                  <c:v>0.4</c:v>
                </c:pt>
                <c:pt idx="4">
                  <c:v>0.34</c:v>
                </c:pt>
                <c:pt idx="5">
                  <c:v>0.2</c:v>
                </c:pt>
              </c:numCache>
            </c:numRef>
          </c:val>
          <c:extLst>
            <c:ext xmlns:c16="http://schemas.microsoft.com/office/drawing/2014/chart" uri="{C3380CC4-5D6E-409C-BE32-E72D297353CC}">
              <c16:uniqueId val="{00000004-1DF9-463E-929F-26AA1A8B2E56}"/>
            </c:ext>
          </c:extLst>
        </c:ser>
        <c:dLbls>
          <c:dLblPos val="outEnd"/>
          <c:showLegendKey val="0"/>
          <c:showVal val="1"/>
          <c:showCatName val="0"/>
          <c:showSerName val="0"/>
          <c:showPercent val="0"/>
          <c:showBubbleSize val="0"/>
        </c:dLbls>
        <c:gapWidth val="182"/>
        <c:axId val="1081238600"/>
        <c:axId val="1081239912"/>
      </c:barChart>
      <c:catAx>
        <c:axId val="1081238600"/>
        <c:scaling>
          <c:orientation val="maxMin"/>
        </c:scaling>
        <c:delete val="1"/>
        <c:axPos val="l"/>
        <c:numFmt formatCode="General" sourceLinked="1"/>
        <c:majorTickMark val="none"/>
        <c:minorTickMark val="none"/>
        <c:tickLblPos val="nextTo"/>
        <c:crossAx val="1081239912"/>
        <c:crosses val="autoZero"/>
        <c:auto val="1"/>
        <c:lblAlgn val="ctr"/>
        <c:lblOffset val="100"/>
        <c:noMultiLvlLbl val="0"/>
      </c:catAx>
      <c:valAx>
        <c:axId val="1081239912"/>
        <c:scaling>
          <c:orientation val="minMax"/>
        </c:scaling>
        <c:delete val="1"/>
        <c:axPos val="t"/>
        <c:numFmt formatCode="0%" sourceLinked="1"/>
        <c:majorTickMark val="none"/>
        <c:minorTickMark val="none"/>
        <c:tickLblPos val="nextTo"/>
        <c:crossAx val="108123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Feuil1!$B$2:$B$3</c:f>
              <c:numCache>
                <c:formatCode>0%</c:formatCode>
                <c:ptCount val="2"/>
                <c:pt idx="0">
                  <c:v>0.49</c:v>
                </c:pt>
                <c:pt idx="1">
                  <c:v>0.44</c:v>
                </c:pt>
              </c:numCache>
            </c:numRef>
          </c:val>
          <c:smooth val="0"/>
          <c:extLst>
            <c:ext xmlns:c16="http://schemas.microsoft.com/office/drawing/2014/chart" uri="{C3380CC4-5D6E-409C-BE32-E72D297353CC}">
              <c16:uniqueId val="{00000000-3935-4A85-B17E-BDDA0B1D1654}"/>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Feuil1!$B$2:$B$3</c:f>
              <c:numCache>
                <c:formatCode>0%</c:formatCode>
                <c:ptCount val="2"/>
                <c:pt idx="0">
                  <c:v>0.45</c:v>
                </c:pt>
                <c:pt idx="1">
                  <c:v>0.44</c:v>
                </c:pt>
              </c:numCache>
            </c:numRef>
          </c:val>
          <c:smooth val="0"/>
          <c:extLst>
            <c:ext xmlns:c16="http://schemas.microsoft.com/office/drawing/2014/chart" uri="{C3380CC4-5D6E-409C-BE32-E72D297353CC}">
              <c16:uniqueId val="{00000000-859B-4D8C-9840-800773F6AACB}"/>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2"/>
              <c:layout>
                <c:manualLayout>
                  <c:x val="-3.7790531272327156E-2"/>
                  <c:y val="-9.99027319307328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52-4BC4-9693-810C920B5A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Feuil1!$B$2:$B$3</c:f>
              <c:numCache>
                <c:formatCode>0%</c:formatCode>
                <c:ptCount val="2"/>
                <c:pt idx="0">
                  <c:v>0.52</c:v>
                </c:pt>
                <c:pt idx="1">
                  <c:v>0.4</c:v>
                </c:pt>
              </c:numCache>
            </c:numRef>
          </c:val>
          <c:smooth val="0"/>
          <c:extLst>
            <c:ext xmlns:c16="http://schemas.microsoft.com/office/drawing/2014/chart" uri="{C3380CC4-5D6E-409C-BE32-E72D297353CC}">
              <c16:uniqueId val="{00000000-2052-4BC4-9693-810C920B5AC3}"/>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Feuil1!$B$2:$B$3</c:f>
              <c:numCache>
                <c:formatCode>0%</c:formatCode>
                <c:ptCount val="2"/>
                <c:pt idx="1">
                  <c:v>0.27</c:v>
                </c:pt>
              </c:numCache>
            </c:numRef>
          </c:val>
          <c:smooth val="0"/>
          <c:extLst>
            <c:ext xmlns:c16="http://schemas.microsoft.com/office/drawing/2014/chart" uri="{C3380CC4-5D6E-409C-BE32-E72D297353CC}">
              <c16:uniqueId val="{00000000-5217-4846-8285-20F7FC63FCB8}"/>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32800770190115E-2"/>
          <c:y val="4.0310759308120787E-2"/>
          <c:w val="0.95033439845961976"/>
          <c:h val="0.59688894429093464"/>
        </c:manualLayout>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Politique protection des données personnelles</c:v>
                </c:pt>
                <c:pt idx="1">
                  <c:v>Code éthique / Compliance</c:v>
                </c:pt>
                <c:pt idx="2">
                  <c:v>Politique conflits d’intérêts</c:v>
                </c:pt>
                <c:pt idx="3">
                  <c:v>Politique cadeaux et invitations</c:v>
                </c:pt>
                <c:pt idx="4">
                  <c:v>Autres politique connues</c:v>
                </c:pt>
              </c:strCache>
            </c:strRef>
          </c:cat>
          <c:val>
            <c:numRef>
              <c:f>Feuil1!$B$2:$B$6</c:f>
              <c:numCache>
                <c:formatCode>0%</c:formatCode>
                <c:ptCount val="5"/>
                <c:pt idx="0">
                  <c:v>0.8</c:v>
                </c:pt>
                <c:pt idx="1">
                  <c:v>0.64</c:v>
                </c:pt>
                <c:pt idx="2">
                  <c:v>0.66</c:v>
                </c:pt>
                <c:pt idx="3">
                  <c:v>0.59</c:v>
                </c:pt>
                <c:pt idx="4">
                  <c:v>0.41</c:v>
                </c:pt>
              </c:numCache>
            </c:numRef>
          </c:val>
          <c:extLst>
            <c:ext xmlns:c16="http://schemas.microsoft.com/office/drawing/2014/chart" uri="{C3380CC4-5D6E-409C-BE32-E72D297353CC}">
              <c16:uniqueId val="{00000000-12EE-4626-876B-25DDFCAF9B1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Politique protection des données personnelles</c:v>
                </c:pt>
                <c:pt idx="1">
                  <c:v>Code éthique / Compliance</c:v>
                </c:pt>
                <c:pt idx="2">
                  <c:v>Politique conflits d’intérêts</c:v>
                </c:pt>
                <c:pt idx="3">
                  <c:v>Politique cadeaux et invitations</c:v>
                </c:pt>
                <c:pt idx="4">
                  <c:v>Autres politique connues</c:v>
                </c:pt>
              </c:strCache>
            </c:strRef>
          </c:cat>
          <c:val>
            <c:numRef>
              <c:f>Feuil1!$C$2:$C$6</c:f>
              <c:numCache>
                <c:formatCode>0%</c:formatCode>
                <c:ptCount val="5"/>
                <c:pt idx="0">
                  <c:v>0.59</c:v>
                </c:pt>
                <c:pt idx="1">
                  <c:v>0.38</c:v>
                </c:pt>
                <c:pt idx="2">
                  <c:v>0.36</c:v>
                </c:pt>
                <c:pt idx="3">
                  <c:v>0.34</c:v>
                </c:pt>
                <c:pt idx="4">
                  <c:v>0.23</c:v>
                </c:pt>
              </c:numCache>
            </c:numRef>
          </c:val>
          <c:extLst>
            <c:ext xmlns:c16="http://schemas.microsoft.com/office/drawing/2014/chart" uri="{C3380CC4-5D6E-409C-BE32-E72D297353CC}">
              <c16:uniqueId val="{00000001-12EE-4626-876B-25DDFCAF9B19}"/>
            </c:ext>
          </c:extLst>
        </c:ser>
        <c:dLbls>
          <c:dLblPos val="outEnd"/>
          <c:showLegendKey val="0"/>
          <c:showVal val="1"/>
          <c:showCatName val="0"/>
          <c:showSerName val="0"/>
          <c:showPercent val="0"/>
          <c:showBubbleSize val="0"/>
        </c:dLbls>
        <c:gapWidth val="219"/>
        <c:overlap val="-27"/>
        <c:axId val="838847663"/>
        <c:axId val="838832783"/>
      </c:barChart>
      <c:catAx>
        <c:axId val="83884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838832783"/>
        <c:crosses val="autoZero"/>
        <c:auto val="1"/>
        <c:lblAlgn val="ctr"/>
        <c:lblOffset val="100"/>
        <c:noMultiLvlLbl val="0"/>
      </c:catAx>
      <c:valAx>
        <c:axId val="838832783"/>
        <c:scaling>
          <c:orientation val="minMax"/>
        </c:scaling>
        <c:delete val="1"/>
        <c:axPos val="l"/>
        <c:numFmt formatCode="0%" sourceLinked="1"/>
        <c:majorTickMark val="none"/>
        <c:minorTickMark val="none"/>
        <c:tickLblPos val="nextTo"/>
        <c:crossAx val="838847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66621288233570453"/>
          <c:h val="0.85615237124483501"/>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A8E0-4E2A-A92A-37C6B78EA55C}"/>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A8E0-4E2A-A92A-37C6B78EA55C}"/>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A8E0-4E2A-A92A-37C6B78EA55C}"/>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A8E0-4E2A-A92A-37C6B78EA55C}"/>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A8E0-4E2A-A92A-37C6B78EA55C}"/>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A8E0-4E2A-A92A-37C6B78EA55C}"/>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A8E0-4E2A-A92A-37C6B78EA55C}"/>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A8E0-4E2A-A92A-37C6B78EA55C}"/>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A8E0-4E2A-A92A-37C6B78EA55C}"/>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A8E0-4E2A-A92A-37C6B78EA55C}"/>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A8E0-4E2A-A92A-37C6B78EA55C}"/>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A8E0-4E2A-A92A-37C6B78EA55C}"/>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A8E0-4E2A-A92A-37C6B78EA55C}"/>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A8E0-4E2A-A92A-37C6B78EA55C}"/>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A8E0-4E2A-A92A-37C6B78EA55C}"/>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A8E0-4E2A-A92A-37C6B78EA55C}"/>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A8E0-4E2A-A92A-37C6B78EA55C}"/>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A8E0-4E2A-A92A-37C6B78EA55C}"/>
              </c:ext>
            </c:extLst>
          </c:dPt>
          <c:dLbls>
            <c:delete val="1"/>
          </c:dLbls>
          <c:cat>
            <c:strRef>
              <c:f>Feuil1!$A$8:$A$12</c:f>
              <c:strCache>
                <c:ptCount val="5"/>
                <c:pt idx="0">
                  <c:v>  Oui | 26%</c:v>
                </c:pt>
                <c:pt idx="1">
                  <c:v>   | 0%</c:v>
                </c:pt>
                <c:pt idx="2">
                  <c:v>   | 0%</c:v>
                </c:pt>
                <c:pt idx="3">
                  <c:v>  Non | 65%</c:v>
                </c:pt>
                <c:pt idx="4">
                  <c:v>  Ne se prononce pas | 9%</c:v>
                </c:pt>
              </c:strCache>
            </c:strRef>
          </c:cat>
          <c:val>
            <c:numRef>
              <c:f>Feuil1!$E$8:$E$12</c:f>
              <c:numCache>
                <c:formatCode>General</c:formatCode>
                <c:ptCount val="5"/>
                <c:pt idx="0" formatCode="0%">
                  <c:v>0.26</c:v>
                </c:pt>
                <c:pt idx="3" formatCode="0%">
                  <c:v>0.65</c:v>
                </c:pt>
                <c:pt idx="4" formatCode="0%">
                  <c:v>0.09</c:v>
                </c:pt>
              </c:numCache>
            </c:numRef>
          </c:val>
          <c:extLst>
            <c:ext xmlns:c16="http://schemas.microsoft.com/office/drawing/2014/chart" uri="{C3380CC4-5D6E-409C-BE32-E72D297353CC}">
              <c16:uniqueId val="{00000024-A8E0-4E2A-A92A-37C6B78EA55C}"/>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egendEntry>
        <c:idx val="0"/>
        <c:txPr>
          <a:bodyPr rot="0" spcFirstLastPara="1" vertOverflow="ellipsis" vert="horz" wrap="square" anchor="ctr" anchorCtr="1"/>
          <a:lstStyle/>
          <a:p>
            <a:pPr>
              <a:defRPr sz="1400" b="1" i="0" u="none" strike="noStrike" kern="1200" baseline="0">
                <a:solidFill>
                  <a:schemeClr val="tx1"/>
                </a:solidFill>
                <a:latin typeface="Roboto" pitchFamily="2" charset="0"/>
                <a:ea typeface="Roboto" pitchFamily="2" charset="0"/>
                <a:cs typeface="+mn-cs"/>
              </a:defRPr>
            </a:pPr>
            <a:endParaRPr lang="fr-FR"/>
          </a:p>
        </c:txPr>
      </c:legendEntry>
      <c:legendEntry>
        <c:idx val="1"/>
        <c:delete val="1"/>
      </c:legendEntry>
      <c:legendEntry>
        <c:idx val="2"/>
        <c:delete val="1"/>
      </c:legendEntry>
      <c:layout>
        <c:manualLayout>
          <c:xMode val="edge"/>
          <c:yMode val="edge"/>
          <c:x val="0.11241730175633916"/>
          <c:y val="0.25730538371805295"/>
          <c:w val="0.4892401286293615"/>
          <c:h val="0.479973700024744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Oui</c:v>
                </c:pt>
              </c:strCache>
            </c:strRef>
          </c:cat>
          <c:val>
            <c:numRef>
              <c:f>Feuil1!$B$2</c:f>
              <c:numCache>
                <c:formatCode>0%</c:formatCode>
                <c:ptCount val="1"/>
                <c:pt idx="0">
                  <c:v>0.48</c:v>
                </c:pt>
              </c:numCache>
            </c:numRef>
          </c:val>
          <c:extLst>
            <c:ext xmlns:c16="http://schemas.microsoft.com/office/drawing/2014/chart" uri="{C3380CC4-5D6E-409C-BE32-E72D297353CC}">
              <c16:uniqueId val="{00000000-9CCC-4507-80B3-B78674868BB6}"/>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Oui</c:v>
                </c:pt>
              </c:strCache>
            </c:strRef>
          </c:cat>
          <c:val>
            <c:numRef>
              <c:f>Feuil1!$C$2</c:f>
              <c:numCache>
                <c:formatCode>0%</c:formatCode>
                <c:ptCount val="1"/>
                <c:pt idx="0">
                  <c:v>0.19</c:v>
                </c:pt>
              </c:numCache>
            </c:numRef>
          </c:val>
          <c:extLst>
            <c:ext xmlns:c16="http://schemas.microsoft.com/office/drawing/2014/chart" uri="{C3380CC4-5D6E-409C-BE32-E72D297353CC}">
              <c16:uniqueId val="{00000001-9CCC-4507-80B3-B78674868BB6}"/>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0.35</c:v>
                </c:pt>
                <c:pt idx="1">
                  <c:v>0.34</c:v>
                </c:pt>
                <c:pt idx="2">
                  <c:v>0.26</c:v>
                </c:pt>
              </c:numCache>
            </c:numRef>
          </c:val>
          <c:smooth val="0"/>
          <c:extLst>
            <c:ext xmlns:c16="http://schemas.microsoft.com/office/drawing/2014/chart" uri="{C3380CC4-5D6E-409C-BE32-E72D297353CC}">
              <c16:uniqueId val="{00000000-C880-4731-BC3A-01F070FE2800}"/>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580894833562437E-2"/>
          <c:y val="9.1554657807909657E-4"/>
          <c:w val="0.94741919038072742"/>
          <c:h val="0.89566583898772945"/>
        </c:manualLayout>
      </c:layout>
      <c:barChart>
        <c:barDir val="bar"/>
        <c:grouping val="percentStacked"/>
        <c:varyColors val="0"/>
        <c:ser>
          <c:idx val="0"/>
          <c:order val="0"/>
          <c:tx>
            <c:strRef>
              <c:f>Feuil1!$B$1</c:f>
              <c:strCache>
                <c:ptCount val="1"/>
                <c:pt idx="0">
                  <c:v>Oui, tout à fait</c:v>
                </c:pt>
              </c:strCache>
            </c:strRef>
          </c:tx>
          <c:spPr>
            <a:solidFill>
              <a:srgbClr val="009DD9"/>
            </a:solidFill>
            <a:ln>
              <a:noFill/>
            </a:ln>
            <a:effectLst/>
          </c:spPr>
          <c:invertIfNegative val="0"/>
          <c:dLbls>
            <c:dLbl>
              <c:idx val="6"/>
              <c:layout>
                <c:manualLayout>
                  <c:x val="3.3189052421193563E-3"/>
                  <c:y val="3.308159196956076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8DF-447F-884D-44B4CAC16D08}"/>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x</c:v>
                </c:pt>
                <c:pt idx="1">
                  <c:v>x</c:v>
                </c:pt>
                <c:pt idx="2">
                  <c:v>x</c:v>
                </c:pt>
                <c:pt idx="3">
                  <c:v>x</c:v>
                </c:pt>
                <c:pt idx="4">
                  <c:v>x</c:v>
                </c:pt>
                <c:pt idx="5">
                  <c:v>x</c:v>
                </c:pt>
                <c:pt idx="6">
                  <c:v>x</c:v>
                </c:pt>
              </c:strCache>
            </c:strRef>
          </c:cat>
          <c:val>
            <c:numRef>
              <c:f>Feuil1!$B$2:$B$8</c:f>
              <c:numCache>
                <c:formatCode>0%</c:formatCode>
                <c:ptCount val="7"/>
                <c:pt idx="0">
                  <c:v>0.17</c:v>
                </c:pt>
                <c:pt idx="1">
                  <c:v>0.19</c:v>
                </c:pt>
                <c:pt idx="2">
                  <c:v>0.24</c:v>
                </c:pt>
                <c:pt idx="3">
                  <c:v>0.46</c:v>
                </c:pt>
                <c:pt idx="4">
                  <c:v>0.32</c:v>
                </c:pt>
                <c:pt idx="5">
                  <c:v>0.28999999999999998</c:v>
                </c:pt>
                <c:pt idx="6">
                  <c:v>0.31</c:v>
                </c:pt>
              </c:numCache>
            </c:numRef>
          </c:val>
          <c:extLst>
            <c:ext xmlns:c16="http://schemas.microsoft.com/office/drawing/2014/chart" uri="{C3380CC4-5D6E-409C-BE32-E72D297353CC}">
              <c16:uniqueId val="{00000000-F8DF-447F-884D-44B4CAC16D08}"/>
            </c:ext>
          </c:extLst>
        </c:ser>
        <c:ser>
          <c:idx val="1"/>
          <c:order val="1"/>
          <c:tx>
            <c:strRef>
              <c:f>Feuil1!$C$1</c:f>
              <c:strCache>
                <c:ptCount val="1"/>
                <c:pt idx="0">
                  <c:v>Oui, plutôt</c:v>
                </c:pt>
              </c:strCache>
            </c:strRef>
          </c:tx>
          <c:spPr>
            <a:solidFill>
              <a:srgbClr val="0BD0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x</c:v>
                </c:pt>
                <c:pt idx="1">
                  <c:v>x</c:v>
                </c:pt>
                <c:pt idx="2">
                  <c:v>x</c:v>
                </c:pt>
                <c:pt idx="3">
                  <c:v>x</c:v>
                </c:pt>
                <c:pt idx="4">
                  <c:v>x</c:v>
                </c:pt>
                <c:pt idx="5">
                  <c:v>x</c:v>
                </c:pt>
                <c:pt idx="6">
                  <c:v>x</c:v>
                </c:pt>
              </c:strCache>
            </c:strRef>
          </c:cat>
          <c:val>
            <c:numRef>
              <c:f>Feuil1!$C$2:$C$8</c:f>
              <c:numCache>
                <c:formatCode>0%</c:formatCode>
                <c:ptCount val="7"/>
                <c:pt idx="0">
                  <c:v>0.44</c:v>
                </c:pt>
                <c:pt idx="1">
                  <c:v>0.49</c:v>
                </c:pt>
                <c:pt idx="2">
                  <c:v>0.47</c:v>
                </c:pt>
                <c:pt idx="3">
                  <c:v>0.27</c:v>
                </c:pt>
                <c:pt idx="4">
                  <c:v>0.44</c:v>
                </c:pt>
                <c:pt idx="5">
                  <c:v>0.49</c:v>
                </c:pt>
                <c:pt idx="6">
                  <c:v>0.48</c:v>
                </c:pt>
              </c:numCache>
            </c:numRef>
          </c:val>
          <c:extLst>
            <c:ext xmlns:c16="http://schemas.microsoft.com/office/drawing/2014/chart" uri="{C3380CC4-5D6E-409C-BE32-E72D297353CC}">
              <c16:uniqueId val="{00000001-F8DF-447F-884D-44B4CAC16D08}"/>
            </c:ext>
          </c:extLst>
        </c:ser>
        <c:ser>
          <c:idx val="2"/>
          <c:order val="2"/>
          <c:tx>
            <c:strRef>
              <c:f>Feuil1!$D$1</c:f>
              <c:strCache>
                <c:ptCount val="1"/>
                <c:pt idx="0">
                  <c:v>Non, plutôt pas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x</c:v>
                </c:pt>
                <c:pt idx="1">
                  <c:v>x</c:v>
                </c:pt>
                <c:pt idx="2">
                  <c:v>x</c:v>
                </c:pt>
                <c:pt idx="3">
                  <c:v>x</c:v>
                </c:pt>
                <c:pt idx="4">
                  <c:v>x</c:v>
                </c:pt>
                <c:pt idx="5">
                  <c:v>x</c:v>
                </c:pt>
                <c:pt idx="6">
                  <c:v>x</c:v>
                </c:pt>
              </c:strCache>
            </c:strRef>
          </c:cat>
          <c:val>
            <c:numRef>
              <c:f>Feuil1!$D$2:$D$8</c:f>
              <c:numCache>
                <c:formatCode>0%</c:formatCode>
                <c:ptCount val="7"/>
                <c:pt idx="0">
                  <c:v>0.21</c:v>
                </c:pt>
                <c:pt idx="1">
                  <c:v>0.16</c:v>
                </c:pt>
                <c:pt idx="2">
                  <c:v>0.08</c:v>
                </c:pt>
                <c:pt idx="3">
                  <c:v>0.05</c:v>
                </c:pt>
                <c:pt idx="4">
                  <c:v>0.12</c:v>
                </c:pt>
                <c:pt idx="5">
                  <c:v>0.12</c:v>
                </c:pt>
                <c:pt idx="6">
                  <c:v>0.06</c:v>
                </c:pt>
              </c:numCache>
            </c:numRef>
          </c:val>
          <c:extLst>
            <c:ext xmlns:c16="http://schemas.microsoft.com/office/drawing/2014/chart" uri="{C3380CC4-5D6E-409C-BE32-E72D297353CC}">
              <c16:uniqueId val="{00000002-F8DF-447F-884D-44B4CAC16D08}"/>
            </c:ext>
          </c:extLst>
        </c:ser>
        <c:ser>
          <c:idx val="3"/>
          <c:order val="3"/>
          <c:tx>
            <c:strRef>
              <c:f>Feuil1!$E$1</c:f>
              <c:strCache>
                <c:ptCount val="1"/>
                <c:pt idx="0">
                  <c:v>Non, pas du tout</c:v>
                </c:pt>
              </c:strCache>
            </c:strRef>
          </c:tx>
          <c:spPr>
            <a:solidFill>
              <a:schemeClr val="accent5"/>
            </a:solidFill>
            <a:ln>
              <a:noFill/>
            </a:ln>
            <a:effectLst/>
          </c:spPr>
          <c:invertIfNegative val="0"/>
          <c:dLbls>
            <c:dLbl>
              <c:idx val="5"/>
              <c:layout>
                <c:manualLayout>
                  <c:x val="-1.262111360455415E-16"/>
                  <c:y val="-1.54976250804778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07-410A-800F-C6947A9FF93C}"/>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x</c:v>
                </c:pt>
                <c:pt idx="1">
                  <c:v>x</c:v>
                </c:pt>
                <c:pt idx="2">
                  <c:v>x</c:v>
                </c:pt>
                <c:pt idx="3">
                  <c:v>x</c:v>
                </c:pt>
                <c:pt idx="4">
                  <c:v>x</c:v>
                </c:pt>
                <c:pt idx="5">
                  <c:v>x</c:v>
                </c:pt>
                <c:pt idx="6">
                  <c:v>x</c:v>
                </c:pt>
              </c:strCache>
            </c:strRef>
          </c:cat>
          <c:val>
            <c:numRef>
              <c:f>Feuil1!$E$2:$E$8</c:f>
              <c:numCache>
                <c:formatCode>0%</c:formatCode>
                <c:ptCount val="7"/>
                <c:pt idx="0">
                  <c:v>0.09</c:v>
                </c:pt>
                <c:pt idx="1">
                  <c:v>7.0000000000000007E-2</c:v>
                </c:pt>
                <c:pt idx="2">
                  <c:v>0.04</c:v>
                </c:pt>
                <c:pt idx="3">
                  <c:v>0.04</c:v>
                </c:pt>
                <c:pt idx="4">
                  <c:v>0.04</c:v>
                </c:pt>
                <c:pt idx="5">
                  <c:v>0.04</c:v>
                </c:pt>
                <c:pt idx="6">
                  <c:v>0.03</c:v>
                </c:pt>
              </c:numCache>
            </c:numRef>
          </c:val>
          <c:extLst>
            <c:ext xmlns:c16="http://schemas.microsoft.com/office/drawing/2014/chart" uri="{C3380CC4-5D6E-409C-BE32-E72D297353CC}">
              <c16:uniqueId val="{00000003-F8DF-447F-884D-44B4CAC16D08}"/>
            </c:ext>
          </c:extLst>
        </c:ser>
        <c:ser>
          <c:idx val="4"/>
          <c:order val="4"/>
          <c:tx>
            <c:strRef>
              <c:f>Feuil1!$F$1</c:f>
              <c:strCache>
                <c:ptCount val="1"/>
                <c:pt idx="0">
                  <c:v>Ne se prononce pas</c:v>
                </c:pt>
              </c:strCache>
            </c:strRef>
          </c:tx>
          <c:spPr>
            <a:solidFill>
              <a:srgbClr val="ABABAB"/>
            </a:solidFill>
            <a:ln>
              <a:noFill/>
            </a:ln>
            <a:effectLst/>
          </c:spPr>
          <c:invertIfNegative val="0"/>
          <c:dLbls>
            <c:dLbl>
              <c:idx val="1"/>
              <c:layout>
                <c:manualLayout>
                  <c:x val="-1.2169178641714228E-16"/>
                  <c:y val="3.30815919695595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8DF-447F-884D-44B4CAC16D08}"/>
                </c:ext>
              </c:extLst>
            </c:dLbl>
            <c:dLbl>
              <c:idx val="5"/>
              <c:layout>
                <c:manualLayout>
                  <c:x val="0"/>
                  <c:y val="9.2985750482866662E-3"/>
                </c:manualLayout>
              </c:layout>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fld id="{37606289-7301-4939-A83E-78B965A4DBC3}" type="VALUE">
                      <a:rPr lang="en-US">
                        <a:solidFill>
                          <a:schemeClr val="bg1"/>
                        </a:solidFill>
                      </a:rPr>
                      <a:pPr>
                        <a:defRPr>
                          <a:solidFill>
                            <a:schemeClr val="tx1"/>
                          </a:solidFill>
                        </a:defRPr>
                      </a:pPr>
                      <a:t>[VALEUR]</a:t>
                    </a:fld>
                    <a:endParaRPr lang="fr-FR"/>
                  </a:p>
                </c:rich>
              </c:tx>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084-45F8-85E2-C5A879A52FA9}"/>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x</c:v>
                </c:pt>
                <c:pt idx="1">
                  <c:v>x</c:v>
                </c:pt>
                <c:pt idx="2">
                  <c:v>x</c:v>
                </c:pt>
                <c:pt idx="3">
                  <c:v>x</c:v>
                </c:pt>
                <c:pt idx="4">
                  <c:v>x</c:v>
                </c:pt>
                <c:pt idx="5">
                  <c:v>x</c:v>
                </c:pt>
                <c:pt idx="6">
                  <c:v>x</c:v>
                </c:pt>
              </c:strCache>
            </c:strRef>
          </c:cat>
          <c:val>
            <c:numRef>
              <c:f>Feuil1!$F$2:$F$8</c:f>
              <c:numCache>
                <c:formatCode>0%</c:formatCode>
                <c:ptCount val="7"/>
                <c:pt idx="0">
                  <c:v>0.09</c:v>
                </c:pt>
                <c:pt idx="1">
                  <c:v>0.09</c:v>
                </c:pt>
                <c:pt idx="2">
                  <c:v>0.17</c:v>
                </c:pt>
                <c:pt idx="3">
                  <c:v>0.18</c:v>
                </c:pt>
                <c:pt idx="4">
                  <c:v>0.08</c:v>
                </c:pt>
                <c:pt idx="5">
                  <c:v>0.06</c:v>
                </c:pt>
                <c:pt idx="6">
                  <c:v>0.12</c:v>
                </c:pt>
              </c:numCache>
            </c:numRef>
          </c:val>
          <c:extLst>
            <c:ext xmlns:c16="http://schemas.microsoft.com/office/drawing/2014/chart" uri="{C3380CC4-5D6E-409C-BE32-E72D297353CC}">
              <c16:uniqueId val="{00000005-F8DF-447F-884D-44B4CAC16D08}"/>
            </c:ext>
          </c:extLst>
        </c:ser>
        <c:dLbls>
          <c:dLblPos val="ctr"/>
          <c:showLegendKey val="0"/>
          <c:showVal val="1"/>
          <c:showCatName val="0"/>
          <c:showSerName val="0"/>
          <c:showPercent val="0"/>
          <c:showBubbleSize val="0"/>
        </c:dLbls>
        <c:gapWidth val="150"/>
        <c:overlap val="100"/>
        <c:axId val="1284497567"/>
        <c:axId val="1281495983"/>
      </c:barChart>
      <c:catAx>
        <c:axId val="128449756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crossAx val="1281495983"/>
        <c:crosses val="autoZero"/>
        <c:auto val="1"/>
        <c:lblAlgn val="ctr"/>
        <c:lblOffset val="100"/>
        <c:noMultiLvlLbl val="0"/>
      </c:catAx>
      <c:valAx>
        <c:axId val="1281495983"/>
        <c:scaling>
          <c:orientation val="minMax"/>
        </c:scaling>
        <c:delete val="1"/>
        <c:axPos val="b"/>
        <c:numFmt formatCode="0%" sourceLinked="1"/>
        <c:majorTickMark val="none"/>
        <c:minorTickMark val="none"/>
        <c:tickLblPos val="nextTo"/>
        <c:crossAx val="1284497567"/>
        <c:crosses val="autoZero"/>
        <c:crossBetween val="between"/>
      </c:valAx>
      <c:spPr>
        <a:noFill/>
        <a:ln>
          <a:noFill/>
        </a:ln>
        <a:effectLst/>
      </c:spPr>
    </c:plotArea>
    <c:legend>
      <c:legendPos val="r"/>
      <c:layout>
        <c:manualLayout>
          <c:xMode val="edge"/>
          <c:yMode val="edge"/>
          <c:x val="0"/>
          <c:y val="0.88143585019603876"/>
          <c:w val="1"/>
          <c:h val="0.1185641498039612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fr-FR"/>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Respect et protection des clients</c:v>
                </c:pt>
                <c:pt idx="1">
                  <c:v>Respect des conditions de travail, sécurité</c:v>
                </c:pt>
                <c:pt idx="2">
                  <c:v>Lutte contre le harcèlement et la discrimination. Diversité</c:v>
                </c:pt>
                <c:pt idx="3">
                  <c:v>Lutte contre le travail des enfants et le travail forcé, l'esclavage moderne</c:v>
                </c:pt>
                <c:pt idx="4">
                  <c:v>Respect et protection des communautés locales ou riverains</c:v>
                </c:pt>
                <c:pt idx="5">
                  <c:v>Promotion du dialogue social, de la liberté d'expression et d'association </c:v>
                </c:pt>
                <c:pt idx="6">
                  <c:v>Salaire décent, rémunération et protection sociale</c:v>
                </c:pt>
              </c:strCache>
            </c:strRef>
          </c:cat>
          <c:val>
            <c:numRef>
              <c:f>Feuil1!$B$2:$B$8</c:f>
              <c:numCache>
                <c:formatCode>0%</c:formatCode>
                <c:ptCount val="7"/>
                <c:pt idx="0">
                  <c:v>0.86</c:v>
                </c:pt>
                <c:pt idx="1">
                  <c:v>0.87</c:v>
                </c:pt>
                <c:pt idx="2">
                  <c:v>0.84</c:v>
                </c:pt>
                <c:pt idx="3">
                  <c:v>0.81</c:v>
                </c:pt>
                <c:pt idx="4">
                  <c:v>0.79</c:v>
                </c:pt>
                <c:pt idx="5">
                  <c:v>0.83</c:v>
                </c:pt>
                <c:pt idx="6">
                  <c:v>0.74</c:v>
                </c:pt>
              </c:numCache>
            </c:numRef>
          </c:val>
          <c:extLst>
            <c:ext xmlns:c16="http://schemas.microsoft.com/office/drawing/2014/chart" uri="{C3380CC4-5D6E-409C-BE32-E72D297353CC}">
              <c16:uniqueId val="{00000000-6CB4-4BE1-8EF3-3AB7596BC532}"/>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Respect et protection des clients</c:v>
                </c:pt>
                <c:pt idx="1">
                  <c:v>Respect des conditions de travail, sécurité</c:v>
                </c:pt>
                <c:pt idx="2">
                  <c:v>Lutte contre le harcèlement et la discrimination. Diversité</c:v>
                </c:pt>
                <c:pt idx="3">
                  <c:v>Lutte contre le travail des enfants et le travail forcé, l'esclavage moderne</c:v>
                </c:pt>
                <c:pt idx="4">
                  <c:v>Respect et protection des communautés locales ou riverains</c:v>
                </c:pt>
                <c:pt idx="5">
                  <c:v>Promotion du dialogue social, de la liberté d'expression et d'association </c:v>
                </c:pt>
                <c:pt idx="6">
                  <c:v>Salaire décent, rémunération et protection sociale</c:v>
                </c:pt>
              </c:strCache>
            </c:strRef>
          </c:cat>
          <c:val>
            <c:numRef>
              <c:f>Feuil1!$C$2:$C$8</c:f>
              <c:numCache>
                <c:formatCode>0%</c:formatCode>
                <c:ptCount val="7"/>
                <c:pt idx="0">
                  <c:v>0.76</c:v>
                </c:pt>
                <c:pt idx="1">
                  <c:v>0.75</c:v>
                </c:pt>
                <c:pt idx="2">
                  <c:v>0.74</c:v>
                </c:pt>
                <c:pt idx="3">
                  <c:v>0.7</c:v>
                </c:pt>
                <c:pt idx="4">
                  <c:v>0.69</c:v>
                </c:pt>
                <c:pt idx="5">
                  <c:v>0.63</c:v>
                </c:pt>
                <c:pt idx="6">
                  <c:v>0.56999999999999995</c:v>
                </c:pt>
              </c:numCache>
            </c:numRef>
          </c:val>
          <c:extLst>
            <c:ext xmlns:c16="http://schemas.microsoft.com/office/drawing/2014/chart" uri="{C3380CC4-5D6E-409C-BE32-E72D297353CC}">
              <c16:uniqueId val="{00000001-6CB4-4BE1-8EF3-3AB7596BC532}"/>
            </c:ext>
          </c:extLst>
        </c:ser>
        <c:dLbls>
          <c:dLblPos val="outEnd"/>
          <c:showLegendKey val="0"/>
          <c:showVal val="1"/>
          <c:showCatName val="0"/>
          <c:showSerName val="0"/>
          <c:showPercent val="0"/>
          <c:showBubbleSize val="0"/>
        </c:dLbls>
        <c:gapWidth val="219"/>
        <c:overlap val="-27"/>
        <c:axId val="838847663"/>
        <c:axId val="838832783"/>
      </c:barChart>
      <c:catAx>
        <c:axId val="83884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838832783"/>
        <c:crosses val="autoZero"/>
        <c:auto val="1"/>
        <c:lblAlgn val="ctr"/>
        <c:lblOffset val="100"/>
        <c:noMultiLvlLbl val="0"/>
      </c:catAx>
      <c:valAx>
        <c:axId val="838832783"/>
        <c:scaling>
          <c:orientation val="minMax"/>
        </c:scaling>
        <c:delete val="1"/>
        <c:axPos val="l"/>
        <c:numFmt formatCode="0%" sourceLinked="1"/>
        <c:majorTickMark val="none"/>
        <c:minorTickMark val="none"/>
        <c:tickLblPos val="nextTo"/>
        <c:crossAx val="838847663"/>
        <c:crosses val="autoZero"/>
        <c:crossBetween val="between"/>
      </c:valAx>
      <c:spPr>
        <a:noFill/>
        <a:ln>
          <a:noFill/>
        </a:ln>
        <a:effectLst/>
      </c:spPr>
    </c:plotArea>
    <c:legend>
      <c:legendPos val="b"/>
      <c:layout>
        <c:manualLayout>
          <c:xMode val="edge"/>
          <c:yMode val="edge"/>
          <c:x val="0.40437297793898502"/>
          <c:y val="0.91401371662315289"/>
          <c:w val="0.21323160969997065"/>
          <c:h val="7.499243992917771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81238353403091E-2"/>
          <c:y val="3.9754167286788045E-2"/>
          <c:w val="0.83472561794455047"/>
          <c:h val="0.92049166542642391"/>
        </c:manualLayout>
      </c:layout>
      <c:barChart>
        <c:barDir val="bar"/>
        <c:grouping val="clustered"/>
        <c:varyColors val="0"/>
        <c:ser>
          <c:idx val="0"/>
          <c:order val="0"/>
          <c:tx>
            <c:strRef>
              <c:f>Feuil1!$B$1</c:f>
              <c:strCache>
                <c:ptCount val="1"/>
                <c:pt idx="0">
                  <c:v>Vague 2</c:v>
                </c:pt>
              </c:strCache>
            </c:strRef>
          </c:tx>
          <c:spPr>
            <a:solidFill>
              <a:srgbClr val="007AAA"/>
            </a:solidFill>
            <a:ln>
              <a:noFill/>
            </a:ln>
            <a:effectLst/>
          </c:spPr>
          <c:invertIfNegative val="0"/>
          <c:dPt>
            <c:idx val="5"/>
            <c:invertIfNegative val="0"/>
            <c:bubble3D val="0"/>
            <c:spPr>
              <a:solidFill>
                <a:srgbClr val="007AAA"/>
              </a:solidFill>
              <a:ln>
                <a:noFill/>
              </a:ln>
              <a:effectLst/>
            </c:spPr>
            <c:extLst>
              <c:ext xmlns:c16="http://schemas.microsoft.com/office/drawing/2014/chart" uri="{C3380CC4-5D6E-409C-BE32-E72D297353CC}">
                <c16:uniqueId val="{00000001-84A8-49BE-A050-95A29C2E08CB}"/>
              </c:ext>
            </c:extLst>
          </c:dPt>
          <c:dLbls>
            <c:dLbl>
              <c:idx val="0"/>
              <c:layout>
                <c:manualLayout>
                  <c:x val="0"/>
                  <c:y val="1.0422910268043884E-2"/>
                </c:manualLayout>
              </c:layout>
              <c:tx>
                <c:rich>
                  <a:bodyPr/>
                  <a:lstStyle/>
                  <a:p>
                    <a:fld id="{9716F91A-C755-4918-9BF1-A313EFCA095D}" type="VALUE">
                      <a:rPr lang="en-US" sz="2000" b="1"/>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4A8-49BE-A050-95A29C2E08CB}"/>
                </c:ext>
              </c:extLst>
            </c:dLbl>
            <c:dLbl>
              <c:idx val="1"/>
              <c:layout>
                <c:manualLayout>
                  <c:x val="1.495875458282413E-2"/>
                  <c:y val="7.9363817677702061E-3"/>
                </c:manualLayout>
              </c:layout>
              <c:tx>
                <c:rich>
                  <a:bodyPr/>
                  <a:lstStyle/>
                  <a:p>
                    <a:fld id="{4116DE6D-8492-4934-9E9D-9E360B408611}" type="VALUE">
                      <a:rPr lang="en-US" sz="1400" b="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4A8-49BE-A050-95A29C2E08C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numCache>
            </c:numRef>
          </c:cat>
          <c:val>
            <c:numRef>
              <c:f>Feuil1!$B$2:$B$6</c:f>
              <c:numCache>
                <c:formatCode>0%</c:formatCode>
                <c:ptCount val="5"/>
                <c:pt idx="0">
                  <c:v>0.51</c:v>
                </c:pt>
                <c:pt idx="1">
                  <c:v>0.36</c:v>
                </c:pt>
                <c:pt idx="2">
                  <c:v>0.32</c:v>
                </c:pt>
                <c:pt idx="3">
                  <c:v>0.26</c:v>
                </c:pt>
                <c:pt idx="4">
                  <c:v>0.09</c:v>
                </c:pt>
              </c:numCache>
            </c:numRef>
          </c:val>
          <c:extLst>
            <c:ext xmlns:c16="http://schemas.microsoft.com/office/drawing/2014/chart" uri="{C3380CC4-5D6E-409C-BE32-E72D297353CC}">
              <c16:uniqueId val="{00000004-84A8-49BE-A050-95A29C2E08CB}"/>
            </c:ext>
          </c:extLst>
        </c:ser>
        <c:dLbls>
          <c:dLblPos val="outEnd"/>
          <c:showLegendKey val="0"/>
          <c:showVal val="1"/>
          <c:showCatName val="0"/>
          <c:showSerName val="0"/>
          <c:showPercent val="0"/>
          <c:showBubbleSize val="0"/>
        </c:dLbls>
        <c:gapWidth val="182"/>
        <c:axId val="1081238600"/>
        <c:axId val="1081239912"/>
      </c:barChart>
      <c:catAx>
        <c:axId val="1081238600"/>
        <c:scaling>
          <c:orientation val="maxMin"/>
        </c:scaling>
        <c:delete val="1"/>
        <c:axPos val="l"/>
        <c:numFmt formatCode="General" sourceLinked="1"/>
        <c:majorTickMark val="none"/>
        <c:minorTickMark val="none"/>
        <c:tickLblPos val="nextTo"/>
        <c:crossAx val="1081239912"/>
        <c:crosses val="autoZero"/>
        <c:auto val="1"/>
        <c:lblAlgn val="ctr"/>
        <c:lblOffset val="100"/>
        <c:noMultiLvlLbl val="0"/>
      </c:catAx>
      <c:valAx>
        <c:axId val="1081239912"/>
        <c:scaling>
          <c:orientation val="minMax"/>
        </c:scaling>
        <c:delete val="1"/>
        <c:axPos val="t"/>
        <c:numFmt formatCode="0%" sourceLinked="1"/>
        <c:majorTickMark val="none"/>
        <c:minorTickMark val="none"/>
        <c:tickLblPos val="nextTo"/>
        <c:crossAx val="108123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580701215214E-2"/>
          <c:y val="0"/>
          <c:w val="0.94741922473183915"/>
          <c:h val="0.89043328411515732"/>
        </c:manualLayout>
      </c:layout>
      <c:barChart>
        <c:barDir val="bar"/>
        <c:grouping val="percentStacked"/>
        <c:varyColors val="0"/>
        <c:ser>
          <c:idx val="0"/>
          <c:order val="0"/>
          <c:tx>
            <c:strRef>
              <c:f>Feuil1!$B$1</c:f>
              <c:strCache>
                <c:ptCount val="1"/>
                <c:pt idx="0">
                  <c:v>Oui, tout à fait</c:v>
                </c:pt>
              </c:strCache>
            </c:strRef>
          </c:tx>
          <c:spPr>
            <a:solidFill>
              <a:srgbClr val="009DD9"/>
            </a:solidFill>
            <a:ln>
              <a:noFill/>
            </a:ln>
            <a:effectLst/>
          </c:spPr>
          <c:invertIfNegative val="0"/>
          <c:dLbls>
            <c:dLbl>
              <c:idx val="4"/>
              <c:layout>
                <c:manualLayout>
                  <c:x val="6.6378104842387204E-3"/>
                  <c:y val="6.6163183939121533E-3"/>
                </c:manualLayout>
              </c:layout>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86-4B9C-9B3F-207CCEDC8819}"/>
                </c:ext>
              </c:extLst>
            </c:dLbl>
            <c:spPr>
              <a:noFill/>
              <a:ln>
                <a:solidFill>
                  <a:srgbClr val="009DD9"/>
                </a:solid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Feuil1!$B$2:$B$6</c:f>
              <c:numCache>
                <c:formatCode>0%</c:formatCode>
                <c:ptCount val="5"/>
                <c:pt idx="0">
                  <c:v>0.08</c:v>
                </c:pt>
                <c:pt idx="1">
                  <c:v>0.17</c:v>
                </c:pt>
                <c:pt idx="2">
                  <c:v>0.21</c:v>
                </c:pt>
                <c:pt idx="3">
                  <c:v>0.21</c:v>
                </c:pt>
                <c:pt idx="4">
                  <c:v>0.2</c:v>
                </c:pt>
              </c:numCache>
            </c:numRef>
          </c:val>
          <c:extLst>
            <c:ext xmlns:c16="http://schemas.microsoft.com/office/drawing/2014/chart" uri="{C3380CC4-5D6E-409C-BE32-E72D297353CC}">
              <c16:uniqueId val="{00000001-4986-4B9C-9B3F-207CCEDC8819}"/>
            </c:ext>
          </c:extLst>
        </c:ser>
        <c:ser>
          <c:idx val="1"/>
          <c:order val="1"/>
          <c:tx>
            <c:strRef>
              <c:f>Feuil1!$C$1</c:f>
              <c:strCache>
                <c:ptCount val="1"/>
                <c:pt idx="0">
                  <c:v>Oui, plutôt</c:v>
                </c:pt>
              </c:strCache>
            </c:strRef>
          </c:tx>
          <c:spPr>
            <a:solidFill>
              <a:srgbClr val="0BD0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Feuil1!$C$2:$C$6</c:f>
              <c:numCache>
                <c:formatCode>0%</c:formatCode>
                <c:ptCount val="5"/>
                <c:pt idx="0">
                  <c:v>0.33</c:v>
                </c:pt>
                <c:pt idx="1">
                  <c:v>0.42</c:v>
                </c:pt>
                <c:pt idx="2">
                  <c:v>0.39</c:v>
                </c:pt>
                <c:pt idx="3">
                  <c:v>0.46</c:v>
                </c:pt>
                <c:pt idx="4">
                  <c:v>0.49</c:v>
                </c:pt>
              </c:numCache>
            </c:numRef>
          </c:val>
          <c:extLst>
            <c:ext xmlns:c16="http://schemas.microsoft.com/office/drawing/2014/chart" uri="{C3380CC4-5D6E-409C-BE32-E72D297353CC}">
              <c16:uniqueId val="{00000002-4986-4B9C-9B3F-207CCEDC8819}"/>
            </c:ext>
          </c:extLst>
        </c:ser>
        <c:ser>
          <c:idx val="2"/>
          <c:order val="2"/>
          <c:tx>
            <c:strRef>
              <c:f>Feuil1!$D$1</c:f>
              <c:strCache>
                <c:ptCount val="1"/>
                <c:pt idx="0">
                  <c:v>Non, plutôt pas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Feuil1!$D$2:$D$6</c:f>
              <c:numCache>
                <c:formatCode>0%</c:formatCode>
                <c:ptCount val="5"/>
                <c:pt idx="0">
                  <c:v>0.19</c:v>
                </c:pt>
                <c:pt idx="1">
                  <c:v>0.17</c:v>
                </c:pt>
                <c:pt idx="2">
                  <c:v>0.09</c:v>
                </c:pt>
                <c:pt idx="3">
                  <c:v>0.13</c:v>
                </c:pt>
                <c:pt idx="4">
                  <c:v>0.14000000000000001</c:v>
                </c:pt>
              </c:numCache>
            </c:numRef>
          </c:val>
          <c:extLst>
            <c:ext xmlns:c16="http://schemas.microsoft.com/office/drawing/2014/chart" uri="{C3380CC4-5D6E-409C-BE32-E72D297353CC}">
              <c16:uniqueId val="{00000003-4986-4B9C-9B3F-207CCEDC8819}"/>
            </c:ext>
          </c:extLst>
        </c:ser>
        <c:ser>
          <c:idx val="3"/>
          <c:order val="3"/>
          <c:tx>
            <c:strRef>
              <c:f>Feuil1!$E$1</c:f>
              <c:strCache>
                <c:ptCount val="1"/>
                <c:pt idx="0">
                  <c:v>Non, pas du tout</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Feuil1!$E$2:$E$6</c:f>
              <c:numCache>
                <c:formatCode>0%</c:formatCode>
                <c:ptCount val="5"/>
                <c:pt idx="0">
                  <c:v>0.09</c:v>
                </c:pt>
                <c:pt idx="1">
                  <c:v>0.14000000000000001</c:v>
                </c:pt>
                <c:pt idx="2">
                  <c:v>0.1</c:v>
                </c:pt>
                <c:pt idx="3">
                  <c:v>0.1</c:v>
                </c:pt>
                <c:pt idx="4">
                  <c:v>7.0000000000000007E-2</c:v>
                </c:pt>
              </c:numCache>
            </c:numRef>
          </c:val>
          <c:extLst>
            <c:ext xmlns:c16="http://schemas.microsoft.com/office/drawing/2014/chart" uri="{C3380CC4-5D6E-409C-BE32-E72D297353CC}">
              <c16:uniqueId val="{00000004-4986-4B9C-9B3F-207CCEDC8819}"/>
            </c:ext>
          </c:extLst>
        </c:ser>
        <c:ser>
          <c:idx val="4"/>
          <c:order val="4"/>
          <c:tx>
            <c:strRef>
              <c:f>Feuil1!$F$1</c:f>
              <c:strCache>
                <c:ptCount val="1"/>
                <c:pt idx="0">
                  <c:v>Ne se prononce pas</c:v>
                </c:pt>
              </c:strCache>
            </c:strRef>
          </c:tx>
          <c:spPr>
            <a:solidFill>
              <a:srgbClr val="ABABAB"/>
            </a:solidFill>
            <a:ln>
              <a:noFill/>
            </a:ln>
            <a:effectLst/>
          </c:spPr>
          <c:invertIfNegative val="0"/>
          <c:dLbls>
            <c:dLbl>
              <c:idx val="1"/>
              <c:layout>
                <c:manualLayout>
                  <c:x val="-1.2169178641714228E-16"/>
                  <c:y val="3.30815919695595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86-4B9C-9B3F-207CCEDC8819}"/>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x</c:v>
                </c:pt>
                <c:pt idx="1">
                  <c:v>x</c:v>
                </c:pt>
                <c:pt idx="2">
                  <c:v>x</c:v>
                </c:pt>
                <c:pt idx="3">
                  <c:v>x</c:v>
                </c:pt>
                <c:pt idx="4">
                  <c:v>x</c:v>
                </c:pt>
              </c:strCache>
            </c:strRef>
          </c:cat>
          <c:val>
            <c:numRef>
              <c:f>Feuil1!$F$2:$F$6</c:f>
              <c:numCache>
                <c:formatCode>0%</c:formatCode>
                <c:ptCount val="5"/>
                <c:pt idx="0">
                  <c:v>0.31</c:v>
                </c:pt>
                <c:pt idx="1">
                  <c:v>0.1</c:v>
                </c:pt>
                <c:pt idx="2">
                  <c:v>0.21</c:v>
                </c:pt>
                <c:pt idx="3">
                  <c:v>0.1</c:v>
                </c:pt>
                <c:pt idx="4">
                  <c:v>0.1</c:v>
                </c:pt>
              </c:numCache>
            </c:numRef>
          </c:val>
          <c:extLst>
            <c:ext xmlns:c16="http://schemas.microsoft.com/office/drawing/2014/chart" uri="{C3380CC4-5D6E-409C-BE32-E72D297353CC}">
              <c16:uniqueId val="{00000006-4986-4B9C-9B3F-207CCEDC8819}"/>
            </c:ext>
          </c:extLst>
        </c:ser>
        <c:dLbls>
          <c:dLblPos val="ctr"/>
          <c:showLegendKey val="0"/>
          <c:showVal val="1"/>
          <c:showCatName val="0"/>
          <c:showSerName val="0"/>
          <c:showPercent val="0"/>
          <c:showBubbleSize val="0"/>
        </c:dLbls>
        <c:gapWidth val="150"/>
        <c:overlap val="100"/>
        <c:axId val="1284497567"/>
        <c:axId val="1281495983"/>
      </c:barChart>
      <c:catAx>
        <c:axId val="128449756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crossAx val="1281495983"/>
        <c:crosses val="autoZero"/>
        <c:auto val="1"/>
        <c:lblAlgn val="ctr"/>
        <c:lblOffset val="100"/>
        <c:noMultiLvlLbl val="0"/>
      </c:catAx>
      <c:valAx>
        <c:axId val="1281495983"/>
        <c:scaling>
          <c:orientation val="minMax"/>
        </c:scaling>
        <c:delete val="1"/>
        <c:axPos val="b"/>
        <c:numFmt formatCode="0%" sourceLinked="1"/>
        <c:majorTickMark val="none"/>
        <c:minorTickMark val="none"/>
        <c:tickLblPos val="nextTo"/>
        <c:crossAx val="1284497567"/>
        <c:crosses val="autoZero"/>
        <c:crossBetween val="between"/>
      </c:valAx>
      <c:spPr>
        <a:noFill/>
        <a:ln>
          <a:noFill/>
        </a:ln>
        <a:effectLst/>
      </c:spPr>
    </c:plotArea>
    <c:legend>
      <c:legendPos val="r"/>
      <c:layout>
        <c:manualLayout>
          <c:xMode val="edge"/>
          <c:yMode val="edge"/>
          <c:x val="1.095751228923829E-2"/>
          <c:y val="0.85312406238014327"/>
          <c:w val="0.97219742512181884"/>
          <c:h val="0.1000896021769767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fr-FR"/>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0.68</c:v>
                </c:pt>
                <c:pt idx="1">
                  <c:v>0.69</c:v>
                </c:pt>
                <c:pt idx="2">
                  <c:v>0.69</c:v>
                </c:pt>
              </c:numCache>
            </c:numRef>
          </c:val>
          <c:smooth val="0"/>
          <c:extLst>
            <c:ext xmlns:c16="http://schemas.microsoft.com/office/drawing/2014/chart" uri="{C3380CC4-5D6E-409C-BE32-E72D297353CC}">
              <c16:uniqueId val="{00000000-1FEC-4307-98B7-C3327FDFE794}"/>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0.68</c:v>
                </c:pt>
                <c:pt idx="1">
                  <c:v>0.66</c:v>
                </c:pt>
                <c:pt idx="2">
                  <c:v>0.67</c:v>
                </c:pt>
              </c:numCache>
            </c:numRef>
          </c:val>
          <c:smooth val="0"/>
          <c:extLst>
            <c:ext xmlns:c16="http://schemas.microsoft.com/office/drawing/2014/chart" uri="{C3380CC4-5D6E-409C-BE32-E72D297353CC}">
              <c16:uniqueId val="{00000000-3935-4A85-B17E-BDDA0B1D1654}"/>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0.66</c:v>
                </c:pt>
                <c:pt idx="1">
                  <c:v>0.65</c:v>
                </c:pt>
                <c:pt idx="2">
                  <c:v>0.59</c:v>
                </c:pt>
              </c:numCache>
            </c:numRef>
          </c:val>
          <c:smooth val="0"/>
          <c:extLst>
            <c:ext xmlns:c16="http://schemas.microsoft.com/office/drawing/2014/chart" uri="{C3380CC4-5D6E-409C-BE32-E72D297353CC}">
              <c16:uniqueId val="{00000000-859B-4D8C-9840-800773F6AACB}"/>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2"/>
              <c:layout>
                <c:manualLayout>
                  <c:x val="-3.7790531272327156E-2"/>
                  <c:y val="-0.2360780289047003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52-4BC4-9693-810C920B5A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0.7</c:v>
                </c:pt>
                <c:pt idx="1">
                  <c:v>0.66</c:v>
                </c:pt>
                <c:pt idx="2">
                  <c:v>0.6</c:v>
                </c:pt>
              </c:numCache>
            </c:numRef>
          </c:val>
          <c:smooth val="0"/>
          <c:extLst>
            <c:ext xmlns:c16="http://schemas.microsoft.com/office/drawing/2014/chart" uri="{C3380CC4-5D6E-409C-BE32-E72D297353CC}">
              <c16:uniqueId val="{00000000-2052-4BC4-9693-810C920B5AC3}"/>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General</c:formatCode>
                <c:ptCount val="3"/>
                <c:pt idx="2" formatCode="0%">
                  <c:v>0.41</c:v>
                </c:pt>
              </c:numCache>
            </c:numRef>
          </c:val>
          <c:smooth val="0"/>
          <c:extLst>
            <c:ext xmlns:c16="http://schemas.microsoft.com/office/drawing/2014/chart" uri="{C3380CC4-5D6E-409C-BE32-E72D297353CC}">
              <c16:uniqueId val="{00000000-5217-4846-8285-20F7FC63FCB8}"/>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General"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782905510273595E-2"/>
          <c:y val="0"/>
          <c:w val="0.94807191018922454"/>
          <c:h val="0.66954516258784913"/>
        </c:manualLayout>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Un(e) représentant(e) du personnel</c:v>
                </c:pt>
                <c:pt idx="1">
                  <c:v>Votre manager</c:v>
                </c:pt>
                <c:pt idx="2">
                  <c:v>Votre responsable des ressources humaines</c:v>
                </c:pt>
                <c:pt idx="3">
                  <c:v>Le, la directeur(rice) de l'éthique, compliance ou le, la référent(e) éthique et conformité de votre entité</c:v>
                </c:pt>
                <c:pt idx="4">
                  <c:v>Quelqu'un d'autre</c:v>
                </c:pt>
              </c:strCache>
            </c:strRef>
          </c:cat>
          <c:val>
            <c:numRef>
              <c:f>Feuil1!$B$2:$B$6</c:f>
              <c:numCache>
                <c:formatCode>0%</c:formatCode>
                <c:ptCount val="5"/>
                <c:pt idx="0">
                  <c:v>0.7</c:v>
                </c:pt>
                <c:pt idx="1">
                  <c:v>0.75</c:v>
                </c:pt>
                <c:pt idx="2">
                  <c:v>0.72</c:v>
                </c:pt>
                <c:pt idx="3">
                  <c:v>0.77</c:v>
                </c:pt>
                <c:pt idx="4">
                  <c:v>0.51</c:v>
                </c:pt>
              </c:numCache>
            </c:numRef>
          </c:val>
          <c:extLst>
            <c:ext xmlns:c16="http://schemas.microsoft.com/office/drawing/2014/chart" uri="{C3380CC4-5D6E-409C-BE32-E72D297353CC}">
              <c16:uniqueId val="{00000000-6B5F-4DEA-8139-AF9F3ADC1F8E}"/>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Un(e) représentant(e) du personnel</c:v>
                </c:pt>
                <c:pt idx="1">
                  <c:v>Votre manager</c:v>
                </c:pt>
                <c:pt idx="2">
                  <c:v>Votre responsable des ressources humaines</c:v>
                </c:pt>
                <c:pt idx="3">
                  <c:v>Le, la directeur(rice) de l'éthique, compliance ou le, la référent(e) éthique et conformité de votre entité</c:v>
                </c:pt>
                <c:pt idx="4">
                  <c:v>Quelqu'un d'autre</c:v>
                </c:pt>
              </c:strCache>
            </c:strRef>
          </c:cat>
          <c:val>
            <c:numRef>
              <c:f>Feuil1!$C$2:$C$6</c:f>
              <c:numCache>
                <c:formatCode>0%</c:formatCode>
                <c:ptCount val="5"/>
                <c:pt idx="0">
                  <c:v>0.69</c:v>
                </c:pt>
                <c:pt idx="1">
                  <c:v>0.64</c:v>
                </c:pt>
                <c:pt idx="2">
                  <c:v>0.55000000000000004</c:v>
                </c:pt>
                <c:pt idx="3">
                  <c:v>0.54</c:v>
                </c:pt>
                <c:pt idx="4">
                  <c:v>0.38</c:v>
                </c:pt>
              </c:numCache>
            </c:numRef>
          </c:val>
          <c:extLst>
            <c:ext xmlns:c16="http://schemas.microsoft.com/office/drawing/2014/chart" uri="{C3380CC4-5D6E-409C-BE32-E72D297353CC}">
              <c16:uniqueId val="{00000001-6B5F-4DEA-8139-AF9F3ADC1F8E}"/>
            </c:ext>
          </c:extLst>
        </c:ser>
        <c:dLbls>
          <c:dLblPos val="outEnd"/>
          <c:showLegendKey val="0"/>
          <c:showVal val="1"/>
          <c:showCatName val="0"/>
          <c:showSerName val="0"/>
          <c:showPercent val="0"/>
          <c:showBubbleSize val="0"/>
        </c:dLbls>
        <c:gapWidth val="219"/>
        <c:overlap val="-27"/>
        <c:axId val="838847663"/>
        <c:axId val="838832783"/>
      </c:barChart>
      <c:catAx>
        <c:axId val="83884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r-FR"/>
          </a:p>
        </c:txPr>
        <c:crossAx val="838832783"/>
        <c:crosses val="autoZero"/>
        <c:auto val="1"/>
        <c:lblAlgn val="ctr"/>
        <c:lblOffset val="100"/>
        <c:noMultiLvlLbl val="0"/>
      </c:catAx>
      <c:valAx>
        <c:axId val="838832783"/>
        <c:scaling>
          <c:orientation val="minMax"/>
        </c:scaling>
        <c:delete val="1"/>
        <c:axPos val="l"/>
        <c:numFmt formatCode="0%" sourceLinked="1"/>
        <c:majorTickMark val="none"/>
        <c:minorTickMark val="none"/>
        <c:tickLblPos val="nextTo"/>
        <c:crossAx val="838847663"/>
        <c:crosses val="autoZero"/>
        <c:crossBetween val="between"/>
      </c:valAx>
      <c:spPr>
        <a:noFill/>
        <a:ln>
          <a:noFill/>
        </a:ln>
        <a:effectLst/>
      </c:spPr>
    </c:plotArea>
    <c:legend>
      <c:legendPos val="b"/>
      <c:layout>
        <c:manualLayout>
          <c:xMode val="edge"/>
          <c:yMode val="edge"/>
          <c:x val="0.28616428824084367"/>
          <c:y val="0.85944301899505227"/>
          <c:w val="0.39425528616914318"/>
          <c:h val="7.499243992917771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6.5859462154160428E-2"/>
          <c:w val="0.76542938908420377"/>
          <c:h val="0.90293497776352782"/>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655E-4D0F-B119-BBBF55D6AD18}"/>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655E-4D0F-B119-BBBF55D6AD18}"/>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655E-4D0F-B119-BBBF55D6AD18}"/>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655E-4D0F-B119-BBBF55D6AD18}"/>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655E-4D0F-B119-BBBF55D6AD18}"/>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655E-4D0F-B119-BBBF55D6AD18}"/>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655E-4D0F-B119-BBBF55D6AD18}"/>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655E-4D0F-B119-BBBF55D6AD18}"/>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655E-4D0F-B119-BBBF55D6AD18}"/>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655E-4D0F-B119-BBBF55D6AD18}"/>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655E-4D0F-B119-BBBF55D6AD18}"/>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655E-4D0F-B119-BBBF55D6AD18}"/>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655E-4D0F-B119-BBBF55D6AD18}"/>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655E-4D0F-B119-BBBF55D6AD18}"/>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655E-4D0F-B119-BBBF55D6AD18}"/>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655E-4D0F-B119-BBBF55D6AD18}"/>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655E-4D0F-B119-BBBF55D6AD18}"/>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655E-4D0F-B119-BBBF55D6AD18}"/>
              </c:ext>
            </c:extLst>
          </c:dPt>
          <c:dLbls>
            <c:delete val="1"/>
          </c:dLbls>
          <c:cat>
            <c:strRef>
              <c:f>Feuil1!$A$8:$A$12</c:f>
              <c:strCache>
                <c:ptCount val="5"/>
                <c:pt idx="0">
                  <c:v>  Oui, tout à fait | 21%</c:v>
                </c:pt>
                <c:pt idx="1">
                  <c:v>  Oui, plutôt | 51%</c:v>
                </c:pt>
                <c:pt idx="2">
                  <c:v>  Non, plutôt pas | 10%</c:v>
                </c:pt>
                <c:pt idx="3">
                  <c:v>  Non, pas du tout | 6%</c:v>
                </c:pt>
                <c:pt idx="4">
                  <c:v>  Ne se prononce pas | 12%</c:v>
                </c:pt>
              </c:strCache>
            </c:strRef>
          </c:cat>
          <c:val>
            <c:numRef>
              <c:f>Feuil1!$E$8:$E$12</c:f>
              <c:numCache>
                <c:formatCode>0%</c:formatCode>
                <c:ptCount val="5"/>
                <c:pt idx="0">
                  <c:v>0.21</c:v>
                </c:pt>
                <c:pt idx="1">
                  <c:v>0.51</c:v>
                </c:pt>
                <c:pt idx="2">
                  <c:v>0.1</c:v>
                </c:pt>
                <c:pt idx="3">
                  <c:v>0.06</c:v>
                </c:pt>
                <c:pt idx="4">
                  <c:v>0.12</c:v>
                </c:pt>
              </c:numCache>
            </c:numRef>
          </c:val>
          <c:extLst>
            <c:ext xmlns:c16="http://schemas.microsoft.com/office/drawing/2014/chart" uri="{C3380CC4-5D6E-409C-BE32-E72D297353CC}">
              <c16:uniqueId val="{00000024-655E-4D0F-B119-BBBF55D6AD18}"/>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0.12926056399870217"/>
          <c:y val="0.26210029598236978"/>
          <c:w val="0.5435699951285391"/>
          <c:h val="0.4942306882298728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0.71</c:v>
                </c:pt>
                <c:pt idx="1">
                  <c:v>0.7</c:v>
                </c:pt>
                <c:pt idx="2">
                  <c:v>0.72</c:v>
                </c:pt>
              </c:numCache>
            </c:numRef>
          </c:val>
          <c:smooth val="0"/>
          <c:extLst>
            <c:ext xmlns:c16="http://schemas.microsoft.com/office/drawing/2014/chart" uri="{C3380CC4-5D6E-409C-BE32-E72D297353CC}">
              <c16:uniqueId val="{00000000-1501-4E24-B826-8FFFDC35801F}"/>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76092150394E-2"/>
          <c:y val="3.4863502250582823E-2"/>
          <c:w val="0.77929338171376827"/>
          <c:h val="0.87902451567536521"/>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00B5-43B9-926A-D51E3CEDC1E0}"/>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00B5-43B9-926A-D51E3CEDC1E0}"/>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00B5-43B9-926A-D51E3CEDC1E0}"/>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00B5-43B9-926A-D51E3CEDC1E0}"/>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00B5-43B9-926A-D51E3CEDC1E0}"/>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00B5-43B9-926A-D51E3CEDC1E0}"/>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00B5-43B9-926A-D51E3CEDC1E0}"/>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00B5-43B9-926A-D51E3CEDC1E0}"/>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00B5-43B9-926A-D51E3CEDC1E0}"/>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00B5-43B9-926A-D51E3CEDC1E0}"/>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00B5-43B9-926A-D51E3CEDC1E0}"/>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00B5-43B9-926A-D51E3CEDC1E0}"/>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00B5-43B9-926A-D51E3CEDC1E0}"/>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00B5-43B9-926A-D51E3CEDC1E0}"/>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00B5-43B9-926A-D51E3CEDC1E0}"/>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00B5-43B9-926A-D51E3CEDC1E0}"/>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00B5-43B9-926A-D51E3CEDC1E0}"/>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00B5-43B9-926A-D51E3CEDC1E0}"/>
              </c:ext>
            </c:extLst>
          </c:dPt>
          <c:dLbls>
            <c:delete val="1"/>
          </c:dLbls>
          <c:cat>
            <c:strRef>
              <c:f>Feuil1!$A$8:$A$12</c:f>
              <c:strCache>
                <c:ptCount val="5"/>
                <c:pt idx="0">
                  <c:v>  Oui, tout à fait | 15%</c:v>
                </c:pt>
                <c:pt idx="1">
                  <c:v>  Oui, plutôt | 54%</c:v>
                </c:pt>
                <c:pt idx="2">
                  <c:v>  Non, plutôt pas | 17%</c:v>
                </c:pt>
                <c:pt idx="3">
                  <c:v>  Non, pas du tout | 5%</c:v>
                </c:pt>
                <c:pt idx="4">
                  <c:v>  Je ne les connais pas | 9%</c:v>
                </c:pt>
              </c:strCache>
            </c:strRef>
          </c:cat>
          <c:val>
            <c:numRef>
              <c:f>Feuil1!$E$8:$E$12</c:f>
              <c:numCache>
                <c:formatCode>0%</c:formatCode>
                <c:ptCount val="5"/>
                <c:pt idx="0">
                  <c:v>0.15</c:v>
                </c:pt>
                <c:pt idx="1">
                  <c:v>0.54</c:v>
                </c:pt>
                <c:pt idx="2">
                  <c:v>0.17</c:v>
                </c:pt>
                <c:pt idx="3">
                  <c:v>0.05</c:v>
                </c:pt>
                <c:pt idx="4">
                  <c:v>0.09</c:v>
                </c:pt>
              </c:numCache>
            </c:numRef>
          </c:val>
          <c:extLst>
            <c:ext xmlns:c16="http://schemas.microsoft.com/office/drawing/2014/chart" uri="{C3380CC4-5D6E-409C-BE32-E72D297353CC}">
              <c16:uniqueId val="{00000024-00B5-43B9-926A-D51E3CEDC1E0}"/>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ayout>
        <c:manualLayout>
          <c:xMode val="edge"/>
          <c:yMode val="edge"/>
          <c:x val="0.13791215271146687"/>
          <c:y val="0.27752027885973968"/>
          <c:w val="0.51936446364174971"/>
          <c:h val="0.408143797640746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0.61</c:v>
                </c:pt>
                <c:pt idx="1">
                  <c:v>0.57999999999999996</c:v>
                </c:pt>
                <c:pt idx="2">
                  <c:v>0.55000000000000004</c:v>
                </c:pt>
              </c:numCache>
            </c:numRef>
          </c:val>
          <c:smooth val="0"/>
          <c:extLst>
            <c:ext xmlns:c16="http://schemas.microsoft.com/office/drawing/2014/chart" uri="{C3380CC4-5D6E-409C-BE32-E72D297353CC}">
              <c16:uniqueId val="{00000000-3D3E-4515-9B44-9F89540D7A6D}"/>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0.69</c:v>
                </c:pt>
                <c:pt idx="1">
                  <c:v>0.69</c:v>
                </c:pt>
                <c:pt idx="2">
                  <c:v>0.69</c:v>
                </c:pt>
              </c:numCache>
            </c:numRef>
          </c:val>
          <c:smooth val="0"/>
          <c:extLst>
            <c:ext xmlns:c16="http://schemas.microsoft.com/office/drawing/2014/chart" uri="{C3380CC4-5D6E-409C-BE32-E72D297353CC}">
              <c16:uniqueId val="{00000000-4416-4D2E-9B4C-3B20328D0AFD}"/>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0.83</c:v>
                </c:pt>
              </c:numCache>
            </c:numRef>
          </c:val>
          <c:extLst>
            <c:ext xmlns:c16="http://schemas.microsoft.com/office/drawing/2014/chart" uri="{C3380CC4-5D6E-409C-BE32-E72D297353CC}">
              <c16:uniqueId val="{00000000-86E7-4FCF-8A45-F55BA896C0E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0.68</c:v>
                </c:pt>
              </c:numCache>
            </c:numRef>
          </c:val>
          <c:extLst>
            <c:ext xmlns:c16="http://schemas.microsoft.com/office/drawing/2014/chart" uri="{C3380CC4-5D6E-409C-BE32-E72D297353CC}">
              <c16:uniqueId val="{00000001-86E7-4FCF-8A45-F55BA896C0E9}"/>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Feuil1!$B$2</c:f>
              <c:numCache>
                <c:formatCode>0%</c:formatCode>
                <c:ptCount val="1"/>
                <c:pt idx="0">
                  <c:v>0.81</c:v>
                </c:pt>
              </c:numCache>
            </c:numRef>
          </c:val>
          <c:extLst>
            <c:ext xmlns:c16="http://schemas.microsoft.com/office/drawing/2014/chart" uri="{C3380CC4-5D6E-409C-BE32-E72D297353CC}">
              <c16:uniqueId val="{00000000-86E7-4FCF-8A45-F55BA896C0E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ST "Oui"</c:v>
                </c:pt>
              </c:strCache>
            </c:strRef>
          </c:cat>
          <c:val>
            <c:numRef>
              <c:f>Feuil1!$C$2</c:f>
              <c:numCache>
                <c:formatCode>0%</c:formatCode>
                <c:ptCount val="1"/>
                <c:pt idx="0">
                  <c:v>0.65</c:v>
                </c:pt>
              </c:numCache>
            </c:numRef>
          </c:val>
          <c:extLst>
            <c:ext xmlns:c16="http://schemas.microsoft.com/office/drawing/2014/chart" uri="{C3380CC4-5D6E-409C-BE32-E72D297353CC}">
              <c16:uniqueId val="{00000001-86E7-4FCF-8A45-F55BA896C0E9}"/>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535292540223776E-2"/>
          <c:y val="3.6326253370345472E-2"/>
          <c:w val="0.68848520449197692"/>
          <c:h val="0.87041369567906268"/>
        </c:manualLayout>
      </c:layout>
      <c:doughnutChart>
        <c:varyColors val="1"/>
        <c:ser>
          <c:idx val="0"/>
          <c:order val="0"/>
          <c:tx>
            <c:strRef>
              <c:f>Feuil1!$E$7</c:f>
              <c:strCache>
                <c:ptCount val="1"/>
              </c:strCache>
            </c:strRef>
          </c:tx>
          <c:spPr>
            <a:ln w="3175">
              <a:solidFill>
                <a:schemeClr val="bg1"/>
              </a:solidFill>
            </a:ln>
          </c:spPr>
          <c:dPt>
            <c:idx val="0"/>
            <c:bubble3D val="0"/>
            <c:spPr>
              <a:solidFill>
                <a:schemeClr val="accent2">
                  <a:shade val="58000"/>
                </a:schemeClr>
              </a:solidFill>
              <a:ln w="3175">
                <a:solidFill>
                  <a:schemeClr val="bg1"/>
                </a:solidFill>
              </a:ln>
              <a:effectLst/>
            </c:spPr>
            <c:extLst>
              <c:ext xmlns:c16="http://schemas.microsoft.com/office/drawing/2014/chart" uri="{C3380CC4-5D6E-409C-BE32-E72D297353CC}">
                <c16:uniqueId val="{00000001-A8E0-4E2A-A92A-37C6B78EA55C}"/>
              </c:ext>
            </c:extLst>
          </c:dPt>
          <c:dPt>
            <c:idx val="1"/>
            <c:bubble3D val="0"/>
            <c:spPr>
              <a:solidFill>
                <a:schemeClr val="accent3"/>
              </a:solidFill>
              <a:ln w="3175">
                <a:solidFill>
                  <a:schemeClr val="bg1"/>
                </a:solidFill>
              </a:ln>
              <a:effectLst/>
            </c:spPr>
            <c:extLst>
              <c:ext xmlns:c16="http://schemas.microsoft.com/office/drawing/2014/chart" uri="{C3380CC4-5D6E-409C-BE32-E72D297353CC}">
                <c16:uniqueId val="{00000003-A8E0-4E2A-A92A-37C6B78EA55C}"/>
              </c:ext>
            </c:extLst>
          </c:dPt>
          <c:dPt>
            <c:idx val="2"/>
            <c:bubble3D val="0"/>
            <c:spPr>
              <a:solidFill>
                <a:schemeClr val="accent4"/>
              </a:solidFill>
              <a:ln w="3175">
                <a:solidFill>
                  <a:schemeClr val="bg1"/>
                </a:solidFill>
              </a:ln>
              <a:effectLst/>
            </c:spPr>
            <c:extLst>
              <c:ext xmlns:c16="http://schemas.microsoft.com/office/drawing/2014/chart" uri="{C3380CC4-5D6E-409C-BE32-E72D297353CC}">
                <c16:uniqueId val="{00000005-A8E0-4E2A-A92A-37C6B78EA55C}"/>
              </c:ext>
            </c:extLst>
          </c:dPt>
          <c:dPt>
            <c:idx val="3"/>
            <c:bubble3D val="0"/>
            <c:spPr>
              <a:solidFill>
                <a:srgbClr val="F49100"/>
              </a:solidFill>
              <a:ln w="3175">
                <a:solidFill>
                  <a:schemeClr val="bg1"/>
                </a:solidFill>
              </a:ln>
              <a:effectLst/>
            </c:spPr>
            <c:extLst>
              <c:ext xmlns:c16="http://schemas.microsoft.com/office/drawing/2014/chart" uri="{C3380CC4-5D6E-409C-BE32-E72D297353CC}">
                <c16:uniqueId val="{00000007-A8E0-4E2A-A92A-37C6B78EA55C}"/>
              </c:ext>
            </c:extLst>
          </c:dPt>
          <c:dPt>
            <c:idx val="4"/>
            <c:bubble3D val="0"/>
            <c:spPr>
              <a:solidFill>
                <a:srgbClr val="ABABAB"/>
              </a:solidFill>
              <a:ln w="3175">
                <a:solidFill>
                  <a:schemeClr val="bg1"/>
                </a:solidFill>
              </a:ln>
              <a:effectLst/>
            </c:spPr>
            <c:extLst>
              <c:ext xmlns:c16="http://schemas.microsoft.com/office/drawing/2014/chart" uri="{C3380CC4-5D6E-409C-BE32-E72D297353CC}">
                <c16:uniqueId val="{00000009-A8E0-4E2A-A92A-37C6B78EA55C}"/>
              </c:ext>
            </c:extLst>
          </c:dPt>
          <c:dPt>
            <c:idx val="5"/>
            <c:bubble3D val="0"/>
            <c:spPr>
              <a:solidFill>
                <a:schemeClr val="accent2">
                  <a:tint val="77000"/>
                </a:schemeClr>
              </a:solidFill>
              <a:ln w="3175">
                <a:solidFill>
                  <a:schemeClr val="bg1"/>
                </a:solidFill>
              </a:ln>
              <a:effectLst/>
            </c:spPr>
            <c:extLst>
              <c:ext xmlns:c16="http://schemas.microsoft.com/office/drawing/2014/chart" uri="{C3380CC4-5D6E-409C-BE32-E72D297353CC}">
                <c16:uniqueId val="{0000000B-A8E0-4E2A-A92A-37C6B78EA55C}"/>
              </c:ext>
            </c:extLst>
          </c:dPt>
          <c:dPt>
            <c:idx val="6"/>
            <c:bubble3D val="0"/>
            <c:spPr>
              <a:solidFill>
                <a:schemeClr val="accent2">
                  <a:tint val="62000"/>
                </a:schemeClr>
              </a:solidFill>
              <a:ln w="3175">
                <a:solidFill>
                  <a:schemeClr val="bg1"/>
                </a:solidFill>
              </a:ln>
              <a:effectLst/>
            </c:spPr>
            <c:extLst>
              <c:ext xmlns:c16="http://schemas.microsoft.com/office/drawing/2014/chart" uri="{C3380CC4-5D6E-409C-BE32-E72D297353CC}">
                <c16:uniqueId val="{0000000D-A8E0-4E2A-A92A-37C6B78EA55C}"/>
              </c:ext>
            </c:extLst>
          </c:dPt>
          <c:dPt>
            <c:idx val="7"/>
            <c:bubble3D val="0"/>
            <c:spPr>
              <a:solidFill>
                <a:schemeClr val="accent2">
                  <a:tint val="46000"/>
                </a:schemeClr>
              </a:solidFill>
              <a:ln w="3175">
                <a:solidFill>
                  <a:schemeClr val="bg1"/>
                </a:solidFill>
              </a:ln>
              <a:effectLst/>
            </c:spPr>
            <c:extLst>
              <c:ext xmlns:c16="http://schemas.microsoft.com/office/drawing/2014/chart" uri="{C3380CC4-5D6E-409C-BE32-E72D297353CC}">
                <c16:uniqueId val="{0000000F-A8E0-4E2A-A92A-37C6B78EA55C}"/>
              </c:ext>
            </c:extLst>
          </c:dPt>
          <c:dPt>
            <c:idx val="8"/>
            <c:bubble3D val="0"/>
            <c:spPr>
              <a:solidFill>
                <a:schemeClr val="accent2">
                  <a:tint val="30000"/>
                </a:schemeClr>
              </a:solidFill>
              <a:ln w="3175">
                <a:solidFill>
                  <a:schemeClr val="bg1"/>
                </a:solidFill>
              </a:ln>
              <a:effectLst/>
            </c:spPr>
            <c:extLst>
              <c:ext xmlns:c16="http://schemas.microsoft.com/office/drawing/2014/chart" uri="{C3380CC4-5D6E-409C-BE32-E72D297353CC}">
                <c16:uniqueId val="{00000011-A8E0-4E2A-A92A-37C6B78EA55C}"/>
              </c:ext>
            </c:extLst>
          </c:dPt>
          <c:dPt>
            <c:idx val="9"/>
            <c:bubble3D val="0"/>
            <c:spPr>
              <a:solidFill>
                <a:schemeClr val="accent2">
                  <a:tint val="15000"/>
                </a:schemeClr>
              </a:solidFill>
              <a:ln w="3175">
                <a:solidFill>
                  <a:schemeClr val="bg1"/>
                </a:solidFill>
              </a:ln>
              <a:effectLst/>
            </c:spPr>
            <c:extLst>
              <c:ext xmlns:c16="http://schemas.microsoft.com/office/drawing/2014/chart" uri="{C3380CC4-5D6E-409C-BE32-E72D297353CC}">
                <c16:uniqueId val="{00000013-A8E0-4E2A-A92A-37C6B78EA55C}"/>
              </c:ext>
            </c:extLst>
          </c:dPt>
          <c:dPt>
            <c:idx val="10"/>
            <c:bubble3D val="0"/>
            <c:spPr>
              <a:solidFill>
                <a:schemeClr val="accent2">
                  <a:tint val="99000"/>
                </a:schemeClr>
              </a:solidFill>
              <a:ln w="3175">
                <a:solidFill>
                  <a:schemeClr val="bg1"/>
                </a:solidFill>
              </a:ln>
              <a:effectLst/>
            </c:spPr>
            <c:extLst>
              <c:ext xmlns:c16="http://schemas.microsoft.com/office/drawing/2014/chart" uri="{C3380CC4-5D6E-409C-BE32-E72D297353CC}">
                <c16:uniqueId val="{00000015-A8E0-4E2A-A92A-37C6B78EA55C}"/>
              </c:ext>
            </c:extLst>
          </c:dPt>
          <c:dPt>
            <c:idx val="11"/>
            <c:bubble3D val="0"/>
            <c:spPr>
              <a:solidFill>
                <a:schemeClr val="accent2">
                  <a:tint val="84000"/>
                </a:schemeClr>
              </a:solidFill>
              <a:ln w="3175">
                <a:solidFill>
                  <a:schemeClr val="bg1"/>
                </a:solidFill>
              </a:ln>
              <a:effectLst/>
            </c:spPr>
            <c:extLst>
              <c:ext xmlns:c16="http://schemas.microsoft.com/office/drawing/2014/chart" uri="{C3380CC4-5D6E-409C-BE32-E72D297353CC}">
                <c16:uniqueId val="{00000017-A8E0-4E2A-A92A-37C6B78EA55C}"/>
              </c:ext>
            </c:extLst>
          </c:dPt>
          <c:dPt>
            <c:idx val="12"/>
            <c:bubble3D val="0"/>
            <c:spPr>
              <a:solidFill>
                <a:schemeClr val="accent2">
                  <a:tint val="68000"/>
                </a:schemeClr>
              </a:solidFill>
              <a:ln w="3175">
                <a:solidFill>
                  <a:schemeClr val="bg1"/>
                </a:solidFill>
              </a:ln>
              <a:effectLst/>
            </c:spPr>
            <c:extLst>
              <c:ext xmlns:c16="http://schemas.microsoft.com/office/drawing/2014/chart" uri="{C3380CC4-5D6E-409C-BE32-E72D297353CC}">
                <c16:uniqueId val="{00000019-A8E0-4E2A-A92A-37C6B78EA55C}"/>
              </c:ext>
            </c:extLst>
          </c:dPt>
          <c:dPt>
            <c:idx val="13"/>
            <c:bubble3D val="0"/>
            <c:spPr>
              <a:solidFill>
                <a:schemeClr val="accent2">
                  <a:tint val="53000"/>
                </a:schemeClr>
              </a:solidFill>
              <a:ln w="3175">
                <a:solidFill>
                  <a:schemeClr val="bg1"/>
                </a:solidFill>
              </a:ln>
              <a:effectLst/>
            </c:spPr>
            <c:extLst>
              <c:ext xmlns:c16="http://schemas.microsoft.com/office/drawing/2014/chart" uri="{C3380CC4-5D6E-409C-BE32-E72D297353CC}">
                <c16:uniqueId val="{0000001B-A8E0-4E2A-A92A-37C6B78EA55C}"/>
              </c:ext>
            </c:extLst>
          </c:dPt>
          <c:dPt>
            <c:idx val="14"/>
            <c:bubble3D val="0"/>
            <c:spPr>
              <a:solidFill>
                <a:schemeClr val="accent2">
                  <a:tint val="37000"/>
                </a:schemeClr>
              </a:solidFill>
              <a:ln w="3175">
                <a:solidFill>
                  <a:schemeClr val="bg1"/>
                </a:solidFill>
              </a:ln>
              <a:effectLst/>
            </c:spPr>
            <c:extLst>
              <c:ext xmlns:c16="http://schemas.microsoft.com/office/drawing/2014/chart" uri="{C3380CC4-5D6E-409C-BE32-E72D297353CC}">
                <c16:uniqueId val="{0000001D-A8E0-4E2A-A92A-37C6B78EA55C}"/>
              </c:ext>
            </c:extLst>
          </c:dPt>
          <c:dPt>
            <c:idx val="15"/>
            <c:bubble3D val="0"/>
            <c:spPr>
              <a:solidFill>
                <a:schemeClr val="accent2">
                  <a:tint val="22000"/>
                </a:schemeClr>
              </a:solidFill>
              <a:ln w="3175">
                <a:solidFill>
                  <a:schemeClr val="bg1"/>
                </a:solidFill>
              </a:ln>
              <a:effectLst/>
            </c:spPr>
            <c:extLst>
              <c:ext xmlns:c16="http://schemas.microsoft.com/office/drawing/2014/chart" uri="{C3380CC4-5D6E-409C-BE32-E72D297353CC}">
                <c16:uniqueId val="{0000001F-A8E0-4E2A-A92A-37C6B78EA55C}"/>
              </c:ext>
            </c:extLst>
          </c:dPt>
          <c:dPt>
            <c:idx val="16"/>
            <c:bubble3D val="0"/>
            <c:spPr>
              <a:solidFill>
                <a:schemeClr val="accent2">
                  <a:tint val="6000"/>
                </a:schemeClr>
              </a:solidFill>
              <a:ln w="3175">
                <a:solidFill>
                  <a:schemeClr val="bg1"/>
                </a:solidFill>
              </a:ln>
              <a:effectLst/>
            </c:spPr>
            <c:extLst>
              <c:ext xmlns:c16="http://schemas.microsoft.com/office/drawing/2014/chart" uri="{C3380CC4-5D6E-409C-BE32-E72D297353CC}">
                <c16:uniqueId val="{00000021-A8E0-4E2A-A92A-37C6B78EA55C}"/>
              </c:ext>
            </c:extLst>
          </c:dPt>
          <c:dPt>
            <c:idx val="17"/>
            <c:bubble3D val="0"/>
            <c:spPr>
              <a:solidFill>
                <a:schemeClr val="accent2">
                  <a:tint val="90000"/>
                </a:schemeClr>
              </a:solidFill>
              <a:ln w="3175">
                <a:solidFill>
                  <a:schemeClr val="bg1"/>
                </a:solidFill>
              </a:ln>
              <a:effectLst/>
            </c:spPr>
            <c:extLst>
              <c:ext xmlns:c16="http://schemas.microsoft.com/office/drawing/2014/chart" uri="{C3380CC4-5D6E-409C-BE32-E72D297353CC}">
                <c16:uniqueId val="{00000023-A8E0-4E2A-A92A-37C6B78EA55C}"/>
              </c:ext>
            </c:extLst>
          </c:dPt>
          <c:dLbls>
            <c:delete val="1"/>
          </c:dLbls>
          <c:cat>
            <c:strRef>
              <c:f>Feuil1!$A$8:$A$12</c:f>
              <c:strCache>
                <c:ptCount val="5"/>
                <c:pt idx="0">
                  <c:v>  Positive | 37%</c:v>
                </c:pt>
                <c:pt idx="1">
                  <c:v>   | 0%</c:v>
                </c:pt>
                <c:pt idx="2">
                  <c:v>   | 0%</c:v>
                </c:pt>
                <c:pt idx="3">
                  <c:v>  Négative | 15%</c:v>
                </c:pt>
                <c:pt idx="4">
                  <c:v>  Pas d'évolution | 48%</c:v>
                </c:pt>
              </c:strCache>
            </c:strRef>
          </c:cat>
          <c:val>
            <c:numRef>
              <c:f>Feuil1!$E$8:$E$12</c:f>
              <c:numCache>
                <c:formatCode>General</c:formatCode>
                <c:ptCount val="5"/>
                <c:pt idx="0" formatCode="0%">
                  <c:v>0.37</c:v>
                </c:pt>
                <c:pt idx="3" formatCode="0%">
                  <c:v>0.15</c:v>
                </c:pt>
                <c:pt idx="4" formatCode="0%">
                  <c:v>0.48</c:v>
                </c:pt>
              </c:numCache>
            </c:numRef>
          </c:val>
          <c:extLst>
            <c:ext xmlns:c16="http://schemas.microsoft.com/office/drawing/2014/chart" uri="{C3380CC4-5D6E-409C-BE32-E72D297353CC}">
              <c16:uniqueId val="{00000024-A8E0-4E2A-A92A-37C6B78EA55C}"/>
            </c:ext>
          </c:extLst>
        </c:ser>
        <c:dLbls>
          <c:showLegendKey val="0"/>
          <c:showVal val="1"/>
          <c:showCatName val="0"/>
          <c:showSerName val="0"/>
          <c:showPercent val="0"/>
          <c:showBubbleSize val="0"/>
          <c:showLeaderLines val="1"/>
        </c:dLbls>
        <c:firstSliceAng val="0"/>
        <c:holeSize val="90"/>
      </c:doughnutChart>
      <c:spPr>
        <a:noFill/>
        <a:ln>
          <a:noFill/>
        </a:ln>
        <a:effectLst/>
      </c:spPr>
    </c:plotArea>
    <c:legend>
      <c:legendPos val="l"/>
      <c:legendEntry>
        <c:idx val="0"/>
        <c:txPr>
          <a:bodyPr rot="0" spcFirstLastPara="1" vertOverflow="ellipsis" vert="horz" wrap="square" anchor="ctr" anchorCtr="1"/>
          <a:lstStyle/>
          <a:p>
            <a:pPr>
              <a:defRPr sz="1400" b="1" i="0" u="none" strike="noStrike" kern="1200" baseline="0">
                <a:solidFill>
                  <a:schemeClr val="tx1"/>
                </a:solidFill>
                <a:latin typeface="Roboto" pitchFamily="2" charset="0"/>
                <a:ea typeface="Roboto" pitchFamily="2" charset="0"/>
                <a:cs typeface="+mn-cs"/>
              </a:defRPr>
            </a:pPr>
            <a:endParaRPr lang="fr-FR"/>
          </a:p>
        </c:txPr>
      </c:legendEntry>
      <c:legendEntry>
        <c:idx val="1"/>
        <c:delete val="1"/>
      </c:legendEntry>
      <c:legendEntry>
        <c:idx val="2"/>
        <c:delete val="1"/>
      </c:legendEntry>
      <c:legendEntry>
        <c:idx val="4"/>
        <c:txPr>
          <a:bodyPr rot="0" spcFirstLastPara="1" vertOverflow="ellipsis" vert="horz" wrap="square" anchor="ctr" anchorCtr="1"/>
          <a:lstStyle/>
          <a:p>
            <a:pPr>
              <a:defRPr sz="1400" b="1" i="0" u="none" strike="noStrike" kern="1200" baseline="0">
                <a:solidFill>
                  <a:schemeClr val="tx1"/>
                </a:solidFill>
                <a:latin typeface="Roboto" pitchFamily="2" charset="0"/>
                <a:ea typeface="Roboto" pitchFamily="2" charset="0"/>
                <a:cs typeface="+mn-cs"/>
              </a:defRPr>
            </a:pPr>
            <a:endParaRPr lang="fr-FR"/>
          </a:p>
        </c:txPr>
      </c:legendEntry>
      <c:layout>
        <c:manualLayout>
          <c:xMode val="edge"/>
          <c:yMode val="edge"/>
          <c:x val="0.14749840979751386"/>
          <c:y val="0.26694236286855727"/>
          <c:w val="0.43664718930763136"/>
          <c:h val="0.408143797640746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Roboto" pitchFamily="2" charset="0"/>
          <a:ea typeface="Roboto" pitchFamily="2" charset="0"/>
        </a:defRPr>
      </a:pPr>
      <a:endParaRPr lang="fr-FR"/>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Managers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Positive</c:v>
                </c:pt>
              </c:strCache>
            </c:strRef>
          </c:cat>
          <c:val>
            <c:numRef>
              <c:f>Feuil1!$B$2</c:f>
              <c:numCache>
                <c:formatCode>0%</c:formatCode>
                <c:ptCount val="1"/>
                <c:pt idx="0">
                  <c:v>0.51</c:v>
                </c:pt>
              </c:numCache>
            </c:numRef>
          </c:val>
          <c:extLst>
            <c:ext xmlns:c16="http://schemas.microsoft.com/office/drawing/2014/chart" uri="{C3380CC4-5D6E-409C-BE32-E72D297353CC}">
              <c16:uniqueId val="{00000000-A0D1-403B-A90C-39ED507DE889}"/>
            </c:ext>
          </c:extLst>
        </c:ser>
        <c:ser>
          <c:idx val="1"/>
          <c:order val="1"/>
          <c:tx>
            <c:strRef>
              <c:f>Feuil1!$C$1</c:f>
              <c:strCache>
                <c:ptCount val="1"/>
                <c:pt idx="0">
                  <c:v>Non managers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Positive</c:v>
                </c:pt>
              </c:strCache>
            </c:strRef>
          </c:cat>
          <c:val>
            <c:numRef>
              <c:f>Feuil1!$C$2</c:f>
              <c:numCache>
                <c:formatCode>0%</c:formatCode>
                <c:ptCount val="1"/>
                <c:pt idx="0">
                  <c:v>0.33</c:v>
                </c:pt>
              </c:numCache>
            </c:numRef>
          </c:val>
          <c:extLst>
            <c:ext xmlns:c16="http://schemas.microsoft.com/office/drawing/2014/chart" uri="{C3380CC4-5D6E-409C-BE32-E72D297353CC}">
              <c16:uniqueId val="{00000001-A0D1-403B-A90C-39ED507DE889}"/>
            </c:ext>
          </c:extLst>
        </c:ser>
        <c:dLbls>
          <c:dLblPos val="outEnd"/>
          <c:showLegendKey val="0"/>
          <c:showVal val="1"/>
          <c:showCatName val="0"/>
          <c:showSerName val="0"/>
          <c:showPercent val="0"/>
          <c:showBubbleSize val="0"/>
        </c:dLbls>
        <c:gapWidth val="219"/>
        <c:overlap val="-27"/>
        <c:axId val="838840943"/>
        <c:axId val="838826063"/>
      </c:barChart>
      <c:catAx>
        <c:axId val="8388409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838826063"/>
        <c:crosses val="autoZero"/>
        <c:auto val="1"/>
        <c:lblAlgn val="ctr"/>
        <c:lblOffset val="100"/>
        <c:noMultiLvlLbl val="0"/>
      </c:catAx>
      <c:valAx>
        <c:axId val="838826063"/>
        <c:scaling>
          <c:orientation val="minMax"/>
        </c:scaling>
        <c:delete val="1"/>
        <c:axPos val="l"/>
        <c:numFmt formatCode="0%" sourceLinked="1"/>
        <c:majorTickMark val="none"/>
        <c:minorTickMark val="none"/>
        <c:tickLblPos val="nextTo"/>
        <c:crossAx val="8388409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rgbClr val="00B050"/>
              </a:solidFill>
              <a:round/>
            </a:ln>
            <a:effectLst/>
          </c:spPr>
          <c:marker>
            <c:symbol val="none"/>
          </c:marker>
          <c:dLbls>
            <c:dLbl>
              <c:idx val="2"/>
              <c:layout>
                <c:manualLayout>
                  <c:x val="-3.7790531272327156E-2"/>
                  <c:y val="-0.2360780289047003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41-48CA-8B60-CBA4452BFBD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0.49</c:v>
                </c:pt>
                <c:pt idx="1">
                  <c:v>0.46</c:v>
                </c:pt>
                <c:pt idx="2">
                  <c:v>0.37</c:v>
                </c:pt>
              </c:numCache>
            </c:numRef>
          </c:val>
          <c:smooth val="0"/>
          <c:extLst>
            <c:ext xmlns:c16="http://schemas.microsoft.com/office/drawing/2014/chart" uri="{C3380CC4-5D6E-409C-BE32-E72D297353CC}">
              <c16:uniqueId val="{00000001-E541-48CA-8B60-CBA4452BFBD7}"/>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dLbl>
              <c:idx val="2"/>
              <c:layout>
                <c:manualLayout>
                  <c:x val="-3.7790531272327156E-2"/>
                  <c:y val="-0.2360780289047003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21-47B7-8899-9CB4A3F1FC1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0.11</c:v>
                </c:pt>
                <c:pt idx="1">
                  <c:v>0.13</c:v>
                </c:pt>
                <c:pt idx="2">
                  <c:v>0.15</c:v>
                </c:pt>
              </c:numCache>
            </c:numRef>
          </c:val>
          <c:smooth val="0"/>
          <c:extLst>
            <c:ext xmlns:c16="http://schemas.microsoft.com/office/drawing/2014/chart" uri="{C3380CC4-5D6E-409C-BE32-E72D297353CC}">
              <c16:uniqueId val="{00000001-4921-47B7-8899-9CB4A3F1FC1C}"/>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8890231096281E-2"/>
          <c:y val="0.57078418474286108"/>
          <c:w val="0.90262219537807442"/>
          <c:h val="0.13129997425955359"/>
        </c:manualLayout>
      </c:layout>
      <c:lineChart>
        <c:grouping val="standard"/>
        <c:varyColors val="0"/>
        <c:ser>
          <c:idx val="0"/>
          <c:order val="0"/>
          <c:tx>
            <c:strRef>
              <c:f>Feuil1!$B$1</c:f>
              <c:strCache>
                <c:ptCount val="1"/>
                <c:pt idx="0">
                  <c:v>Série 3</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0.4</c:v>
                </c:pt>
                <c:pt idx="1">
                  <c:v>0.41</c:v>
                </c:pt>
                <c:pt idx="2">
                  <c:v>0.48</c:v>
                </c:pt>
              </c:numCache>
            </c:numRef>
          </c:val>
          <c:smooth val="0"/>
          <c:extLst>
            <c:ext xmlns:c16="http://schemas.microsoft.com/office/drawing/2014/chart" uri="{C3380CC4-5D6E-409C-BE32-E72D297353CC}">
              <c16:uniqueId val="{00000000-0393-4D93-8BE8-CF17DEB5F3E5}"/>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580775268160809E-2"/>
          <c:y val="0.10956661843932272"/>
          <c:w val="0.94741922473183915"/>
          <c:h val="0.77949292503698664"/>
        </c:manualLayout>
      </c:layout>
      <c:barChart>
        <c:barDir val="bar"/>
        <c:grouping val="percentStacked"/>
        <c:varyColors val="0"/>
        <c:ser>
          <c:idx val="0"/>
          <c:order val="0"/>
          <c:tx>
            <c:strRef>
              <c:f>Feuil1!$B$1</c:f>
              <c:strCache>
                <c:ptCount val="1"/>
                <c:pt idx="0">
                  <c:v>Oui tout à fait</c:v>
                </c:pt>
              </c:strCache>
            </c:strRef>
          </c:tx>
          <c:spPr>
            <a:solidFill>
              <a:srgbClr val="009DD9"/>
            </a:solidFill>
            <a:ln>
              <a:noFill/>
            </a:ln>
            <a:effectLst/>
          </c:spPr>
          <c:invertIfNegative val="0"/>
          <c:dLbls>
            <c:dLbl>
              <c:idx val="4"/>
              <c:layout>
                <c:manualLayout>
                  <c:x val="6.6378104842387204E-3"/>
                  <c:y val="6.6163183939121533E-3"/>
                </c:manualLayout>
              </c:layout>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6D-4C14-9876-13E7BD6EB853}"/>
                </c:ext>
              </c:extLst>
            </c:dLbl>
            <c:spPr>
              <a:noFill/>
              <a:ln>
                <a:solidFill>
                  <a:srgbClr val="009DD9"/>
                </a:solid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x</c:v>
                </c:pt>
                <c:pt idx="1">
                  <c:v>x</c:v>
                </c:pt>
                <c:pt idx="2">
                  <c:v>x</c:v>
                </c:pt>
                <c:pt idx="3">
                  <c:v>x</c:v>
                </c:pt>
              </c:strCache>
            </c:strRef>
          </c:cat>
          <c:val>
            <c:numRef>
              <c:f>Feuil1!$B$2:$B$5</c:f>
              <c:numCache>
                <c:formatCode>0%</c:formatCode>
                <c:ptCount val="4"/>
                <c:pt idx="0">
                  <c:v>0.18</c:v>
                </c:pt>
                <c:pt idx="1">
                  <c:v>0.2</c:v>
                </c:pt>
                <c:pt idx="2">
                  <c:v>0.23</c:v>
                </c:pt>
                <c:pt idx="3">
                  <c:v>0.28999999999999998</c:v>
                </c:pt>
              </c:numCache>
            </c:numRef>
          </c:val>
          <c:extLst>
            <c:ext xmlns:c16="http://schemas.microsoft.com/office/drawing/2014/chart" uri="{C3380CC4-5D6E-409C-BE32-E72D297353CC}">
              <c16:uniqueId val="{00000001-3D6D-4C14-9876-13E7BD6EB853}"/>
            </c:ext>
          </c:extLst>
        </c:ser>
        <c:ser>
          <c:idx val="1"/>
          <c:order val="1"/>
          <c:tx>
            <c:strRef>
              <c:f>Feuil1!$C$1</c:f>
              <c:strCache>
                <c:ptCount val="1"/>
                <c:pt idx="0">
                  <c:v>Oui plutôt</c:v>
                </c:pt>
              </c:strCache>
            </c:strRef>
          </c:tx>
          <c:spPr>
            <a:solidFill>
              <a:srgbClr val="0BD0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x</c:v>
                </c:pt>
                <c:pt idx="1">
                  <c:v>x</c:v>
                </c:pt>
                <c:pt idx="2">
                  <c:v>x</c:v>
                </c:pt>
                <c:pt idx="3">
                  <c:v>x</c:v>
                </c:pt>
              </c:strCache>
            </c:strRef>
          </c:cat>
          <c:val>
            <c:numRef>
              <c:f>Feuil1!$C$2:$C$5</c:f>
              <c:numCache>
                <c:formatCode>0%</c:formatCode>
                <c:ptCount val="4"/>
                <c:pt idx="0">
                  <c:v>0.48</c:v>
                </c:pt>
                <c:pt idx="1">
                  <c:v>0.52</c:v>
                </c:pt>
                <c:pt idx="2">
                  <c:v>0.51</c:v>
                </c:pt>
                <c:pt idx="3">
                  <c:v>0.52</c:v>
                </c:pt>
              </c:numCache>
            </c:numRef>
          </c:val>
          <c:extLst>
            <c:ext xmlns:c16="http://schemas.microsoft.com/office/drawing/2014/chart" uri="{C3380CC4-5D6E-409C-BE32-E72D297353CC}">
              <c16:uniqueId val="{00000002-3D6D-4C14-9876-13E7BD6EB853}"/>
            </c:ext>
          </c:extLst>
        </c:ser>
        <c:ser>
          <c:idx val="2"/>
          <c:order val="2"/>
          <c:tx>
            <c:strRef>
              <c:f>Feuil1!$D$1</c:f>
              <c:strCache>
                <c:ptCount val="1"/>
                <c:pt idx="0">
                  <c:v>Non plutôt pas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x</c:v>
                </c:pt>
                <c:pt idx="1">
                  <c:v>x</c:v>
                </c:pt>
                <c:pt idx="2">
                  <c:v>x</c:v>
                </c:pt>
                <c:pt idx="3">
                  <c:v>x</c:v>
                </c:pt>
              </c:strCache>
            </c:strRef>
          </c:cat>
          <c:val>
            <c:numRef>
              <c:f>Feuil1!$D$2:$D$5</c:f>
              <c:numCache>
                <c:formatCode>0%</c:formatCode>
                <c:ptCount val="4"/>
                <c:pt idx="0">
                  <c:v>0.2</c:v>
                </c:pt>
                <c:pt idx="1">
                  <c:v>0.1</c:v>
                </c:pt>
                <c:pt idx="2">
                  <c:v>0.06</c:v>
                </c:pt>
                <c:pt idx="3">
                  <c:v>0.08</c:v>
                </c:pt>
              </c:numCache>
            </c:numRef>
          </c:val>
          <c:extLst>
            <c:ext xmlns:c16="http://schemas.microsoft.com/office/drawing/2014/chart" uri="{C3380CC4-5D6E-409C-BE32-E72D297353CC}">
              <c16:uniqueId val="{00000003-3D6D-4C14-9876-13E7BD6EB853}"/>
            </c:ext>
          </c:extLst>
        </c:ser>
        <c:ser>
          <c:idx val="3"/>
          <c:order val="3"/>
          <c:tx>
            <c:strRef>
              <c:f>Feuil1!$E$1</c:f>
              <c:strCache>
                <c:ptCount val="1"/>
                <c:pt idx="0">
                  <c:v>Non pas du tout</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x</c:v>
                </c:pt>
                <c:pt idx="1">
                  <c:v>x</c:v>
                </c:pt>
                <c:pt idx="2">
                  <c:v>x</c:v>
                </c:pt>
                <c:pt idx="3">
                  <c:v>x</c:v>
                </c:pt>
              </c:strCache>
            </c:strRef>
          </c:cat>
          <c:val>
            <c:numRef>
              <c:f>Feuil1!$E$2:$E$5</c:f>
              <c:numCache>
                <c:formatCode>0%</c:formatCode>
                <c:ptCount val="4"/>
                <c:pt idx="0">
                  <c:v>7.0000000000000007E-2</c:v>
                </c:pt>
                <c:pt idx="1">
                  <c:v>0.03</c:v>
                </c:pt>
                <c:pt idx="2">
                  <c:v>0.03</c:v>
                </c:pt>
                <c:pt idx="3">
                  <c:v>0.02</c:v>
                </c:pt>
              </c:numCache>
            </c:numRef>
          </c:val>
          <c:extLst>
            <c:ext xmlns:c16="http://schemas.microsoft.com/office/drawing/2014/chart" uri="{C3380CC4-5D6E-409C-BE32-E72D297353CC}">
              <c16:uniqueId val="{00000004-3D6D-4C14-9876-13E7BD6EB853}"/>
            </c:ext>
          </c:extLst>
        </c:ser>
        <c:ser>
          <c:idx val="4"/>
          <c:order val="4"/>
          <c:tx>
            <c:strRef>
              <c:f>Feuil1!$F$1</c:f>
              <c:strCache>
                <c:ptCount val="1"/>
                <c:pt idx="0">
                  <c:v>Ne se prononce pas</c:v>
                </c:pt>
              </c:strCache>
            </c:strRef>
          </c:tx>
          <c:spPr>
            <a:solidFill>
              <a:srgbClr val="ABABAB"/>
            </a:solidFill>
            <a:ln>
              <a:noFill/>
            </a:ln>
            <a:effectLst/>
          </c:spPr>
          <c:invertIfNegative val="0"/>
          <c:dLbls>
            <c:dLbl>
              <c:idx val="1"/>
              <c:layout>
                <c:manualLayout>
                  <c:x val="-1.2169178641714228E-16"/>
                  <c:y val="3.30815919695595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6D-4C14-9876-13E7BD6EB853}"/>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x</c:v>
                </c:pt>
                <c:pt idx="1">
                  <c:v>x</c:v>
                </c:pt>
                <c:pt idx="2">
                  <c:v>x</c:v>
                </c:pt>
                <c:pt idx="3">
                  <c:v>x</c:v>
                </c:pt>
              </c:strCache>
            </c:strRef>
          </c:cat>
          <c:val>
            <c:numRef>
              <c:f>Feuil1!$F$2:$F$5</c:f>
              <c:numCache>
                <c:formatCode>0%</c:formatCode>
                <c:ptCount val="4"/>
                <c:pt idx="0">
                  <c:v>7.0000000000000007E-2</c:v>
                </c:pt>
                <c:pt idx="1">
                  <c:v>0.15</c:v>
                </c:pt>
                <c:pt idx="2">
                  <c:v>0.17</c:v>
                </c:pt>
                <c:pt idx="3">
                  <c:v>0.09</c:v>
                </c:pt>
              </c:numCache>
            </c:numRef>
          </c:val>
          <c:extLst>
            <c:ext xmlns:c16="http://schemas.microsoft.com/office/drawing/2014/chart" uri="{C3380CC4-5D6E-409C-BE32-E72D297353CC}">
              <c16:uniqueId val="{00000006-3D6D-4C14-9876-13E7BD6EB853}"/>
            </c:ext>
          </c:extLst>
        </c:ser>
        <c:dLbls>
          <c:dLblPos val="ctr"/>
          <c:showLegendKey val="0"/>
          <c:showVal val="1"/>
          <c:showCatName val="0"/>
          <c:showSerName val="0"/>
          <c:showPercent val="0"/>
          <c:showBubbleSize val="0"/>
        </c:dLbls>
        <c:gapWidth val="150"/>
        <c:overlap val="100"/>
        <c:axId val="1284497567"/>
        <c:axId val="1281495983"/>
      </c:barChart>
      <c:catAx>
        <c:axId val="128449756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crossAx val="1281495983"/>
        <c:crosses val="autoZero"/>
        <c:auto val="1"/>
        <c:lblAlgn val="ctr"/>
        <c:lblOffset val="100"/>
        <c:noMultiLvlLbl val="0"/>
      </c:catAx>
      <c:valAx>
        <c:axId val="1281495983"/>
        <c:scaling>
          <c:orientation val="minMax"/>
        </c:scaling>
        <c:delete val="1"/>
        <c:axPos val="b"/>
        <c:numFmt formatCode="0%" sourceLinked="1"/>
        <c:majorTickMark val="none"/>
        <c:minorTickMark val="none"/>
        <c:tickLblPos val="nextTo"/>
        <c:crossAx val="1284497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fr-FR"/>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0.86</c:v>
                </c:pt>
                <c:pt idx="1">
                  <c:v>0.86</c:v>
                </c:pt>
                <c:pt idx="2">
                  <c:v>0.81</c:v>
                </c:pt>
              </c:numCache>
            </c:numRef>
          </c:val>
          <c:smooth val="0"/>
          <c:extLst>
            <c:ext xmlns:c16="http://schemas.microsoft.com/office/drawing/2014/chart" uri="{C3380CC4-5D6E-409C-BE32-E72D297353CC}">
              <c16:uniqueId val="{00000000-1FEC-4307-98B7-C3327FDFE794}"/>
            </c:ext>
          </c:extLst>
        </c:ser>
        <c:dLbls>
          <c:dLblPos val="t"/>
          <c:showLegendKey val="0"/>
          <c:showVal val="1"/>
          <c:showCatName val="0"/>
          <c:showSerName val="0"/>
          <c:showPercent val="0"/>
          <c:showBubbleSize val="0"/>
        </c:dLbls>
        <c:smooth val="0"/>
        <c:axId val="312009872"/>
        <c:axId val="312020912"/>
      </c:lineChart>
      <c:catAx>
        <c:axId val="312009872"/>
        <c:scaling>
          <c:orientation val="minMax"/>
        </c:scaling>
        <c:delete val="1"/>
        <c:axPos val="b"/>
        <c:numFmt formatCode="General" sourceLinked="1"/>
        <c:majorTickMark val="none"/>
        <c:minorTickMark val="none"/>
        <c:tickLblPos val="nextTo"/>
        <c:crossAx val="312020912"/>
        <c:crosses val="autoZero"/>
        <c:auto val="1"/>
        <c:lblAlgn val="ctr"/>
        <c:lblOffset val="100"/>
        <c:noMultiLvlLbl val="0"/>
      </c:catAx>
      <c:valAx>
        <c:axId val="312020912"/>
        <c:scaling>
          <c:orientation val="minMax"/>
        </c:scaling>
        <c:delete val="1"/>
        <c:axPos val="l"/>
        <c:numFmt formatCode="0%" sourceLinked="1"/>
        <c:majorTickMark val="none"/>
        <c:minorTickMark val="none"/>
        <c:tickLblPos val="nextTo"/>
        <c:crossAx val="3120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withinLinear" id="15">
  <a:schemeClr val="accent2"/>
</cs:colorStyle>
</file>

<file path=ppt/charts/colors109.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withinLinear" id="15">
  <a:schemeClr val="accent2"/>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withinLinear" id="15">
  <a:schemeClr val="accent2"/>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withinLinear" id="15">
  <a:schemeClr val="accent2"/>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withinLinear" id="15">
  <a:schemeClr val="accent2"/>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withinLinear" id="15">
  <a:schemeClr val="accent2"/>
</cs:colorStyle>
</file>

<file path=ppt/charts/colors136.xml><?xml version="1.0" encoding="utf-8"?>
<cs:colorStyle xmlns:cs="http://schemas.microsoft.com/office/drawing/2012/chartStyle" xmlns:a="http://schemas.openxmlformats.org/drawingml/2006/main" meth="withinLinear" id="15">
  <a:schemeClr val="accent2"/>
</cs:colorStyle>
</file>

<file path=ppt/charts/colors137.xml><?xml version="1.0" encoding="utf-8"?>
<cs:colorStyle xmlns:cs="http://schemas.microsoft.com/office/drawing/2012/chartStyle" xmlns:a="http://schemas.openxmlformats.org/drawingml/2006/main" meth="withinLinear" id="15">
  <a:schemeClr val="accent2"/>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withinLinear" id="15">
  <a:schemeClr val="accent2"/>
</cs:colorStyle>
</file>

<file path=ppt/charts/colors141.xml><?xml version="1.0" encoding="utf-8"?>
<cs:colorStyle xmlns:cs="http://schemas.microsoft.com/office/drawing/2012/chartStyle" xmlns:a="http://schemas.openxmlformats.org/drawingml/2006/main" meth="withinLinear" id="15">
  <a:schemeClr val="accent2"/>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6.xml><?xml version="1.0" encoding="utf-8"?>
<cs:colorStyle xmlns:cs="http://schemas.microsoft.com/office/drawing/2012/chartStyle" xmlns:a="http://schemas.openxmlformats.org/drawingml/2006/main" meth="withinLinear" id="15">
  <a:schemeClr val="accent2"/>
</cs:colorStyle>
</file>

<file path=ppt/charts/colors167.xml><?xml version="1.0" encoding="utf-8"?>
<cs:colorStyle xmlns:cs="http://schemas.microsoft.com/office/drawing/2012/chartStyle" xmlns:a="http://schemas.openxmlformats.org/drawingml/2006/main" meth="withinLinear" id="15">
  <a:schemeClr val="accent2"/>
</cs:colorStyle>
</file>

<file path=ppt/charts/colors1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0.xml><?xml version="1.0" encoding="utf-8"?>
<cs:colorStyle xmlns:cs="http://schemas.microsoft.com/office/drawing/2012/chartStyle" xmlns:a="http://schemas.openxmlformats.org/drawingml/2006/main" meth="withinLinear" id="15">
  <a:schemeClr val="accent2"/>
</cs:colorStyle>
</file>

<file path=ppt/charts/colors171.xml><?xml version="1.0" encoding="utf-8"?>
<cs:colorStyle xmlns:cs="http://schemas.microsoft.com/office/drawing/2012/chartStyle" xmlns:a="http://schemas.openxmlformats.org/drawingml/2006/main" meth="withinLinear" id="15">
  <a:schemeClr val="accent2"/>
</cs:colorStyle>
</file>

<file path=ppt/charts/colors1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4.xml><?xml version="1.0" encoding="utf-8"?>
<cs:colorStyle xmlns:cs="http://schemas.microsoft.com/office/drawing/2012/chartStyle" xmlns:a="http://schemas.openxmlformats.org/drawingml/2006/main" meth="withinLinear" id="15">
  <a:schemeClr val="accent2"/>
</cs:colorStyle>
</file>

<file path=ppt/charts/colors205.xml><?xml version="1.0" encoding="utf-8"?>
<cs:colorStyle xmlns:cs="http://schemas.microsoft.com/office/drawing/2012/chartStyle" xmlns:a="http://schemas.openxmlformats.org/drawingml/2006/main" meth="withinLinear" id="15">
  <a:schemeClr val="accent2"/>
</cs:colorStyle>
</file>

<file path=ppt/charts/colors2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2.xml><?xml version="1.0" encoding="utf-8"?>
<cs:colorStyle xmlns:cs="http://schemas.microsoft.com/office/drawing/2012/chartStyle" xmlns:a="http://schemas.openxmlformats.org/drawingml/2006/main" meth="withinLinear" id="15">
  <a:schemeClr val="accent2"/>
</cs:colorStyle>
</file>

<file path=ppt/charts/colors223.xml><?xml version="1.0" encoding="utf-8"?>
<cs:colorStyle xmlns:cs="http://schemas.microsoft.com/office/drawing/2012/chartStyle" xmlns:a="http://schemas.openxmlformats.org/drawingml/2006/main" meth="withinLinear" id="15">
  <a:schemeClr val="accent2"/>
</cs:colorStyle>
</file>

<file path=ppt/charts/colors2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5.xml><?xml version="1.0" encoding="utf-8"?>
<cs:colorStyle xmlns:cs="http://schemas.microsoft.com/office/drawing/2012/chartStyle" xmlns:a="http://schemas.openxmlformats.org/drawingml/2006/main" meth="withinLinear" id="15">
  <a:schemeClr val="accent2"/>
</cs:colorStyle>
</file>

<file path=ppt/charts/colors226.xml><?xml version="1.0" encoding="utf-8"?>
<cs:colorStyle xmlns:cs="http://schemas.microsoft.com/office/drawing/2012/chartStyle" xmlns:a="http://schemas.openxmlformats.org/drawingml/2006/main" meth="withinLinear" id="15">
  <a:schemeClr val="accent2"/>
</cs:colorStyle>
</file>

<file path=ppt/charts/colors2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2.xml><?xml version="1.0" encoding="utf-8"?>
<cs:colorStyle xmlns:cs="http://schemas.microsoft.com/office/drawing/2012/chartStyle" xmlns:a="http://schemas.openxmlformats.org/drawingml/2006/main" meth="withinLinear" id="15">
  <a:schemeClr val="accent2"/>
</cs:colorStyle>
</file>

<file path=ppt/charts/colors233.xml><?xml version="1.0" encoding="utf-8"?>
<cs:colorStyle xmlns:cs="http://schemas.microsoft.com/office/drawing/2012/chartStyle" xmlns:a="http://schemas.openxmlformats.org/drawingml/2006/main" meth="withinLinear" id="15">
  <a:schemeClr val="accent2"/>
</cs:colorStyle>
</file>

<file path=ppt/charts/colors2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 id="15">
  <a:schemeClr val="accent2"/>
</cs:colorStyle>
</file>

<file path=ppt/charts/colors2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5.xml><?xml version="1.0" encoding="utf-8"?>
<cs:colorStyle xmlns:cs="http://schemas.microsoft.com/office/drawing/2012/chartStyle" xmlns:a="http://schemas.openxmlformats.org/drawingml/2006/main" meth="withinLinear" id="15">
  <a:schemeClr val="accent2"/>
</cs:colorStyle>
</file>

<file path=ppt/charts/colors256.xml><?xml version="1.0" encoding="utf-8"?>
<cs:colorStyle xmlns:cs="http://schemas.microsoft.com/office/drawing/2012/chartStyle" xmlns:a="http://schemas.openxmlformats.org/drawingml/2006/main" meth="withinLinear" id="15">
  <a:schemeClr val="accent2"/>
</cs:colorStyle>
</file>

<file path=ppt/charts/colors257.xml><?xml version="1.0" encoding="utf-8"?>
<cs:colorStyle xmlns:cs="http://schemas.microsoft.com/office/drawing/2012/chartStyle" xmlns:a="http://schemas.openxmlformats.org/drawingml/2006/main" meth="withinLinear" id="15">
  <a:schemeClr val="accent2"/>
</cs:colorStyle>
</file>

<file path=ppt/charts/colors258.xml><?xml version="1.0" encoding="utf-8"?>
<cs:colorStyle xmlns:cs="http://schemas.microsoft.com/office/drawing/2012/chartStyle" xmlns:a="http://schemas.openxmlformats.org/drawingml/2006/main" meth="withinLinear" id="15">
  <a:schemeClr val="accent2"/>
</cs:colorStyle>
</file>

<file path=ppt/charts/colors2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2.xml><?xml version="1.0" encoding="utf-8"?>
<cs:colorStyle xmlns:cs="http://schemas.microsoft.com/office/drawing/2012/chartStyle" xmlns:a="http://schemas.openxmlformats.org/drawingml/2006/main" meth="withinLinear" id="15">
  <a:schemeClr val="accent2"/>
</cs:colorStyle>
</file>

<file path=ppt/charts/colors263.xml><?xml version="1.0" encoding="utf-8"?>
<cs:colorStyle xmlns:cs="http://schemas.microsoft.com/office/drawing/2012/chartStyle" xmlns:a="http://schemas.openxmlformats.org/drawingml/2006/main" meth="withinLinear" id="15">
  <a:schemeClr val="accent2"/>
</cs:colorStyle>
</file>

<file path=ppt/charts/colors2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3.xml><?xml version="1.0" encoding="utf-8"?>
<cs:colorStyle xmlns:cs="http://schemas.microsoft.com/office/drawing/2012/chartStyle" xmlns:a="http://schemas.openxmlformats.org/drawingml/2006/main" meth="withinLinear" id="15">
  <a:schemeClr val="accent2"/>
</cs:colorStyle>
</file>

<file path=ppt/charts/colors284.xml><?xml version="1.0" encoding="utf-8"?>
<cs:colorStyle xmlns:cs="http://schemas.microsoft.com/office/drawing/2012/chartStyle" xmlns:a="http://schemas.openxmlformats.org/drawingml/2006/main" meth="withinLinear" id="15">
  <a:schemeClr val="accent2"/>
</cs:colorStyle>
</file>

<file path=ppt/charts/colors2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7.xml><?xml version="1.0" encoding="utf-8"?>
<cs:colorStyle xmlns:cs="http://schemas.microsoft.com/office/drawing/2012/chartStyle" xmlns:a="http://schemas.openxmlformats.org/drawingml/2006/main" meth="withinLinear" id="15">
  <a:schemeClr val="accent2"/>
</cs:colorStyle>
</file>

<file path=ppt/charts/colors288.xml><?xml version="1.0" encoding="utf-8"?>
<cs:colorStyle xmlns:cs="http://schemas.microsoft.com/office/drawing/2012/chartStyle" xmlns:a="http://schemas.openxmlformats.org/drawingml/2006/main" meth="withinLinear" id="15">
  <a:schemeClr val="accent2"/>
</cs:colorStyle>
</file>

<file path=ppt/charts/colors2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5.xml><?xml version="1.0" encoding="utf-8"?>
<cs:colorStyle xmlns:cs="http://schemas.microsoft.com/office/drawing/2012/chartStyle" xmlns:a="http://schemas.openxmlformats.org/drawingml/2006/main" meth="withinLinear" id="15">
  <a:schemeClr val="accent2"/>
</cs:colorStyle>
</file>

<file path=ppt/charts/colors296.xml><?xml version="1.0" encoding="utf-8"?>
<cs:colorStyle xmlns:cs="http://schemas.microsoft.com/office/drawing/2012/chartStyle" xmlns:a="http://schemas.openxmlformats.org/drawingml/2006/main" meth="withinLinear" id="15">
  <a:schemeClr val="accent2"/>
</cs:colorStyle>
</file>

<file path=ppt/charts/colors2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9.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0.xml><?xml version="1.0" encoding="utf-8"?>
<cs:colorStyle xmlns:cs="http://schemas.microsoft.com/office/drawing/2012/chartStyle" xmlns:a="http://schemas.openxmlformats.org/drawingml/2006/main" meth="withinLinear" id="15">
  <a:schemeClr val="accent2"/>
</cs:colorStyle>
</file>

<file path=ppt/charts/colors301.xml><?xml version="1.0" encoding="utf-8"?>
<cs:colorStyle xmlns:cs="http://schemas.microsoft.com/office/drawing/2012/chartStyle" xmlns:a="http://schemas.openxmlformats.org/drawingml/2006/main" meth="withinLinear" id="15">
  <a:schemeClr val="accent2"/>
</cs:colorStyle>
</file>

<file path=ppt/charts/colors302.xml><?xml version="1.0" encoding="utf-8"?>
<cs:colorStyle xmlns:cs="http://schemas.microsoft.com/office/drawing/2012/chartStyle" xmlns:a="http://schemas.openxmlformats.org/drawingml/2006/main" meth="withinLinear" id="15">
  <a:schemeClr val="accent2"/>
</cs:colorStyle>
</file>

<file path=ppt/charts/colors303.xml><?xml version="1.0" encoding="utf-8"?>
<cs:colorStyle xmlns:cs="http://schemas.microsoft.com/office/drawing/2012/chartStyle" xmlns:a="http://schemas.openxmlformats.org/drawingml/2006/main" meth="withinLinear" id="15">
  <a:schemeClr val="accent2"/>
</cs:colorStyle>
</file>

<file path=ppt/charts/colors304.xml><?xml version="1.0" encoding="utf-8"?>
<cs:colorStyle xmlns:cs="http://schemas.microsoft.com/office/drawing/2012/chartStyle" xmlns:a="http://schemas.openxmlformats.org/drawingml/2006/main" meth="withinLinear" id="15">
  <a:schemeClr val="accent2"/>
</cs:colorStyle>
</file>

<file path=ppt/charts/colors3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withinLinear" id="15">
  <a:schemeClr val="accent2"/>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withinLinear" id="15">
  <a:schemeClr val="accent2"/>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withinLinear" id="15">
  <a:schemeClr val="accent2"/>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1"/>
            <a:ext cx="4278260" cy="33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fr-FR" altLang="fr-FR"/>
          </a:p>
        </p:txBody>
      </p:sp>
      <p:sp>
        <p:nvSpPr>
          <p:cNvPr id="92163" name="Rectangle 3"/>
          <p:cNvSpPr>
            <a:spLocks noGrp="1" noChangeArrowheads="1"/>
          </p:cNvSpPr>
          <p:nvPr>
            <p:ph type="dt" sz="quarter" idx="1"/>
          </p:nvPr>
        </p:nvSpPr>
        <p:spPr bwMode="auto">
          <a:xfrm>
            <a:off x="5592826" y="1"/>
            <a:ext cx="4278260" cy="33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r-FR" altLang="fr-FR"/>
          </a:p>
        </p:txBody>
      </p:sp>
      <p:sp>
        <p:nvSpPr>
          <p:cNvPr id="92164" name="Rectangle 4"/>
          <p:cNvSpPr>
            <a:spLocks noGrp="1" noChangeArrowheads="1"/>
          </p:cNvSpPr>
          <p:nvPr>
            <p:ph type="ftr" sz="quarter" idx="2"/>
          </p:nvPr>
        </p:nvSpPr>
        <p:spPr bwMode="auto">
          <a:xfrm>
            <a:off x="0" y="6457791"/>
            <a:ext cx="4278260" cy="33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r-FR" altLang="fr-FR"/>
          </a:p>
        </p:txBody>
      </p:sp>
      <p:sp>
        <p:nvSpPr>
          <p:cNvPr id="92165" name="Rectangle 5"/>
          <p:cNvSpPr>
            <a:spLocks noGrp="1" noChangeArrowheads="1"/>
          </p:cNvSpPr>
          <p:nvPr>
            <p:ph type="sldNum" sz="quarter" idx="3"/>
          </p:nvPr>
        </p:nvSpPr>
        <p:spPr bwMode="auto">
          <a:xfrm>
            <a:off x="5592826" y="6457791"/>
            <a:ext cx="4278260" cy="33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8812ABD-3AE8-486B-83AC-58029D09F74A}" type="slidenum">
              <a:rPr lang="fr-FR" altLang="fr-FR"/>
              <a:pPr/>
              <a:t>‹N°›</a:t>
            </a:fld>
            <a:endParaRPr lang="fr-FR" altLang="fr-FR"/>
          </a:p>
        </p:txBody>
      </p:sp>
    </p:spTree>
    <p:extLst>
      <p:ext uri="{BB962C8B-B14F-4D97-AF65-F5344CB8AC3E}">
        <p14:creationId xmlns:p14="http://schemas.microsoft.com/office/powerpoint/2010/main" val="341276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4278260" cy="338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61" tIns="48331" rIns="96661" bIns="48331" numCol="1" anchor="t" anchorCtr="0" compatLnSpc="1">
            <a:prstTxWarp prst="textNoShape">
              <a:avLst/>
            </a:prstTxWarp>
          </a:bodyPr>
          <a:lstStyle>
            <a:lvl1pPr defTabSz="966788">
              <a:defRPr sz="1300"/>
            </a:lvl1pPr>
          </a:lstStyle>
          <a:p>
            <a:endParaRPr lang="fr-FR" altLang="fr-FR"/>
          </a:p>
        </p:txBody>
      </p:sp>
      <p:sp>
        <p:nvSpPr>
          <p:cNvPr id="4099" name="Rectangle 3"/>
          <p:cNvSpPr>
            <a:spLocks noGrp="1" noChangeArrowheads="1"/>
          </p:cNvSpPr>
          <p:nvPr>
            <p:ph type="dt" idx="1"/>
          </p:nvPr>
        </p:nvSpPr>
        <p:spPr bwMode="auto">
          <a:xfrm>
            <a:off x="5594405" y="1"/>
            <a:ext cx="4278259" cy="338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61" tIns="48331" rIns="96661" bIns="48331" numCol="1" anchor="t" anchorCtr="0" compatLnSpc="1">
            <a:prstTxWarp prst="textNoShape">
              <a:avLst/>
            </a:prstTxWarp>
          </a:bodyPr>
          <a:lstStyle>
            <a:lvl1pPr algn="r" defTabSz="966788">
              <a:defRPr sz="1300"/>
            </a:lvl1pPr>
          </a:lstStyle>
          <a:p>
            <a:endParaRPr lang="fr-FR" altLang="fr-FR"/>
          </a:p>
        </p:txBody>
      </p:sp>
      <p:sp>
        <p:nvSpPr>
          <p:cNvPr id="4100" name="Rectangle 4"/>
          <p:cNvSpPr>
            <a:spLocks noGrp="1" noRot="1" noChangeAspect="1" noChangeArrowheads="1" noTextEdit="1"/>
          </p:cNvSpPr>
          <p:nvPr>
            <p:ph type="sldImg" idx="2"/>
          </p:nvPr>
        </p:nvSpPr>
        <p:spPr bwMode="auto">
          <a:xfrm>
            <a:off x="2670175" y="511175"/>
            <a:ext cx="4532313" cy="25495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316145" y="3228898"/>
            <a:ext cx="7240374" cy="3057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61" tIns="48331" rIns="96661" bIns="48331"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102" name="Rectangle 6"/>
          <p:cNvSpPr>
            <a:spLocks noGrp="1" noChangeArrowheads="1"/>
          </p:cNvSpPr>
          <p:nvPr>
            <p:ph type="ftr" sz="quarter" idx="4"/>
          </p:nvPr>
        </p:nvSpPr>
        <p:spPr bwMode="auto">
          <a:xfrm>
            <a:off x="0" y="6459381"/>
            <a:ext cx="4278260" cy="338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61" tIns="48331" rIns="96661" bIns="48331" numCol="1" anchor="b" anchorCtr="0" compatLnSpc="1">
            <a:prstTxWarp prst="textNoShape">
              <a:avLst/>
            </a:prstTxWarp>
          </a:bodyPr>
          <a:lstStyle>
            <a:lvl1pPr defTabSz="966788">
              <a:defRPr sz="1300"/>
            </a:lvl1pPr>
          </a:lstStyle>
          <a:p>
            <a:endParaRPr lang="fr-FR" altLang="fr-FR"/>
          </a:p>
        </p:txBody>
      </p:sp>
      <p:sp>
        <p:nvSpPr>
          <p:cNvPr id="4103" name="Rectangle 7"/>
          <p:cNvSpPr>
            <a:spLocks noGrp="1" noChangeArrowheads="1"/>
          </p:cNvSpPr>
          <p:nvPr>
            <p:ph type="sldNum" sz="quarter" idx="5"/>
          </p:nvPr>
        </p:nvSpPr>
        <p:spPr bwMode="auto">
          <a:xfrm>
            <a:off x="5594405" y="6459381"/>
            <a:ext cx="4278259" cy="338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61" tIns="48331" rIns="96661" bIns="48331" numCol="1" anchor="b" anchorCtr="0" compatLnSpc="1">
            <a:prstTxWarp prst="textNoShape">
              <a:avLst/>
            </a:prstTxWarp>
          </a:bodyPr>
          <a:lstStyle>
            <a:lvl1pPr algn="r" defTabSz="966788">
              <a:defRPr sz="1300"/>
            </a:lvl1pPr>
          </a:lstStyle>
          <a:p>
            <a:fld id="{0139D4A1-2186-4F52-BB5D-30605F9C3988}" type="slidenum">
              <a:rPr lang="fr-FR" altLang="fr-FR"/>
              <a:pPr/>
              <a:t>‹N°›</a:t>
            </a:fld>
            <a:endParaRPr lang="fr-FR" altLang="fr-FR"/>
          </a:p>
        </p:txBody>
      </p:sp>
    </p:spTree>
    <p:extLst>
      <p:ext uri="{BB962C8B-B14F-4D97-AF65-F5344CB8AC3E}">
        <p14:creationId xmlns:p14="http://schemas.microsoft.com/office/powerpoint/2010/main" val="41467071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gn="l" rtl="0" fontAlgn="base">
      <a:spcBef>
        <a:spcPct val="30000"/>
      </a:spcBef>
      <a:spcAft>
        <a:spcPct val="0"/>
      </a:spcAft>
      <a:defRPr sz="12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gn="l" rtl="0" fontAlgn="base">
      <a:spcBef>
        <a:spcPct val="30000"/>
      </a:spcBef>
      <a:spcAft>
        <a:spcPct val="0"/>
      </a:spcAft>
      <a:defRPr sz="12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gn="l" rtl="0" fontAlgn="base">
      <a:spcBef>
        <a:spcPct val="30000"/>
      </a:spcBef>
      <a:spcAft>
        <a:spcPct val="0"/>
      </a:spcAft>
      <a:defRPr sz="12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gn="l" rtl="0" fontAlgn="base">
      <a:spcBef>
        <a:spcPct val="30000"/>
      </a:spcBef>
      <a:spcAft>
        <a:spcPct val="0"/>
      </a:spcAft>
      <a:defRPr sz="12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 Une place à prendre sur les places de parking partagées !</a:t>
            </a:r>
          </a:p>
        </p:txBody>
      </p:sp>
      <p:sp>
        <p:nvSpPr>
          <p:cNvPr id="4" name="Espace réservé du numéro de diapositive 3"/>
          <p:cNvSpPr>
            <a:spLocks noGrp="1"/>
          </p:cNvSpPr>
          <p:nvPr>
            <p:ph type="sldNum" sz="quarter" idx="5"/>
          </p:nvPr>
        </p:nvSpPr>
        <p:spPr/>
        <p:txBody>
          <a:bodyPr/>
          <a:lstStyle/>
          <a:p>
            <a:fld id="{0139D4A1-2186-4F52-BB5D-30605F9C3988}" type="slidenum">
              <a:rPr lang="fr-FR" altLang="fr-FR" smtClean="0"/>
              <a:pPr/>
              <a:t>123</a:t>
            </a:fld>
            <a:endParaRPr lang="fr-FR" altLang="fr-FR"/>
          </a:p>
        </p:txBody>
      </p:sp>
    </p:spTree>
    <p:extLst>
      <p:ext uri="{BB962C8B-B14F-4D97-AF65-F5344CB8AC3E}">
        <p14:creationId xmlns:p14="http://schemas.microsoft.com/office/powerpoint/2010/main" val="586367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_global_Noir">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AEF4DEF8-126F-422C-9618-DA2245A5FFDF}"/>
              </a:ext>
            </a:extLst>
          </p:cNvPr>
          <p:cNvSpPr>
            <a:spLocks noGrp="1"/>
          </p:cNvSpPr>
          <p:nvPr>
            <p:ph type="title" hasCustomPrompt="1"/>
          </p:nvPr>
        </p:nvSpPr>
        <p:spPr>
          <a:xfrm>
            <a:off x="668218" y="818711"/>
            <a:ext cx="10855562" cy="2577741"/>
          </a:xfrm>
        </p:spPr>
        <p:txBody>
          <a:bodyPr lIns="0" anchor="t" anchorCtr="0">
            <a:normAutofit/>
          </a:bodyPr>
          <a:lstStyle>
            <a:lvl1pPr algn="l">
              <a:lnSpc>
                <a:spcPct val="114000"/>
              </a:lnSpc>
              <a:defRPr sz="6600" cap="all" normalizeH="0" baseline="0">
                <a:solidFill>
                  <a:schemeClr val="accent4"/>
                </a:solidFill>
              </a:defRPr>
            </a:lvl1pPr>
          </a:lstStyle>
          <a:p>
            <a:r>
              <a:rPr lang="fr-FR" dirty="0"/>
              <a:t>MODIFIEZ LE STYLE DU TITRE</a:t>
            </a:r>
          </a:p>
        </p:txBody>
      </p:sp>
      <p:sp>
        <p:nvSpPr>
          <p:cNvPr id="11" name="Espace réservé du texte 10">
            <a:extLst>
              <a:ext uri="{FF2B5EF4-FFF2-40B4-BE49-F238E27FC236}">
                <a16:creationId xmlns:a16="http://schemas.microsoft.com/office/drawing/2014/main" id="{0E9125BA-393B-4D46-A76B-FA896F284644}"/>
              </a:ext>
            </a:extLst>
          </p:cNvPr>
          <p:cNvSpPr>
            <a:spLocks noGrp="1"/>
          </p:cNvSpPr>
          <p:nvPr>
            <p:ph type="body" sz="quarter" idx="10"/>
          </p:nvPr>
        </p:nvSpPr>
        <p:spPr>
          <a:xfrm>
            <a:off x="668218" y="3429000"/>
            <a:ext cx="10855561" cy="1224093"/>
          </a:xfrm>
        </p:spPr>
        <p:txBody>
          <a:bodyPr bIns="72000">
            <a:normAutofit/>
          </a:bodyPr>
          <a:lstStyle>
            <a:lvl1pPr>
              <a:defRPr sz="2400" cap="small" baseline="0">
                <a:solidFill>
                  <a:schemeClr val="tx1"/>
                </a:solidFill>
              </a:defRPr>
            </a:lvl1pPr>
            <a:lvl2pPr>
              <a:defRPr sz="1800" cap="small" baseline="0">
                <a:solidFill>
                  <a:schemeClr val="bg1"/>
                </a:solidFill>
              </a:defRPr>
            </a:lvl2pPr>
            <a:lvl3pPr>
              <a:defRPr sz="1800" cap="small" baseline="0">
                <a:solidFill>
                  <a:schemeClr val="bg1"/>
                </a:solidFill>
              </a:defRPr>
            </a:lvl3pPr>
            <a:lvl4pPr>
              <a:defRPr sz="1800" cap="small" baseline="0">
                <a:solidFill>
                  <a:schemeClr val="bg1"/>
                </a:solidFill>
              </a:defRPr>
            </a:lvl4pPr>
            <a:lvl5pPr>
              <a:defRPr sz="1800" cap="small" baseline="0">
                <a:solidFill>
                  <a:schemeClr val="bg1"/>
                </a:solidFill>
              </a:defRPr>
            </a:lvl5pPr>
          </a:lstStyle>
          <a:p>
            <a:pPr lvl="0"/>
            <a:r>
              <a:rPr lang="fr-FR" dirty="0"/>
              <a:t>Cliquez pour modifier les styles du texte du masque</a:t>
            </a:r>
          </a:p>
        </p:txBody>
      </p:sp>
      <p:sp>
        <p:nvSpPr>
          <p:cNvPr id="20" name="Espace réservé du texte 10">
            <a:extLst>
              <a:ext uri="{FF2B5EF4-FFF2-40B4-BE49-F238E27FC236}">
                <a16:creationId xmlns:a16="http://schemas.microsoft.com/office/drawing/2014/main" id="{00D08390-CF05-4D6C-8B99-564AC00A4691}"/>
              </a:ext>
            </a:extLst>
          </p:cNvPr>
          <p:cNvSpPr>
            <a:spLocks noGrp="1"/>
          </p:cNvSpPr>
          <p:nvPr>
            <p:ph type="body" sz="quarter" idx="13"/>
          </p:nvPr>
        </p:nvSpPr>
        <p:spPr>
          <a:xfrm>
            <a:off x="668218" y="4685641"/>
            <a:ext cx="7297239" cy="1173686"/>
          </a:xfrm>
        </p:spPr>
        <p:txBody>
          <a:bodyPr tIns="72000">
            <a:normAutofit/>
          </a:bodyPr>
          <a:lstStyle>
            <a:lvl1pPr>
              <a:lnSpc>
                <a:spcPct val="114000"/>
              </a:lnSpc>
              <a:defRPr sz="1400" cap="small" baseline="0">
                <a:solidFill>
                  <a:schemeClr val="tx1"/>
                </a:solidFill>
              </a:defRPr>
            </a:lvl1pPr>
            <a:lvl2pPr>
              <a:defRPr sz="1800" cap="small" baseline="0">
                <a:solidFill>
                  <a:schemeClr val="bg1"/>
                </a:solidFill>
              </a:defRPr>
            </a:lvl2pPr>
            <a:lvl3pPr>
              <a:defRPr sz="1800" cap="small" baseline="0">
                <a:solidFill>
                  <a:schemeClr val="bg1"/>
                </a:solidFill>
              </a:defRPr>
            </a:lvl3pPr>
            <a:lvl4pPr>
              <a:defRPr sz="1800" cap="small" baseline="0">
                <a:solidFill>
                  <a:schemeClr val="bg1"/>
                </a:solidFill>
              </a:defRPr>
            </a:lvl4pPr>
            <a:lvl5pPr>
              <a:defRPr sz="1800" cap="small" baseline="0">
                <a:solidFill>
                  <a:schemeClr val="bg1"/>
                </a:solidFill>
              </a:defRPr>
            </a:lvl5pPr>
          </a:lstStyle>
          <a:p>
            <a:pPr lvl="0"/>
            <a:r>
              <a:rPr lang="fr-FR" dirty="0"/>
              <a:t>Cliquez pour modifier les styles du texte du masque</a:t>
            </a:r>
          </a:p>
        </p:txBody>
      </p:sp>
      <p:sp>
        <p:nvSpPr>
          <p:cNvPr id="33" name="Rectangle 32">
            <a:extLst>
              <a:ext uri="{FF2B5EF4-FFF2-40B4-BE49-F238E27FC236}">
                <a16:creationId xmlns:a16="http://schemas.microsoft.com/office/drawing/2014/main" id="{0D048BD1-DDFF-4E9C-AE9A-B80BC879CA02}"/>
              </a:ext>
            </a:extLst>
          </p:cNvPr>
          <p:cNvSpPr/>
          <p:nvPr userDrawn="1"/>
        </p:nvSpPr>
        <p:spPr>
          <a:xfrm>
            <a:off x="-12249" y="5859331"/>
            <a:ext cx="12204249" cy="998669"/>
          </a:xfrm>
          <a:prstGeom prst="rect">
            <a:avLst/>
          </a:prstGeom>
          <a:solidFill>
            <a:schemeClr val="accent4">
              <a:alpha val="90000"/>
            </a:schemeClr>
          </a:solidFill>
          <a:ln>
            <a:noFill/>
          </a:ln>
        </p:spPr>
        <p:txBody>
          <a:bodyPr rtlCol="0" anchor="ctr">
            <a:noAutofit/>
          </a:bodyPr>
          <a:lstStyle/>
          <a:p>
            <a:pPr algn="ctr"/>
            <a:endParaRPr lang="fr-FR" sz="2000" dirty="0" err="1">
              <a:latin typeface="+mn-lt"/>
            </a:endParaRPr>
          </a:p>
        </p:txBody>
      </p:sp>
      <p:sp>
        <p:nvSpPr>
          <p:cNvPr id="6" name="Espace réservé du texte 10">
            <a:extLst>
              <a:ext uri="{FF2B5EF4-FFF2-40B4-BE49-F238E27FC236}">
                <a16:creationId xmlns:a16="http://schemas.microsoft.com/office/drawing/2014/main" id="{3DBF0655-E8EB-46E3-9C27-AC6EF4BFDC4C}"/>
              </a:ext>
            </a:extLst>
          </p:cNvPr>
          <p:cNvSpPr>
            <a:spLocks noGrp="1"/>
          </p:cNvSpPr>
          <p:nvPr>
            <p:ph type="body" sz="quarter" idx="14"/>
          </p:nvPr>
        </p:nvSpPr>
        <p:spPr>
          <a:xfrm flipH="1">
            <a:off x="7986209" y="4685641"/>
            <a:ext cx="3537571" cy="1173686"/>
          </a:xfrm>
        </p:spPr>
        <p:txBody>
          <a:bodyPr tIns="72000">
            <a:normAutofit/>
          </a:bodyPr>
          <a:lstStyle>
            <a:lvl1pPr algn="r">
              <a:lnSpc>
                <a:spcPct val="114000"/>
              </a:lnSpc>
              <a:defRPr sz="1400" cap="small" baseline="0">
                <a:solidFill>
                  <a:schemeClr val="tx1"/>
                </a:solidFill>
              </a:defRPr>
            </a:lvl1pPr>
            <a:lvl2pPr>
              <a:defRPr sz="1800" cap="small" baseline="0">
                <a:solidFill>
                  <a:schemeClr val="bg1"/>
                </a:solidFill>
              </a:defRPr>
            </a:lvl2pPr>
            <a:lvl3pPr>
              <a:defRPr sz="1800" cap="small" baseline="0">
                <a:solidFill>
                  <a:schemeClr val="bg1"/>
                </a:solidFill>
              </a:defRPr>
            </a:lvl3pPr>
            <a:lvl4pPr>
              <a:defRPr sz="1800" cap="small" baseline="0">
                <a:solidFill>
                  <a:schemeClr val="bg1"/>
                </a:solidFill>
              </a:defRPr>
            </a:lvl4pPr>
            <a:lvl5pPr>
              <a:defRPr sz="1800" cap="small" baseline="0">
                <a:solidFill>
                  <a:schemeClr val="bg1"/>
                </a:solidFill>
              </a:defRPr>
            </a:lvl5pPr>
          </a:lstStyle>
          <a:p>
            <a:pPr lvl="0"/>
            <a:r>
              <a:rPr lang="fr-FR" dirty="0"/>
              <a:t>Cliquez pour modifier les styles du texte du masque</a:t>
            </a:r>
          </a:p>
        </p:txBody>
      </p:sp>
      <p:cxnSp>
        <p:nvCxnSpPr>
          <p:cNvPr id="10" name="Connecteur droit 9">
            <a:extLst>
              <a:ext uri="{FF2B5EF4-FFF2-40B4-BE49-F238E27FC236}">
                <a16:creationId xmlns:a16="http://schemas.microsoft.com/office/drawing/2014/main" id="{08C91A35-9006-4DDB-BE5B-657964474649}"/>
              </a:ext>
            </a:extLst>
          </p:cNvPr>
          <p:cNvCxnSpPr/>
          <p:nvPr userDrawn="1"/>
        </p:nvCxnSpPr>
        <p:spPr>
          <a:xfrm>
            <a:off x="668218" y="4685641"/>
            <a:ext cx="108348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AutoShape 15">
            <a:extLst>
              <a:ext uri="{FF2B5EF4-FFF2-40B4-BE49-F238E27FC236}">
                <a16:creationId xmlns:a16="http://schemas.microsoft.com/office/drawing/2014/main" id="{505893B2-A595-4C42-871F-5E58D2C1938D}"/>
              </a:ext>
            </a:extLst>
          </p:cNvPr>
          <p:cNvSpPr txBox="1">
            <a:spLocks noChangeArrowheads="1"/>
          </p:cNvSpPr>
          <p:nvPr userDrawn="1"/>
        </p:nvSpPr>
        <p:spPr bwMode="auto">
          <a:xfrm>
            <a:off x="10586859" y="6197496"/>
            <a:ext cx="936923" cy="306467"/>
          </a:xfrm>
          <a:prstGeom prst="roundRect">
            <a:avLst>
              <a:gd name="adj" fmla="val 16667"/>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marL="0" indent="0" algn="l" defTabSz="839788" rtl="0" eaLnBrk="1" latinLnBrk="0" hangingPunct="1">
              <a:lnSpc>
                <a:spcPct val="100000"/>
              </a:lnSpc>
              <a:spcBef>
                <a:spcPts val="738"/>
              </a:spcBef>
              <a:buClr>
                <a:schemeClr val="tx2"/>
              </a:buClr>
              <a:buSzPct val="75000"/>
              <a:buFontTx/>
              <a:buNone/>
              <a:tabLst>
                <a:tab pos="414338" algn="ctr"/>
              </a:tabLst>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420688" indent="0" algn="l" defTabSz="839788" rtl="0" eaLnBrk="1" latinLnBrk="0" hangingPunct="1">
              <a:lnSpc>
                <a:spcPct val="100000"/>
              </a:lnSpc>
              <a:spcBef>
                <a:spcPts val="738"/>
              </a:spcBef>
              <a:buClr>
                <a:schemeClr val="tx2"/>
              </a:buClr>
              <a:buSzPct val="75000"/>
              <a:buFontTx/>
              <a:buNone/>
              <a:tabLst>
                <a:tab pos="414338" algn="ctr"/>
              </a:tabLst>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839788" indent="-228606" algn="l" defTabSz="839788" rtl="0" eaLnBrk="1" latinLnBrk="0" hangingPunct="1">
              <a:lnSpc>
                <a:spcPct val="100000"/>
              </a:lnSpc>
              <a:spcBef>
                <a:spcPts val="738"/>
              </a:spcBef>
              <a:buClr>
                <a:schemeClr val="tx1"/>
              </a:buClr>
              <a:buFont typeface="Wingdings" panose="05000000000000000000" pitchFamily="2" charset="2"/>
              <a:buChar char="§"/>
              <a:tabLst>
                <a:tab pos="414338" algn="ctr"/>
              </a:tabLst>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260475" indent="-228606" algn="l" defTabSz="839788" rtl="0" eaLnBrk="1" latinLnBrk="0" hangingPunct="1">
              <a:lnSpc>
                <a:spcPct val="100000"/>
              </a:lnSpc>
              <a:spcBef>
                <a:spcPts val="738"/>
              </a:spcBef>
              <a:buClr>
                <a:schemeClr val="tx1"/>
              </a:buClr>
              <a:buFont typeface="Wingdings" panose="05000000000000000000" pitchFamily="2" charset="2"/>
              <a:buChar char="§"/>
              <a:tabLst>
                <a:tab pos="414338" algn="ctr"/>
              </a:tabLst>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1679575" indent="-228606" algn="l" defTabSz="839788" rtl="0" eaLnBrk="1" latinLnBrk="0" hangingPunct="1">
              <a:lnSpc>
                <a:spcPct val="100000"/>
              </a:lnSpc>
              <a:spcBef>
                <a:spcPts val="738"/>
              </a:spcBef>
              <a:buClrTx/>
              <a:buFont typeface="Wingdings" panose="05000000000000000000" pitchFamily="2" charset="2"/>
              <a:buChar char="§"/>
              <a:tabLst>
                <a:tab pos="414338" algn="ctr"/>
              </a:tabLst>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136775" indent="-228606" algn="l" defTabSz="839788" rtl="0" eaLnBrk="0" fontAlgn="base" latinLnBrk="0" hangingPunct="0">
              <a:lnSpc>
                <a:spcPct val="90000"/>
              </a:lnSpc>
              <a:spcBef>
                <a:spcPct val="0"/>
              </a:spcBef>
              <a:spcAft>
                <a:spcPct val="0"/>
              </a:spcAft>
              <a:buFont typeface="Arial" panose="020B0604020202020204" pitchFamily="34" charset="0"/>
              <a:buChar char="•"/>
              <a:tabLst>
                <a:tab pos="414338" algn="ctr"/>
              </a:tabLst>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593975" indent="-228606" algn="l" defTabSz="839788" rtl="0" eaLnBrk="0" fontAlgn="base" latinLnBrk="0" hangingPunct="0">
              <a:lnSpc>
                <a:spcPct val="90000"/>
              </a:lnSpc>
              <a:spcBef>
                <a:spcPct val="0"/>
              </a:spcBef>
              <a:spcAft>
                <a:spcPct val="0"/>
              </a:spcAft>
              <a:buFont typeface="Arial" panose="020B0604020202020204" pitchFamily="34" charset="0"/>
              <a:buChar char="•"/>
              <a:tabLst>
                <a:tab pos="414338" algn="ctr"/>
              </a:tabLst>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051175" indent="-228606" algn="l" defTabSz="839788" rtl="0" eaLnBrk="0" fontAlgn="base" latinLnBrk="0" hangingPunct="0">
              <a:lnSpc>
                <a:spcPct val="90000"/>
              </a:lnSpc>
              <a:spcBef>
                <a:spcPct val="0"/>
              </a:spcBef>
              <a:spcAft>
                <a:spcPct val="0"/>
              </a:spcAft>
              <a:buFont typeface="Arial" panose="020B0604020202020204" pitchFamily="34" charset="0"/>
              <a:buChar char="•"/>
              <a:tabLst>
                <a:tab pos="414338" algn="ctr"/>
              </a:tabLst>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508375" indent="-228606" algn="l" defTabSz="839788" rtl="0" eaLnBrk="0" fontAlgn="base" latinLnBrk="0" hangingPunct="0">
              <a:lnSpc>
                <a:spcPct val="90000"/>
              </a:lnSpc>
              <a:spcBef>
                <a:spcPct val="0"/>
              </a:spcBef>
              <a:spcAft>
                <a:spcPct val="0"/>
              </a:spcAft>
              <a:buFont typeface="Arial" panose="020B0604020202020204" pitchFamily="34" charset="0"/>
              <a:buChar char="•"/>
              <a:tabLst>
                <a:tab pos="414338" algn="ctr"/>
              </a:tabLst>
              <a:defRPr sz="24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fontAlgn="auto">
              <a:spcBef>
                <a:spcPts val="0"/>
              </a:spcBef>
              <a:spcAft>
                <a:spcPts val="0"/>
              </a:spcAft>
            </a:pPr>
            <a:r>
              <a:rPr lang="fr-FR" altLang="fr-FR" sz="900" dirty="0">
                <a:solidFill>
                  <a:schemeClr val="bg1"/>
                </a:solidFill>
                <a:latin typeface="Roboto" pitchFamily="2" charset="0"/>
                <a:ea typeface="Roboto" pitchFamily="2" charset="0"/>
              </a:rPr>
              <a:t>certifiée ISO 9001</a:t>
            </a:r>
          </a:p>
          <a:p>
            <a:pPr algn="r" fontAlgn="auto">
              <a:spcBef>
                <a:spcPts val="0"/>
              </a:spcBef>
              <a:spcAft>
                <a:spcPts val="0"/>
              </a:spcAft>
            </a:pPr>
            <a:r>
              <a:rPr lang="fr-FR" altLang="fr-FR" sz="900" dirty="0">
                <a:solidFill>
                  <a:schemeClr val="bg1"/>
                </a:solidFill>
                <a:latin typeface="Roboto" pitchFamily="2" charset="0"/>
                <a:ea typeface="Roboto" pitchFamily="2" charset="0"/>
              </a:rPr>
              <a:t>depuis 2004</a:t>
            </a:r>
          </a:p>
        </p:txBody>
      </p:sp>
      <p:pic>
        <p:nvPicPr>
          <p:cNvPr id="28" name="Imag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1425" y="6071008"/>
            <a:ext cx="619647" cy="619647"/>
          </a:xfrm>
          <a:prstGeom prst="rect">
            <a:avLst/>
          </a:prstGeom>
        </p:spPr>
      </p:pic>
      <p:pic>
        <p:nvPicPr>
          <p:cNvPr id="29" name="Imag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189" y="6087194"/>
            <a:ext cx="1384164" cy="587275"/>
          </a:xfrm>
          <a:prstGeom prst="rect">
            <a:avLst/>
          </a:prstGeom>
        </p:spPr>
      </p:pic>
    </p:spTree>
    <p:extLst>
      <p:ext uri="{BB962C8B-B14F-4D97-AF65-F5344CB8AC3E}">
        <p14:creationId xmlns:p14="http://schemas.microsoft.com/office/powerpoint/2010/main" val="143177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exte 1 colonne">
    <p:spTree>
      <p:nvGrpSpPr>
        <p:cNvPr id="1" name=""/>
        <p:cNvGrpSpPr/>
        <p:nvPr/>
      </p:nvGrpSpPr>
      <p:grpSpPr>
        <a:xfrm>
          <a:off x="0" y="0"/>
          <a:ext cx="0" cy="0"/>
          <a:chOff x="0" y="0"/>
          <a:chExt cx="0" cy="0"/>
        </a:xfrm>
      </p:grpSpPr>
      <p:sp>
        <p:nvSpPr>
          <p:cNvPr id="9" name="Espace réservé du titre 1" title="Titre">
            <a:extLst>
              <a:ext uri="{FF2B5EF4-FFF2-40B4-BE49-F238E27FC236}">
                <a16:creationId xmlns:a16="http://schemas.microsoft.com/office/drawing/2014/main" id="{0BC05E4A-25B9-4C4A-8ED4-559331B72DCB}"/>
              </a:ext>
            </a:extLst>
          </p:cNvPr>
          <p:cNvSpPr>
            <a:spLocks noGrp="1"/>
          </p:cNvSpPr>
          <p:nvPr>
            <p:ph type="title"/>
          </p:nvPr>
        </p:nvSpPr>
        <p:spPr>
          <a:xfrm>
            <a:off x="668216" y="346101"/>
            <a:ext cx="10872909" cy="387798"/>
          </a:xfrm>
          <a:prstGeom prst="rect">
            <a:avLst/>
          </a:prstGeom>
        </p:spPr>
        <p:txBody>
          <a:bodyPr vert="horz" wrap="square" lIns="252000" tIns="0" rIns="0" bIns="0" rtlCol="0" anchor="t" anchorCtr="0">
            <a:spAutoFit/>
          </a:bodyPr>
          <a:lstStyle/>
          <a:p>
            <a:r>
              <a:rPr lang="fr-FR" dirty="0"/>
              <a:t>Modifiez le style du titre</a:t>
            </a:r>
          </a:p>
        </p:txBody>
      </p:sp>
      <p:sp>
        <p:nvSpPr>
          <p:cNvPr id="11" name="Espace réservé du texte 2">
            <a:extLst>
              <a:ext uri="{FF2B5EF4-FFF2-40B4-BE49-F238E27FC236}">
                <a16:creationId xmlns:a16="http://schemas.microsoft.com/office/drawing/2014/main" id="{0CBDCF07-7679-46E4-9452-C15BDC63E510}"/>
              </a:ext>
            </a:extLst>
          </p:cNvPr>
          <p:cNvSpPr>
            <a:spLocks noGrp="1"/>
          </p:cNvSpPr>
          <p:nvPr>
            <p:ph idx="1" hasCustomPrompt="1"/>
          </p:nvPr>
        </p:nvSpPr>
        <p:spPr>
          <a:xfrm>
            <a:off x="669341" y="1268761"/>
            <a:ext cx="10872909" cy="4693889"/>
          </a:xfrm>
          <a:prstGeom prst="rect">
            <a:avLst/>
          </a:prstGeom>
        </p:spPr>
        <p:txBody>
          <a:bodyPr vert="horz" lIns="0" tIns="0" rIns="0" bIns="0" numCol="2" spcCol="36000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pied de page 4">
            <a:extLst>
              <a:ext uri="{FF2B5EF4-FFF2-40B4-BE49-F238E27FC236}">
                <a16:creationId xmlns:a16="http://schemas.microsoft.com/office/drawing/2014/main" id="{008865E9-5385-45CC-B3A8-06F9DB83193A}"/>
              </a:ext>
            </a:extLst>
          </p:cNvPr>
          <p:cNvSpPr>
            <a:spLocks noGrp="1"/>
          </p:cNvSpPr>
          <p:nvPr>
            <p:ph type="ftr" sz="quarter" idx="3"/>
          </p:nvPr>
        </p:nvSpPr>
        <p:spPr>
          <a:xfrm>
            <a:off x="668217" y="6501130"/>
            <a:ext cx="9110016" cy="232136"/>
          </a:xfrm>
          <a:prstGeom prst="rect">
            <a:avLst/>
          </a:prstGeom>
        </p:spPr>
        <p:txBody>
          <a:bodyPr vert="horz" lIns="0" tIns="0" rIns="0" bIns="0" rtlCol="0" anchor="ctr"/>
          <a:lstStyle>
            <a:lvl1pPr algn="l">
              <a:defRPr sz="800">
                <a:solidFill>
                  <a:schemeClr val="bg1">
                    <a:lumMod val="50000"/>
                  </a:schemeClr>
                </a:solidFill>
                <a:latin typeface="Roboto" pitchFamily="2" charset="0"/>
                <a:ea typeface="Roboto" pitchFamily="2" charset="0"/>
                <a:cs typeface="Open Sans" panose="020B0606030504020204" pitchFamily="34" charset="0"/>
              </a:defRPr>
            </a:lvl1pPr>
          </a:lstStyle>
          <a:p>
            <a:r>
              <a:rPr lang="fr-FR" altLang="fr-FR"/>
              <a:t>Occurrence pour le Cercle d’Ethique des Affaires  | Barômètre du climat Ethique | mai 2023</a:t>
            </a:r>
            <a:endParaRPr lang="fr-FR" altLang="fr-FR" dirty="0"/>
          </a:p>
        </p:txBody>
      </p:sp>
      <p:sp>
        <p:nvSpPr>
          <p:cNvPr id="13" name="Espace réservé du numéro de diapositive 5">
            <a:extLst>
              <a:ext uri="{FF2B5EF4-FFF2-40B4-BE49-F238E27FC236}">
                <a16:creationId xmlns:a16="http://schemas.microsoft.com/office/drawing/2014/main" id="{C06C29B2-82A0-4011-BB88-E0CA9D252116}"/>
              </a:ext>
            </a:extLst>
          </p:cNvPr>
          <p:cNvSpPr>
            <a:spLocks noGrp="1"/>
          </p:cNvSpPr>
          <p:nvPr>
            <p:ph type="sldNum" sz="quarter" idx="4"/>
          </p:nvPr>
        </p:nvSpPr>
        <p:spPr>
          <a:xfrm>
            <a:off x="10656507" y="6501130"/>
            <a:ext cx="885743" cy="232136"/>
          </a:xfrm>
          <a:prstGeom prst="rect">
            <a:avLst/>
          </a:prstGeom>
        </p:spPr>
        <p:txBody>
          <a:bodyPr vert="horz" lIns="0" tIns="0" rIns="0" bIns="0" rtlCol="0" anchor="ctr"/>
          <a:lstStyle>
            <a:lvl1pPr algn="r">
              <a:defRPr sz="800">
                <a:solidFill>
                  <a:schemeClr val="bg1">
                    <a:lumMod val="50000"/>
                  </a:schemeClr>
                </a:solidFill>
                <a:latin typeface="Roboto" pitchFamily="2" charset="0"/>
                <a:ea typeface="Roboto" pitchFamily="2" charset="0"/>
                <a:cs typeface="Open Sans" panose="020B0606030504020204" pitchFamily="34" charset="0"/>
              </a:defRPr>
            </a:lvl1pPr>
          </a:lstStyle>
          <a:p>
            <a:fld id="{69A197D1-22BB-4CE7-B90B-919B10D073A0}" type="slidenum">
              <a:rPr lang="fr-FR" altLang="fr-FR" smtClean="0"/>
              <a:pPr/>
              <a:t>‹N°›</a:t>
            </a:fld>
            <a:endParaRPr lang="fr-FR" altLang="fr-FR" dirty="0"/>
          </a:p>
        </p:txBody>
      </p:sp>
    </p:spTree>
    <p:extLst>
      <p:ext uri="{BB962C8B-B14F-4D97-AF65-F5344CB8AC3E}">
        <p14:creationId xmlns:p14="http://schemas.microsoft.com/office/powerpoint/2010/main" val="200415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 texte 2 colonnes">
    <p:spTree>
      <p:nvGrpSpPr>
        <p:cNvPr id="1" name=""/>
        <p:cNvGrpSpPr/>
        <p:nvPr/>
      </p:nvGrpSpPr>
      <p:grpSpPr>
        <a:xfrm>
          <a:off x="0" y="0"/>
          <a:ext cx="0" cy="0"/>
          <a:chOff x="0" y="0"/>
          <a:chExt cx="0" cy="0"/>
        </a:xfrm>
      </p:grpSpPr>
      <p:sp>
        <p:nvSpPr>
          <p:cNvPr id="9" name="Espace réservé du titre 1" title="Titre">
            <a:extLst>
              <a:ext uri="{FF2B5EF4-FFF2-40B4-BE49-F238E27FC236}">
                <a16:creationId xmlns:a16="http://schemas.microsoft.com/office/drawing/2014/main" id="{0E977BE8-60D9-4157-9F02-D10271AC1FDD}"/>
              </a:ext>
            </a:extLst>
          </p:cNvPr>
          <p:cNvSpPr>
            <a:spLocks noGrp="1"/>
          </p:cNvSpPr>
          <p:nvPr>
            <p:ph type="title"/>
          </p:nvPr>
        </p:nvSpPr>
        <p:spPr>
          <a:xfrm>
            <a:off x="668216" y="346101"/>
            <a:ext cx="10872909" cy="387798"/>
          </a:xfrm>
          <a:prstGeom prst="rect">
            <a:avLst/>
          </a:prstGeom>
        </p:spPr>
        <p:txBody>
          <a:bodyPr vert="horz" wrap="square" lIns="252000" tIns="0" rIns="0" bIns="0" rtlCol="0" anchor="t" anchorCtr="0">
            <a:spAutoFit/>
          </a:bodyPr>
          <a:lstStyle/>
          <a:p>
            <a:r>
              <a:rPr lang="fr-FR" dirty="0"/>
              <a:t>Modifiez le style du titre</a:t>
            </a:r>
          </a:p>
        </p:txBody>
      </p:sp>
      <p:sp>
        <p:nvSpPr>
          <p:cNvPr id="11" name="Espace réservé du texte 2">
            <a:extLst>
              <a:ext uri="{FF2B5EF4-FFF2-40B4-BE49-F238E27FC236}">
                <a16:creationId xmlns:a16="http://schemas.microsoft.com/office/drawing/2014/main" id="{CBD3A0A8-D939-4922-8BEE-68DFB5C4354E}"/>
              </a:ext>
            </a:extLst>
          </p:cNvPr>
          <p:cNvSpPr>
            <a:spLocks noGrp="1"/>
          </p:cNvSpPr>
          <p:nvPr>
            <p:ph idx="1" hasCustomPrompt="1"/>
          </p:nvPr>
        </p:nvSpPr>
        <p:spPr>
          <a:xfrm>
            <a:off x="669341" y="1268761"/>
            <a:ext cx="10872909" cy="4693889"/>
          </a:xfrm>
          <a:prstGeom prst="rect">
            <a:avLst/>
          </a:prstGeom>
        </p:spPr>
        <p:txBody>
          <a:bodyPr vert="horz" lIns="0" tIns="0" rIns="0" bIns="0" numCol="3" spcCol="36000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pied de page 4">
            <a:extLst>
              <a:ext uri="{FF2B5EF4-FFF2-40B4-BE49-F238E27FC236}">
                <a16:creationId xmlns:a16="http://schemas.microsoft.com/office/drawing/2014/main" id="{8601B2CE-236A-479A-80E7-921E575AB6EB}"/>
              </a:ext>
            </a:extLst>
          </p:cNvPr>
          <p:cNvSpPr>
            <a:spLocks noGrp="1"/>
          </p:cNvSpPr>
          <p:nvPr>
            <p:ph type="ftr" sz="quarter" idx="3"/>
          </p:nvPr>
        </p:nvSpPr>
        <p:spPr>
          <a:xfrm>
            <a:off x="668217" y="6501130"/>
            <a:ext cx="9110016" cy="232136"/>
          </a:xfrm>
          <a:prstGeom prst="rect">
            <a:avLst/>
          </a:prstGeom>
        </p:spPr>
        <p:txBody>
          <a:bodyPr vert="horz" lIns="0" tIns="0" rIns="0" bIns="0" rtlCol="0" anchor="ctr"/>
          <a:lstStyle>
            <a:lvl1pPr algn="l">
              <a:defRPr sz="800">
                <a:solidFill>
                  <a:schemeClr val="bg1">
                    <a:lumMod val="50000"/>
                  </a:schemeClr>
                </a:solidFill>
                <a:latin typeface="Roboto" pitchFamily="2" charset="0"/>
                <a:ea typeface="Roboto" pitchFamily="2" charset="0"/>
                <a:cs typeface="Open Sans" panose="020B0606030504020204" pitchFamily="34" charset="0"/>
              </a:defRPr>
            </a:lvl1pPr>
          </a:lstStyle>
          <a:p>
            <a:r>
              <a:rPr lang="fr-FR" altLang="fr-FR"/>
              <a:t>Occurrence pour le Cercle d’Ethique des Affaires  | Barômètre du climat Ethique | mai 2023</a:t>
            </a:r>
            <a:endParaRPr lang="fr-FR" altLang="fr-FR" dirty="0"/>
          </a:p>
        </p:txBody>
      </p:sp>
      <p:sp>
        <p:nvSpPr>
          <p:cNvPr id="13" name="Espace réservé du numéro de diapositive 5">
            <a:extLst>
              <a:ext uri="{FF2B5EF4-FFF2-40B4-BE49-F238E27FC236}">
                <a16:creationId xmlns:a16="http://schemas.microsoft.com/office/drawing/2014/main" id="{0FDBCF85-0E90-4ACB-8796-7F18260706C8}"/>
              </a:ext>
            </a:extLst>
          </p:cNvPr>
          <p:cNvSpPr>
            <a:spLocks noGrp="1"/>
          </p:cNvSpPr>
          <p:nvPr>
            <p:ph type="sldNum" sz="quarter" idx="4"/>
          </p:nvPr>
        </p:nvSpPr>
        <p:spPr>
          <a:xfrm>
            <a:off x="10656507" y="6501130"/>
            <a:ext cx="885743" cy="232136"/>
          </a:xfrm>
          <a:prstGeom prst="rect">
            <a:avLst/>
          </a:prstGeom>
        </p:spPr>
        <p:txBody>
          <a:bodyPr vert="horz" lIns="0" tIns="0" rIns="0" bIns="0" rtlCol="0" anchor="ctr"/>
          <a:lstStyle>
            <a:lvl1pPr algn="r">
              <a:defRPr sz="800">
                <a:solidFill>
                  <a:schemeClr val="bg1">
                    <a:lumMod val="50000"/>
                  </a:schemeClr>
                </a:solidFill>
                <a:latin typeface="Roboto" pitchFamily="2" charset="0"/>
                <a:ea typeface="Roboto" pitchFamily="2" charset="0"/>
                <a:cs typeface="Open Sans" panose="020B0606030504020204" pitchFamily="34" charset="0"/>
              </a:defRPr>
            </a:lvl1pPr>
          </a:lstStyle>
          <a:p>
            <a:fld id="{69A197D1-22BB-4CE7-B90B-919B10D073A0}" type="slidenum">
              <a:rPr lang="fr-FR" altLang="fr-FR" smtClean="0"/>
              <a:pPr/>
              <a:t>‹N°›</a:t>
            </a:fld>
            <a:endParaRPr lang="fr-FR" altLang="fr-FR" dirty="0"/>
          </a:p>
        </p:txBody>
      </p:sp>
    </p:spTree>
    <p:extLst>
      <p:ext uri="{BB962C8B-B14F-4D97-AF65-F5344CB8AC3E}">
        <p14:creationId xmlns:p14="http://schemas.microsoft.com/office/powerpoint/2010/main" val="329403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à droite">
    <p:spTree>
      <p:nvGrpSpPr>
        <p:cNvPr id="1" name=""/>
        <p:cNvGrpSpPr/>
        <p:nvPr/>
      </p:nvGrpSpPr>
      <p:grpSpPr>
        <a:xfrm>
          <a:off x="0" y="0"/>
          <a:ext cx="0" cy="0"/>
          <a:chOff x="0" y="0"/>
          <a:chExt cx="0" cy="0"/>
        </a:xfrm>
      </p:grpSpPr>
      <p:sp>
        <p:nvSpPr>
          <p:cNvPr id="10" name="Espace réservé du titre 1" title="Titre">
            <a:extLst>
              <a:ext uri="{FF2B5EF4-FFF2-40B4-BE49-F238E27FC236}">
                <a16:creationId xmlns:a16="http://schemas.microsoft.com/office/drawing/2014/main" id="{53181723-C8B6-4AB4-8143-6B5C3A9526DB}"/>
              </a:ext>
            </a:extLst>
          </p:cNvPr>
          <p:cNvSpPr>
            <a:spLocks noGrp="1"/>
          </p:cNvSpPr>
          <p:nvPr>
            <p:ph type="title"/>
          </p:nvPr>
        </p:nvSpPr>
        <p:spPr>
          <a:xfrm>
            <a:off x="668217" y="346101"/>
            <a:ext cx="5427783" cy="387798"/>
          </a:xfrm>
          <a:prstGeom prst="rect">
            <a:avLst/>
          </a:prstGeom>
        </p:spPr>
        <p:txBody>
          <a:bodyPr vert="horz" wrap="square" lIns="252000" tIns="0" rIns="0" bIns="0" rtlCol="0" anchor="t" anchorCtr="0">
            <a:spAutoFit/>
          </a:bodyPr>
          <a:lstStyle/>
          <a:p>
            <a:r>
              <a:rPr lang="fr-FR" dirty="0"/>
              <a:t>Modifiez le style du titre</a:t>
            </a:r>
          </a:p>
        </p:txBody>
      </p:sp>
      <p:sp>
        <p:nvSpPr>
          <p:cNvPr id="6" name="Espace réservé du texte 2">
            <a:extLst>
              <a:ext uri="{FF2B5EF4-FFF2-40B4-BE49-F238E27FC236}">
                <a16:creationId xmlns:a16="http://schemas.microsoft.com/office/drawing/2014/main" id="{7BA66032-B2B6-47CC-823B-8315F1D636E9}"/>
              </a:ext>
            </a:extLst>
          </p:cNvPr>
          <p:cNvSpPr>
            <a:spLocks noGrp="1"/>
          </p:cNvSpPr>
          <p:nvPr>
            <p:ph idx="1" hasCustomPrompt="1"/>
          </p:nvPr>
        </p:nvSpPr>
        <p:spPr>
          <a:xfrm>
            <a:off x="668218" y="1268761"/>
            <a:ext cx="5427782" cy="4680519"/>
          </a:xfrm>
          <a:prstGeom prst="rect">
            <a:avLst/>
          </a:prstGeom>
        </p:spPr>
        <p:txBody>
          <a:bodyPr vert="horz" lIns="0" tIns="0" rIns="0" bIns="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pour une image  2">
            <a:extLst>
              <a:ext uri="{FF2B5EF4-FFF2-40B4-BE49-F238E27FC236}">
                <a16:creationId xmlns:a16="http://schemas.microsoft.com/office/drawing/2014/main" id="{DA578985-A572-4BC2-9EE4-3FCA7F0021A0}"/>
              </a:ext>
            </a:extLst>
          </p:cNvPr>
          <p:cNvSpPr>
            <a:spLocks noGrp="1"/>
          </p:cNvSpPr>
          <p:nvPr>
            <p:ph type="pic" sz="quarter" idx="10"/>
          </p:nvPr>
        </p:nvSpPr>
        <p:spPr>
          <a:xfrm>
            <a:off x="6411035" y="0"/>
            <a:ext cx="5780965" cy="6858000"/>
          </a:xfrm>
        </p:spPr>
        <p:txBody>
          <a:bodyPr/>
          <a:lstStyle/>
          <a:p>
            <a:endParaRPr lang="fr-FR"/>
          </a:p>
        </p:txBody>
      </p:sp>
      <p:sp>
        <p:nvSpPr>
          <p:cNvPr id="8" name="Espace réservé du pied de page 4">
            <a:extLst>
              <a:ext uri="{FF2B5EF4-FFF2-40B4-BE49-F238E27FC236}">
                <a16:creationId xmlns:a16="http://schemas.microsoft.com/office/drawing/2014/main" id="{BDFBDFC5-47AC-4A56-93FB-8B6C22097331}"/>
              </a:ext>
            </a:extLst>
          </p:cNvPr>
          <p:cNvSpPr>
            <a:spLocks noGrp="1"/>
          </p:cNvSpPr>
          <p:nvPr>
            <p:ph type="ftr" sz="quarter" idx="3"/>
          </p:nvPr>
        </p:nvSpPr>
        <p:spPr>
          <a:xfrm>
            <a:off x="668217" y="6501130"/>
            <a:ext cx="5427783" cy="232136"/>
          </a:xfrm>
          <a:prstGeom prst="rect">
            <a:avLst/>
          </a:prstGeom>
        </p:spPr>
        <p:txBody>
          <a:bodyPr vert="horz" lIns="0" tIns="0" rIns="0" bIns="0" rtlCol="0" anchor="ctr"/>
          <a:lstStyle>
            <a:lvl1pPr algn="l">
              <a:defRPr sz="800">
                <a:solidFill>
                  <a:schemeClr val="bg1">
                    <a:lumMod val="50000"/>
                  </a:schemeClr>
                </a:solidFill>
                <a:latin typeface="Roboto" pitchFamily="2" charset="0"/>
                <a:ea typeface="Roboto" pitchFamily="2" charset="0"/>
                <a:cs typeface="Open Sans" panose="020B0606030504020204" pitchFamily="34" charset="0"/>
              </a:defRPr>
            </a:lvl1pPr>
          </a:lstStyle>
          <a:p>
            <a:r>
              <a:rPr lang="fr-FR" altLang="fr-FR"/>
              <a:t>Occurrence pour le Cercle d’Ethique des Affaires  | Barômètre du climat Ethique | mai 2023</a:t>
            </a:r>
            <a:endParaRPr lang="fr-FR" altLang="fr-FR" dirty="0"/>
          </a:p>
        </p:txBody>
      </p:sp>
      <p:sp>
        <p:nvSpPr>
          <p:cNvPr id="11" name="Espace réservé du numéro de diapositive 5">
            <a:extLst>
              <a:ext uri="{FF2B5EF4-FFF2-40B4-BE49-F238E27FC236}">
                <a16:creationId xmlns:a16="http://schemas.microsoft.com/office/drawing/2014/main" id="{53532235-B685-4C9B-9607-FC385DB0E39C}"/>
              </a:ext>
            </a:extLst>
          </p:cNvPr>
          <p:cNvSpPr>
            <a:spLocks noGrp="1"/>
          </p:cNvSpPr>
          <p:nvPr>
            <p:ph type="sldNum" sz="quarter" idx="4"/>
          </p:nvPr>
        </p:nvSpPr>
        <p:spPr>
          <a:xfrm>
            <a:off x="10656507" y="6501130"/>
            <a:ext cx="885743" cy="232136"/>
          </a:xfrm>
          <a:prstGeom prst="rect">
            <a:avLst/>
          </a:prstGeom>
        </p:spPr>
        <p:txBody>
          <a:bodyPr vert="horz" lIns="0" tIns="0" rIns="0" bIns="0" rtlCol="0" anchor="ctr"/>
          <a:lstStyle>
            <a:lvl1pPr algn="r">
              <a:defRPr sz="800">
                <a:solidFill>
                  <a:schemeClr val="bg1">
                    <a:lumMod val="50000"/>
                  </a:schemeClr>
                </a:solidFill>
                <a:latin typeface="Roboto" pitchFamily="2" charset="0"/>
                <a:ea typeface="Roboto" pitchFamily="2" charset="0"/>
                <a:cs typeface="Open Sans" panose="020B0606030504020204" pitchFamily="34" charset="0"/>
              </a:defRPr>
            </a:lvl1pPr>
          </a:lstStyle>
          <a:p>
            <a:fld id="{69A197D1-22BB-4CE7-B90B-919B10D073A0}" type="slidenum">
              <a:rPr lang="fr-FR" altLang="fr-FR" smtClean="0"/>
              <a:pPr/>
              <a:t>‹N°›</a:t>
            </a:fld>
            <a:endParaRPr lang="fr-FR" altLang="fr-FR" dirty="0"/>
          </a:p>
        </p:txBody>
      </p:sp>
    </p:spTree>
    <p:extLst>
      <p:ext uri="{BB962C8B-B14F-4D97-AF65-F5344CB8AC3E}">
        <p14:creationId xmlns:p14="http://schemas.microsoft.com/office/powerpoint/2010/main" val="359097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à gauche">
    <p:spTree>
      <p:nvGrpSpPr>
        <p:cNvPr id="1" name=""/>
        <p:cNvGrpSpPr/>
        <p:nvPr/>
      </p:nvGrpSpPr>
      <p:grpSpPr>
        <a:xfrm>
          <a:off x="0" y="0"/>
          <a:ext cx="0" cy="0"/>
          <a:chOff x="0" y="0"/>
          <a:chExt cx="0" cy="0"/>
        </a:xfrm>
      </p:grpSpPr>
      <p:sp>
        <p:nvSpPr>
          <p:cNvPr id="10" name="Espace réservé du titre 1" title="Titre">
            <a:extLst>
              <a:ext uri="{FF2B5EF4-FFF2-40B4-BE49-F238E27FC236}">
                <a16:creationId xmlns:a16="http://schemas.microsoft.com/office/drawing/2014/main" id="{53181723-C8B6-4AB4-8143-6B5C3A9526DB}"/>
              </a:ext>
            </a:extLst>
          </p:cNvPr>
          <p:cNvSpPr>
            <a:spLocks noGrp="1"/>
          </p:cNvSpPr>
          <p:nvPr>
            <p:ph type="title"/>
          </p:nvPr>
        </p:nvSpPr>
        <p:spPr>
          <a:xfrm>
            <a:off x="6096002" y="346101"/>
            <a:ext cx="5427783" cy="387798"/>
          </a:xfrm>
          <a:prstGeom prst="rect">
            <a:avLst/>
          </a:prstGeom>
        </p:spPr>
        <p:txBody>
          <a:bodyPr vert="horz" wrap="square" lIns="252000" tIns="0" rIns="0" bIns="0" rtlCol="0" anchor="t" anchorCtr="0">
            <a:spAutoFit/>
          </a:bodyPr>
          <a:lstStyle/>
          <a:p>
            <a:r>
              <a:rPr lang="fr-FR" dirty="0"/>
              <a:t>Modifiez le style du titre</a:t>
            </a:r>
          </a:p>
        </p:txBody>
      </p:sp>
      <p:sp>
        <p:nvSpPr>
          <p:cNvPr id="6" name="Espace réservé du texte 2">
            <a:extLst>
              <a:ext uri="{FF2B5EF4-FFF2-40B4-BE49-F238E27FC236}">
                <a16:creationId xmlns:a16="http://schemas.microsoft.com/office/drawing/2014/main" id="{7BA66032-B2B6-47CC-823B-8315F1D636E9}"/>
              </a:ext>
            </a:extLst>
          </p:cNvPr>
          <p:cNvSpPr>
            <a:spLocks noGrp="1"/>
          </p:cNvSpPr>
          <p:nvPr>
            <p:ph idx="1" hasCustomPrompt="1"/>
          </p:nvPr>
        </p:nvSpPr>
        <p:spPr>
          <a:xfrm>
            <a:off x="6096002" y="1268761"/>
            <a:ext cx="5427783" cy="4680519"/>
          </a:xfrm>
          <a:prstGeom prst="rect">
            <a:avLst/>
          </a:prstGeom>
        </p:spPr>
        <p:txBody>
          <a:bodyPr vert="horz" lIns="0" tIns="0" rIns="0" bIns="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pour une image  2">
            <a:extLst>
              <a:ext uri="{FF2B5EF4-FFF2-40B4-BE49-F238E27FC236}">
                <a16:creationId xmlns:a16="http://schemas.microsoft.com/office/drawing/2014/main" id="{DA578985-A572-4BC2-9EE4-3FCA7F0021A0}"/>
              </a:ext>
            </a:extLst>
          </p:cNvPr>
          <p:cNvSpPr>
            <a:spLocks noGrp="1"/>
          </p:cNvSpPr>
          <p:nvPr>
            <p:ph type="pic" sz="quarter" idx="10"/>
          </p:nvPr>
        </p:nvSpPr>
        <p:spPr>
          <a:xfrm>
            <a:off x="0" y="0"/>
            <a:ext cx="5780965" cy="6858000"/>
          </a:xfrm>
        </p:spPr>
        <p:txBody>
          <a:bodyPr/>
          <a:lstStyle/>
          <a:p>
            <a:endParaRPr lang="fr-FR"/>
          </a:p>
        </p:txBody>
      </p:sp>
      <p:sp>
        <p:nvSpPr>
          <p:cNvPr id="9" name="Espace réservé du numéro de diapositive 5">
            <a:extLst>
              <a:ext uri="{FF2B5EF4-FFF2-40B4-BE49-F238E27FC236}">
                <a16:creationId xmlns:a16="http://schemas.microsoft.com/office/drawing/2014/main" id="{067D57B1-3791-4BB4-8AB9-EB1EC1C20EE0}"/>
              </a:ext>
            </a:extLst>
          </p:cNvPr>
          <p:cNvSpPr>
            <a:spLocks noGrp="1"/>
          </p:cNvSpPr>
          <p:nvPr>
            <p:ph type="sldNum" sz="quarter" idx="4"/>
          </p:nvPr>
        </p:nvSpPr>
        <p:spPr>
          <a:xfrm>
            <a:off x="10656507" y="6501130"/>
            <a:ext cx="885743" cy="232136"/>
          </a:xfrm>
          <a:prstGeom prst="rect">
            <a:avLst/>
          </a:prstGeom>
        </p:spPr>
        <p:txBody>
          <a:bodyPr vert="horz" lIns="0" tIns="0" rIns="0" bIns="0" rtlCol="0" anchor="ctr"/>
          <a:lstStyle>
            <a:lvl1pPr algn="r">
              <a:defRPr sz="800">
                <a:solidFill>
                  <a:schemeClr val="bg1">
                    <a:lumMod val="50000"/>
                  </a:schemeClr>
                </a:solidFill>
                <a:latin typeface="Roboto" pitchFamily="2" charset="0"/>
                <a:ea typeface="Roboto" pitchFamily="2" charset="0"/>
                <a:cs typeface="Open Sans" panose="020B0606030504020204" pitchFamily="34" charset="0"/>
              </a:defRPr>
            </a:lvl1pPr>
          </a:lstStyle>
          <a:p>
            <a:fld id="{69A197D1-22BB-4CE7-B90B-919B10D073A0}" type="slidenum">
              <a:rPr lang="fr-FR" altLang="fr-FR" smtClean="0"/>
              <a:pPr/>
              <a:t>‹N°›</a:t>
            </a:fld>
            <a:endParaRPr lang="fr-FR" altLang="fr-FR" dirty="0"/>
          </a:p>
        </p:txBody>
      </p:sp>
    </p:spTree>
    <p:extLst>
      <p:ext uri="{BB962C8B-B14F-4D97-AF65-F5344CB8AC3E}">
        <p14:creationId xmlns:p14="http://schemas.microsoft.com/office/powerpoint/2010/main" val="301304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50494" y="2259014"/>
            <a:ext cx="6435715" cy="2295525"/>
          </a:xfrm>
        </p:spPr>
        <p:txBody>
          <a:bodyPr lIns="0" anchor="b">
            <a:normAutofit/>
          </a:bodyPr>
          <a:lstStyle>
            <a:lvl1pPr algn="r">
              <a:lnSpc>
                <a:spcPct val="114000"/>
              </a:lnSpc>
              <a:defRPr sz="4400" cap="all" normalizeH="0" baseline="0"/>
            </a:lvl1pPr>
          </a:lstStyle>
          <a:p>
            <a:r>
              <a:rPr lang="fr-FR" dirty="0"/>
              <a:t>MODIFIEZ LE STYLE DU TITRE</a:t>
            </a:r>
          </a:p>
        </p:txBody>
      </p:sp>
    </p:spTree>
    <p:extLst>
      <p:ext uri="{BB962C8B-B14F-4D97-AF65-F5344CB8AC3E}">
        <p14:creationId xmlns:p14="http://schemas.microsoft.com/office/powerpoint/2010/main" val="116655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4173" userDrawn="1">
          <p15:clr>
            <a:srgbClr val="FBAE40"/>
          </p15:clr>
        </p15:guide>
        <p15:guide id="1" pos="42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1" name="Espace réservé du titre 1" title="Titre">
            <a:extLst>
              <a:ext uri="{FF2B5EF4-FFF2-40B4-BE49-F238E27FC236}">
                <a16:creationId xmlns:a16="http://schemas.microsoft.com/office/drawing/2014/main" id="{3D447A2B-1E93-4E5A-8F58-D906262DCB9C}"/>
              </a:ext>
            </a:extLst>
          </p:cNvPr>
          <p:cNvSpPr>
            <a:spLocks noGrp="1"/>
          </p:cNvSpPr>
          <p:nvPr>
            <p:ph type="title"/>
          </p:nvPr>
        </p:nvSpPr>
        <p:spPr>
          <a:xfrm>
            <a:off x="668216" y="346101"/>
            <a:ext cx="10872909" cy="387798"/>
          </a:xfrm>
          <a:prstGeom prst="rect">
            <a:avLst/>
          </a:prstGeom>
        </p:spPr>
        <p:txBody>
          <a:bodyPr vert="horz" wrap="square" lIns="252000" tIns="0" rIns="0" bIns="0" rtlCol="0" anchor="t" anchorCtr="0">
            <a:spAutoFit/>
          </a:bodyPr>
          <a:lstStyle/>
          <a:p>
            <a:r>
              <a:rPr lang="fr-FR" dirty="0"/>
              <a:t>Modifiez le style du titre</a:t>
            </a:r>
          </a:p>
        </p:txBody>
      </p:sp>
      <p:sp>
        <p:nvSpPr>
          <p:cNvPr id="7" name="Espace réservé du texte 2">
            <a:extLst>
              <a:ext uri="{FF2B5EF4-FFF2-40B4-BE49-F238E27FC236}">
                <a16:creationId xmlns:a16="http://schemas.microsoft.com/office/drawing/2014/main" id="{1A5BB956-E33B-4BCD-8984-DE360F5F4BC4}"/>
              </a:ext>
            </a:extLst>
          </p:cNvPr>
          <p:cNvSpPr>
            <a:spLocks noGrp="1"/>
          </p:cNvSpPr>
          <p:nvPr>
            <p:ph idx="1" hasCustomPrompt="1"/>
          </p:nvPr>
        </p:nvSpPr>
        <p:spPr>
          <a:xfrm>
            <a:off x="668217" y="1268761"/>
            <a:ext cx="5248396" cy="4680519"/>
          </a:xfrm>
          <a:prstGeom prst="rect">
            <a:avLst/>
          </a:prstGeom>
        </p:spPr>
        <p:txBody>
          <a:bodyPr vert="horz" lIns="0" tIns="0" rIns="0" bIns="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2">
            <a:extLst>
              <a:ext uri="{FF2B5EF4-FFF2-40B4-BE49-F238E27FC236}">
                <a16:creationId xmlns:a16="http://schemas.microsoft.com/office/drawing/2014/main" id="{77A7FFA0-F12C-44BE-82B0-0247AC7E486C}"/>
              </a:ext>
            </a:extLst>
          </p:cNvPr>
          <p:cNvSpPr>
            <a:spLocks noGrp="1"/>
          </p:cNvSpPr>
          <p:nvPr>
            <p:ph idx="10" hasCustomPrompt="1"/>
          </p:nvPr>
        </p:nvSpPr>
        <p:spPr>
          <a:xfrm>
            <a:off x="6275387" y="1268761"/>
            <a:ext cx="5265738" cy="4680519"/>
          </a:xfrm>
          <a:prstGeom prst="rect">
            <a:avLst/>
          </a:prstGeom>
        </p:spPr>
        <p:txBody>
          <a:bodyPr vert="horz" lIns="0" tIns="0" rIns="0" bIns="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pied de page 4">
            <a:extLst>
              <a:ext uri="{FF2B5EF4-FFF2-40B4-BE49-F238E27FC236}">
                <a16:creationId xmlns:a16="http://schemas.microsoft.com/office/drawing/2014/main" id="{80D4B5B8-D7A0-41EA-BDDA-9EBEDB3CB16D}"/>
              </a:ext>
            </a:extLst>
          </p:cNvPr>
          <p:cNvSpPr>
            <a:spLocks noGrp="1"/>
          </p:cNvSpPr>
          <p:nvPr>
            <p:ph type="ftr" sz="quarter" idx="3"/>
          </p:nvPr>
        </p:nvSpPr>
        <p:spPr>
          <a:xfrm>
            <a:off x="668217" y="6501130"/>
            <a:ext cx="9110016" cy="232136"/>
          </a:xfrm>
          <a:prstGeom prst="rect">
            <a:avLst/>
          </a:prstGeom>
        </p:spPr>
        <p:txBody>
          <a:bodyPr vert="horz" lIns="0" tIns="0" rIns="0" bIns="0" rtlCol="0" anchor="ctr"/>
          <a:lstStyle>
            <a:lvl1pPr algn="l">
              <a:defRPr sz="800">
                <a:solidFill>
                  <a:schemeClr val="bg1">
                    <a:lumMod val="50000"/>
                  </a:schemeClr>
                </a:solidFill>
                <a:latin typeface="Roboto" pitchFamily="2" charset="0"/>
                <a:ea typeface="Roboto" pitchFamily="2" charset="0"/>
                <a:cs typeface="Open Sans" panose="020B0606030504020204" pitchFamily="34" charset="0"/>
              </a:defRPr>
            </a:lvl1pPr>
          </a:lstStyle>
          <a:p>
            <a:r>
              <a:rPr lang="fr-FR" altLang="fr-FR"/>
              <a:t>Occurrence pour le Cercle d’Ethique des Affaires  | Barômètre du climat Ethique | mai 2023</a:t>
            </a:r>
            <a:endParaRPr lang="fr-FR" altLang="fr-FR" dirty="0"/>
          </a:p>
        </p:txBody>
      </p:sp>
      <p:sp>
        <p:nvSpPr>
          <p:cNvPr id="13" name="Espace réservé du numéro de diapositive 5">
            <a:extLst>
              <a:ext uri="{FF2B5EF4-FFF2-40B4-BE49-F238E27FC236}">
                <a16:creationId xmlns:a16="http://schemas.microsoft.com/office/drawing/2014/main" id="{5C4046FD-99F7-4EDB-A878-B338A29FEBAD}"/>
              </a:ext>
            </a:extLst>
          </p:cNvPr>
          <p:cNvSpPr>
            <a:spLocks noGrp="1"/>
          </p:cNvSpPr>
          <p:nvPr>
            <p:ph type="sldNum" sz="quarter" idx="4"/>
          </p:nvPr>
        </p:nvSpPr>
        <p:spPr>
          <a:xfrm>
            <a:off x="10656507" y="6501130"/>
            <a:ext cx="885743" cy="232136"/>
          </a:xfrm>
          <a:prstGeom prst="rect">
            <a:avLst/>
          </a:prstGeom>
        </p:spPr>
        <p:txBody>
          <a:bodyPr vert="horz" lIns="0" tIns="0" rIns="0" bIns="0" rtlCol="0" anchor="ctr"/>
          <a:lstStyle>
            <a:lvl1pPr algn="r">
              <a:defRPr sz="800">
                <a:solidFill>
                  <a:schemeClr val="bg1">
                    <a:lumMod val="50000"/>
                  </a:schemeClr>
                </a:solidFill>
                <a:latin typeface="Roboto" pitchFamily="2" charset="0"/>
                <a:ea typeface="Roboto" pitchFamily="2" charset="0"/>
                <a:cs typeface="Open Sans" panose="020B0606030504020204" pitchFamily="34" charset="0"/>
              </a:defRPr>
            </a:lvl1pPr>
          </a:lstStyle>
          <a:p>
            <a:fld id="{69A197D1-22BB-4CE7-B90B-919B10D073A0}" type="slidenum">
              <a:rPr lang="fr-FR" altLang="fr-FR" smtClean="0"/>
              <a:pPr/>
              <a:t>‹N°›</a:t>
            </a:fld>
            <a:endParaRPr lang="fr-FR" altLang="fr-FR" dirty="0"/>
          </a:p>
        </p:txBody>
      </p:sp>
    </p:spTree>
    <p:extLst>
      <p:ext uri="{BB962C8B-B14F-4D97-AF65-F5344CB8AC3E}">
        <p14:creationId xmlns:p14="http://schemas.microsoft.com/office/powerpoint/2010/main" val="211829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9" name="Espace réservé du titre 1" title="Titre">
            <a:extLst>
              <a:ext uri="{FF2B5EF4-FFF2-40B4-BE49-F238E27FC236}">
                <a16:creationId xmlns:a16="http://schemas.microsoft.com/office/drawing/2014/main" id="{38B5ADE8-ABB1-4D7D-84DF-B3C0B7A049E7}"/>
              </a:ext>
            </a:extLst>
          </p:cNvPr>
          <p:cNvSpPr>
            <a:spLocks noGrp="1"/>
          </p:cNvSpPr>
          <p:nvPr>
            <p:ph type="title"/>
          </p:nvPr>
        </p:nvSpPr>
        <p:spPr>
          <a:xfrm>
            <a:off x="668216" y="346101"/>
            <a:ext cx="10855569" cy="387798"/>
          </a:xfrm>
          <a:prstGeom prst="rect">
            <a:avLst/>
          </a:prstGeom>
        </p:spPr>
        <p:txBody>
          <a:bodyPr vert="horz" lIns="252000" tIns="0" rIns="0" bIns="0" rtlCol="0" anchor="t" anchorCtr="0">
            <a:spAutoFit/>
          </a:bodyPr>
          <a:lstStyle/>
          <a:p>
            <a:r>
              <a:rPr lang="fr-FR" dirty="0"/>
              <a:t>Modifiez le style du titre</a:t>
            </a:r>
          </a:p>
        </p:txBody>
      </p:sp>
      <p:sp>
        <p:nvSpPr>
          <p:cNvPr id="10" name="Espace réservé du pied de page 4">
            <a:extLst>
              <a:ext uri="{FF2B5EF4-FFF2-40B4-BE49-F238E27FC236}">
                <a16:creationId xmlns:a16="http://schemas.microsoft.com/office/drawing/2014/main" id="{D4B376FB-A9B6-42EC-92E2-7F5900B25116}"/>
              </a:ext>
            </a:extLst>
          </p:cNvPr>
          <p:cNvSpPr>
            <a:spLocks noGrp="1"/>
          </p:cNvSpPr>
          <p:nvPr>
            <p:ph type="ftr" sz="quarter" idx="3"/>
          </p:nvPr>
        </p:nvSpPr>
        <p:spPr>
          <a:xfrm>
            <a:off x="668217" y="6501130"/>
            <a:ext cx="9110016" cy="232136"/>
          </a:xfrm>
          <a:prstGeom prst="rect">
            <a:avLst/>
          </a:prstGeom>
        </p:spPr>
        <p:txBody>
          <a:bodyPr vert="horz" lIns="0" tIns="0" rIns="0" bIns="0" rtlCol="0" anchor="ctr"/>
          <a:lstStyle>
            <a:lvl1pPr algn="l">
              <a:defRPr sz="800">
                <a:solidFill>
                  <a:schemeClr val="bg1">
                    <a:lumMod val="50000"/>
                  </a:schemeClr>
                </a:solidFill>
                <a:latin typeface="Roboto" pitchFamily="2" charset="0"/>
                <a:ea typeface="Roboto" pitchFamily="2" charset="0"/>
                <a:cs typeface="Open Sans" panose="020B0606030504020204" pitchFamily="34" charset="0"/>
              </a:defRPr>
            </a:lvl1pPr>
          </a:lstStyle>
          <a:p>
            <a:r>
              <a:rPr lang="fr-FR" altLang="fr-FR"/>
              <a:t>Occurrence pour le Cercle d’Ethique des Affaires  | Barômètre du climat Ethique | mai 2023</a:t>
            </a:r>
            <a:endParaRPr lang="fr-FR" altLang="fr-FR" dirty="0"/>
          </a:p>
        </p:txBody>
      </p:sp>
      <p:sp>
        <p:nvSpPr>
          <p:cNvPr id="11" name="Espace réservé du numéro de diapositive 5">
            <a:extLst>
              <a:ext uri="{FF2B5EF4-FFF2-40B4-BE49-F238E27FC236}">
                <a16:creationId xmlns:a16="http://schemas.microsoft.com/office/drawing/2014/main" id="{6D5418F7-4FE1-4077-809E-AD362F9D4AF0}"/>
              </a:ext>
            </a:extLst>
          </p:cNvPr>
          <p:cNvSpPr>
            <a:spLocks noGrp="1"/>
          </p:cNvSpPr>
          <p:nvPr>
            <p:ph type="sldNum" sz="quarter" idx="4"/>
          </p:nvPr>
        </p:nvSpPr>
        <p:spPr>
          <a:xfrm>
            <a:off x="10656507" y="6501130"/>
            <a:ext cx="885743" cy="232136"/>
          </a:xfrm>
          <a:prstGeom prst="rect">
            <a:avLst/>
          </a:prstGeom>
        </p:spPr>
        <p:txBody>
          <a:bodyPr vert="horz" lIns="0" tIns="0" rIns="0" bIns="0" rtlCol="0" anchor="ctr"/>
          <a:lstStyle>
            <a:lvl1pPr algn="r">
              <a:defRPr sz="800">
                <a:solidFill>
                  <a:schemeClr val="bg1">
                    <a:lumMod val="50000"/>
                  </a:schemeClr>
                </a:solidFill>
                <a:latin typeface="Roboto" pitchFamily="2" charset="0"/>
                <a:ea typeface="Roboto" pitchFamily="2" charset="0"/>
                <a:cs typeface="Open Sans" panose="020B0606030504020204" pitchFamily="34" charset="0"/>
              </a:defRPr>
            </a:lvl1pPr>
          </a:lstStyle>
          <a:p>
            <a:fld id="{69A197D1-22BB-4CE7-B90B-919B10D073A0}" type="slidenum">
              <a:rPr lang="fr-FR" altLang="fr-FR" smtClean="0"/>
              <a:pPr/>
              <a:t>‹N°›</a:t>
            </a:fld>
            <a:endParaRPr lang="fr-FR" altLang="fr-FR" dirty="0"/>
          </a:p>
        </p:txBody>
      </p:sp>
    </p:spTree>
    <p:extLst>
      <p:ext uri="{BB962C8B-B14F-4D97-AF65-F5344CB8AC3E}">
        <p14:creationId xmlns:p14="http://schemas.microsoft.com/office/powerpoint/2010/main" val="339663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4">
            <a:extLst>
              <a:ext uri="{FF2B5EF4-FFF2-40B4-BE49-F238E27FC236}">
                <a16:creationId xmlns:a16="http://schemas.microsoft.com/office/drawing/2014/main" id="{2D696720-1868-4E41-920F-53827CA331B1}"/>
              </a:ext>
            </a:extLst>
          </p:cNvPr>
          <p:cNvSpPr>
            <a:spLocks noGrp="1"/>
          </p:cNvSpPr>
          <p:nvPr>
            <p:ph type="ftr" sz="quarter" idx="3"/>
          </p:nvPr>
        </p:nvSpPr>
        <p:spPr>
          <a:xfrm>
            <a:off x="668217" y="6489340"/>
            <a:ext cx="9110016" cy="232136"/>
          </a:xfrm>
          <a:prstGeom prst="rect">
            <a:avLst/>
          </a:prstGeom>
        </p:spPr>
        <p:txBody>
          <a:bodyPr vert="horz" lIns="0" tIns="0" rIns="0" bIns="0" rtlCol="0" anchor="ctr"/>
          <a:lstStyle>
            <a:lvl1pPr algn="l">
              <a:defRPr sz="800">
                <a:solidFill>
                  <a:schemeClr val="bg1">
                    <a:lumMod val="50000"/>
                  </a:schemeClr>
                </a:solidFill>
                <a:latin typeface="Roboto" pitchFamily="2" charset="0"/>
                <a:ea typeface="Roboto" pitchFamily="2" charset="0"/>
                <a:cs typeface="Open Sans" panose="020B0606030504020204" pitchFamily="34" charset="0"/>
              </a:defRPr>
            </a:lvl1pPr>
          </a:lstStyle>
          <a:p>
            <a:r>
              <a:rPr lang="fr-FR" altLang="fr-FR"/>
              <a:t>Occurrence pour le Cercle d’Ethique des Affaires  | Barômètre du climat Ethique | mai 2023</a:t>
            </a:r>
            <a:endParaRPr lang="fr-FR" altLang="fr-FR" dirty="0"/>
          </a:p>
        </p:txBody>
      </p:sp>
      <p:sp>
        <p:nvSpPr>
          <p:cNvPr id="3" name="Espace réservé du numéro de diapositive 5">
            <a:extLst>
              <a:ext uri="{FF2B5EF4-FFF2-40B4-BE49-F238E27FC236}">
                <a16:creationId xmlns:a16="http://schemas.microsoft.com/office/drawing/2014/main" id="{B02B87BE-453A-41C5-90F6-25C0B58AD3B1}"/>
              </a:ext>
            </a:extLst>
          </p:cNvPr>
          <p:cNvSpPr>
            <a:spLocks noGrp="1"/>
          </p:cNvSpPr>
          <p:nvPr>
            <p:ph type="sldNum" sz="quarter" idx="4"/>
          </p:nvPr>
        </p:nvSpPr>
        <p:spPr>
          <a:xfrm>
            <a:off x="10638042" y="6489340"/>
            <a:ext cx="885743" cy="232136"/>
          </a:xfrm>
          <a:prstGeom prst="rect">
            <a:avLst/>
          </a:prstGeom>
        </p:spPr>
        <p:txBody>
          <a:bodyPr vert="horz" lIns="0" tIns="0" rIns="0" bIns="0" rtlCol="0" anchor="ctr"/>
          <a:lstStyle>
            <a:lvl1pPr algn="r">
              <a:defRPr sz="800">
                <a:solidFill>
                  <a:schemeClr val="bg1">
                    <a:lumMod val="50000"/>
                  </a:schemeClr>
                </a:solidFill>
                <a:latin typeface="Roboto" pitchFamily="2" charset="0"/>
                <a:ea typeface="Roboto" pitchFamily="2" charset="0"/>
                <a:cs typeface="Open Sans" panose="020B0606030504020204" pitchFamily="34" charset="0"/>
              </a:defRPr>
            </a:lvl1pPr>
          </a:lstStyle>
          <a:p>
            <a:fld id="{69A197D1-22BB-4CE7-B90B-919B10D073A0}" type="slidenum">
              <a:rPr lang="fr-FR" altLang="fr-FR" smtClean="0"/>
              <a:pPr/>
              <a:t>‹N°›</a:t>
            </a:fld>
            <a:endParaRPr lang="fr-FR" altLang="fr-FR" dirty="0"/>
          </a:p>
        </p:txBody>
      </p:sp>
    </p:spTree>
    <p:extLst>
      <p:ext uri="{BB962C8B-B14F-4D97-AF65-F5344CB8AC3E}">
        <p14:creationId xmlns:p14="http://schemas.microsoft.com/office/powerpoint/2010/main" val="75646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CFE"/>
        </a:solid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10656507" y="6501130"/>
            <a:ext cx="885743" cy="232136"/>
          </a:xfrm>
          <a:prstGeom prst="rect">
            <a:avLst/>
          </a:prstGeom>
        </p:spPr>
        <p:txBody>
          <a:bodyPr vert="horz" lIns="0" tIns="0" rIns="0" bIns="0" rtlCol="0" anchor="ctr"/>
          <a:lstStyle>
            <a:lvl1pPr algn="r">
              <a:defRPr sz="800">
                <a:solidFill>
                  <a:schemeClr val="bg1">
                    <a:lumMod val="50000"/>
                  </a:schemeClr>
                </a:solidFill>
                <a:latin typeface="Roboto" pitchFamily="2" charset="0"/>
                <a:ea typeface="Roboto" pitchFamily="2" charset="0"/>
                <a:cs typeface="Open Sans" panose="020B0606030504020204" pitchFamily="34" charset="0"/>
              </a:defRPr>
            </a:lvl1pPr>
          </a:lstStyle>
          <a:p>
            <a:fld id="{69A197D1-22BB-4CE7-B90B-919B10D073A0}" type="slidenum">
              <a:rPr lang="fr-FR" altLang="fr-FR" smtClean="0"/>
              <a:pPr/>
              <a:t>‹N°›</a:t>
            </a:fld>
            <a:endParaRPr lang="fr-FR" altLang="fr-FR" dirty="0"/>
          </a:p>
        </p:txBody>
      </p:sp>
      <p:sp>
        <p:nvSpPr>
          <p:cNvPr id="5" name="Espace réservé du pied de page 4"/>
          <p:cNvSpPr>
            <a:spLocks noGrp="1"/>
          </p:cNvSpPr>
          <p:nvPr>
            <p:ph type="ftr" sz="quarter" idx="3"/>
          </p:nvPr>
        </p:nvSpPr>
        <p:spPr>
          <a:xfrm>
            <a:off x="668217" y="6501130"/>
            <a:ext cx="9110016" cy="232136"/>
          </a:xfrm>
          <a:prstGeom prst="rect">
            <a:avLst/>
          </a:prstGeom>
        </p:spPr>
        <p:txBody>
          <a:bodyPr vert="horz" lIns="0" tIns="0" rIns="0" bIns="0" rtlCol="0" anchor="ctr"/>
          <a:lstStyle>
            <a:lvl1pPr algn="l">
              <a:defRPr sz="800">
                <a:solidFill>
                  <a:schemeClr val="bg1">
                    <a:lumMod val="50000"/>
                  </a:schemeClr>
                </a:solidFill>
                <a:latin typeface="Roboto" pitchFamily="2" charset="0"/>
                <a:ea typeface="Roboto" pitchFamily="2" charset="0"/>
                <a:cs typeface="Open Sans" panose="020B0606030504020204" pitchFamily="34" charset="0"/>
              </a:defRPr>
            </a:lvl1pPr>
          </a:lstStyle>
          <a:p>
            <a:r>
              <a:rPr lang="fr-FR" altLang="fr-FR"/>
              <a:t>Occurrence pour le Cercle d’Ethique des Affaires  | Barômètre du climat Ethique | mai 2023</a:t>
            </a:r>
            <a:endParaRPr lang="fr-FR" altLang="fr-FR" dirty="0"/>
          </a:p>
        </p:txBody>
      </p:sp>
      <p:sp>
        <p:nvSpPr>
          <p:cNvPr id="2" name="Espace réservé du titre 1" title="Titre"/>
          <p:cNvSpPr>
            <a:spLocks noGrp="1"/>
          </p:cNvSpPr>
          <p:nvPr>
            <p:ph type="title"/>
          </p:nvPr>
        </p:nvSpPr>
        <p:spPr>
          <a:xfrm>
            <a:off x="668216" y="346101"/>
            <a:ext cx="10872909" cy="387798"/>
          </a:xfrm>
          <a:prstGeom prst="rect">
            <a:avLst/>
          </a:prstGeom>
        </p:spPr>
        <p:txBody>
          <a:bodyPr vert="horz" wrap="square" lIns="252000" tIns="0" rIns="0" bIns="0" rtlCol="0" anchor="t" anchorCtr="0">
            <a:spAutoFit/>
          </a:bodyPr>
          <a:lstStyle/>
          <a:p>
            <a:r>
              <a:rPr lang="fr-FR" dirty="0"/>
              <a:t>Modifiez le style du titre</a:t>
            </a:r>
          </a:p>
        </p:txBody>
      </p:sp>
      <p:sp>
        <p:nvSpPr>
          <p:cNvPr id="3" name="Espace réservé du texte 2"/>
          <p:cNvSpPr>
            <a:spLocks noGrp="1"/>
          </p:cNvSpPr>
          <p:nvPr>
            <p:ph type="body" idx="1"/>
          </p:nvPr>
        </p:nvSpPr>
        <p:spPr>
          <a:xfrm>
            <a:off x="669341" y="1268761"/>
            <a:ext cx="10872909" cy="4693889"/>
          </a:xfrm>
          <a:prstGeom prst="rect">
            <a:avLst/>
          </a:prstGeom>
        </p:spPr>
        <p:txBody>
          <a:bodyPr vert="horz" lIns="0" tIns="0" rIns="0" bIns="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114775966"/>
      </p:ext>
    </p:extLst>
  </p:cSld>
  <p:clrMap bg1="lt1" tx1="dk1" bg2="lt2" tx2="dk2" accent1="accent1" accent2="accent2" accent3="accent3" accent4="accent4" accent5="accent5" accent6="accent6" hlink="hlink" folHlink="folHlink"/>
  <p:sldLayoutIdLst>
    <p:sldLayoutId id="2147483967" r:id="rId1"/>
    <p:sldLayoutId id="2147483966" r:id="rId2"/>
    <p:sldLayoutId id="2147483970" r:id="rId3"/>
    <p:sldLayoutId id="2147483968" r:id="rId4"/>
    <p:sldLayoutId id="2147483969" r:id="rId5"/>
    <p:sldLayoutId id="2147483960" r:id="rId6"/>
    <p:sldLayoutId id="2147483963" r:id="rId7"/>
    <p:sldLayoutId id="2147483964" r:id="rId8"/>
    <p:sldLayoutId id="214748396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23" rtl="0" eaLnBrk="1" latinLnBrk="0" hangingPunct="1">
        <a:lnSpc>
          <a:spcPct val="90000"/>
        </a:lnSpc>
        <a:spcBef>
          <a:spcPct val="0"/>
        </a:spcBef>
        <a:buNone/>
        <a:defRPr sz="2800" b="1" kern="1200" spc="-150" baseline="0">
          <a:solidFill>
            <a:schemeClr val="tx1"/>
          </a:solidFill>
          <a:latin typeface="Oswald" pitchFamily="2" charset="0"/>
          <a:ea typeface="Roboto" pitchFamily="2" charset="0"/>
          <a:cs typeface="Open Sans" panose="020B0606030504020204" pitchFamily="34" charset="0"/>
        </a:defRPr>
      </a:lvl1pPr>
    </p:titleStyle>
    <p:bodyStyle>
      <a:lvl1pPr marL="0" indent="0" algn="l" defTabSz="914423" rtl="0" eaLnBrk="1" latinLnBrk="0" hangingPunct="1">
        <a:lnSpc>
          <a:spcPct val="114000"/>
        </a:lnSpc>
        <a:spcBef>
          <a:spcPts val="300"/>
        </a:spcBef>
        <a:spcAft>
          <a:spcPts val="0"/>
        </a:spcAft>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300"/>
        </a:spcBef>
        <a:spcAft>
          <a:spcPts val="0"/>
        </a:spcAft>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300"/>
        </a:spcBef>
        <a:spcAft>
          <a:spcPts val="0"/>
        </a:spcAft>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300"/>
        </a:spcBef>
        <a:spcAft>
          <a:spcPts val="0"/>
        </a:spcAft>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300"/>
        </a:spcBef>
        <a:spcAft>
          <a:spcPts val="0"/>
        </a:spcAft>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fr-FR"/>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727" userDrawn="1">
          <p15:clr>
            <a:srgbClr val="F26B43"/>
          </p15:clr>
        </p15:guide>
        <p15:guide id="4" orient="horz" pos="4094" userDrawn="1">
          <p15:clr>
            <a:srgbClr val="F26B43"/>
          </p15:clr>
        </p15:guide>
        <p15:guide id="5" pos="419" userDrawn="1">
          <p15:clr>
            <a:srgbClr val="F26B43"/>
          </p15:clr>
        </p15:guide>
        <p15:guide id="6" pos="7270" userDrawn="1">
          <p15:clr>
            <a:srgbClr val="F26B43"/>
          </p15:clr>
        </p15:guide>
        <p15:guide id="7" orient="horz" pos="463" userDrawn="1">
          <p15:clr>
            <a:srgbClr val="F26B43"/>
          </p15:clr>
        </p15:guide>
        <p15:guide id="8" orient="horz" pos="795" userDrawn="1">
          <p15:clr>
            <a:srgbClr val="F26B43"/>
          </p15:clr>
        </p15:guide>
        <p15:guide id="9" pos="3953" userDrawn="1">
          <p15:clr>
            <a:srgbClr val="F26B43"/>
          </p15:clr>
        </p15:guide>
        <p15:guide id="10" pos="3840" userDrawn="1">
          <p15:clr>
            <a:srgbClr val="F26B43"/>
          </p15:clr>
        </p15:guide>
        <p15:guide id="11" orient="horz" pos="2273" userDrawn="1">
          <p15:clr>
            <a:srgbClr val="F26B43"/>
          </p15:clr>
        </p15:guide>
        <p15:guide id="12" orient="horz" pos="2047" userDrawn="1">
          <p15:clr>
            <a:srgbClr val="F26B43"/>
          </p15:clr>
        </p15:guide>
        <p15:guide id="13" orient="horz" pos="37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00.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chart" Target="../charts/chart10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chart" Target="../charts/chart10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chart" Target="../charts/chart10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chart" Target="../charts/chart110.xml"/><Relationship Id="rId1" Type="http://schemas.openxmlformats.org/officeDocument/2006/relationships/slideLayout" Target="../slideLayouts/slideLayout2.xml"/><Relationship Id="rId4" Type="http://schemas.openxmlformats.org/officeDocument/2006/relationships/chart" Target="../charts/chart112.xml"/></Relationships>
</file>

<file path=ppt/slides/_rels/slide104.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chart" Target="../charts/chart11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chart" Target="../charts/chart1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chart" Target="../charts/chart118.xml"/><Relationship Id="rId4" Type="http://schemas.openxmlformats.org/officeDocument/2006/relationships/chart" Target="../charts/chart117.xml"/></Relationships>
</file>

<file path=ppt/slides/_rels/slide106.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chart" Target="../charts/chart119.xml"/><Relationship Id="rId1" Type="http://schemas.openxmlformats.org/officeDocument/2006/relationships/slideLayout" Target="../slideLayouts/slideLayout2.xml"/><Relationship Id="rId4" Type="http://schemas.openxmlformats.org/officeDocument/2006/relationships/chart" Target="../charts/chart121.xml"/></Relationships>
</file>

<file path=ppt/slides/_rels/slide107.xml.rels><?xml version="1.0" encoding="UTF-8" standalone="yes"?>
<Relationships xmlns="http://schemas.openxmlformats.org/package/2006/relationships"><Relationship Id="rId2" Type="http://schemas.openxmlformats.org/officeDocument/2006/relationships/chart" Target="../charts/chart12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chart" Target="../charts/chart123.xml"/><Relationship Id="rId1" Type="http://schemas.openxmlformats.org/officeDocument/2006/relationships/slideLayout" Target="../slideLayouts/slideLayout2.xml"/><Relationship Id="rId4" Type="http://schemas.openxmlformats.org/officeDocument/2006/relationships/chart" Target="../charts/chart12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chart" Target="../charts/chart12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chart" Target="../charts/chart12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chart" Target="../charts/chart12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chart" Target="../charts/chart13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chart" Target="../charts/chart13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chart" Target="../charts/chart13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chart" Target="../charts/chart13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chart" Target="../charts/chart13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chart" Target="../charts/chart13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chart" Target="../charts/chart13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7.png"/><Relationship Id="rId4" Type="http://schemas.openxmlformats.org/officeDocument/2006/relationships/image" Target="../media/image16.png"/></Relationships>
</file>

<file path=ppt/slides/_rels/slide1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chart" Target="../charts/chart140.xml"/><Relationship Id="rId1" Type="http://schemas.openxmlformats.org/officeDocument/2006/relationships/slideLayout" Target="../slideLayouts/slideLayout2.xml"/><Relationship Id="rId6" Type="http://schemas.openxmlformats.org/officeDocument/2006/relationships/chart" Target="../charts/chart142.xml"/><Relationship Id="rId5" Type="http://schemas.openxmlformats.org/officeDocument/2006/relationships/image" Target="../media/image23.png"/><Relationship Id="rId4" Type="http://schemas.openxmlformats.org/officeDocument/2006/relationships/image" Target="../media/image17.png"/></Relationships>
</file>

<file path=ppt/slides/_rels/slide1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chart" Target="../charts/chart144.xml"/><Relationship Id="rId4" Type="http://schemas.openxmlformats.org/officeDocument/2006/relationships/chart" Target="../charts/chart143.xml"/></Relationships>
</file>

<file path=ppt/slides/_rels/slide132.xml.rels><?xml version="1.0" encoding="UTF-8" standalone="yes"?>
<Relationships xmlns="http://schemas.openxmlformats.org/package/2006/relationships"><Relationship Id="rId8" Type="http://schemas.openxmlformats.org/officeDocument/2006/relationships/chart" Target="../charts/chart151.xml"/><Relationship Id="rId3" Type="http://schemas.openxmlformats.org/officeDocument/2006/relationships/chart" Target="../charts/chart146.xml"/><Relationship Id="rId7" Type="http://schemas.openxmlformats.org/officeDocument/2006/relationships/chart" Target="../charts/chart150.xml"/><Relationship Id="rId2" Type="http://schemas.openxmlformats.org/officeDocument/2006/relationships/chart" Target="../charts/chart145.xml"/><Relationship Id="rId1" Type="http://schemas.openxmlformats.org/officeDocument/2006/relationships/slideLayout" Target="../slideLayouts/slideLayout2.xml"/><Relationship Id="rId6" Type="http://schemas.openxmlformats.org/officeDocument/2006/relationships/chart" Target="../charts/chart149.xml"/><Relationship Id="rId5" Type="http://schemas.openxmlformats.org/officeDocument/2006/relationships/chart" Target="../charts/chart148.xml"/><Relationship Id="rId10" Type="http://schemas.openxmlformats.org/officeDocument/2006/relationships/chart" Target="../charts/chart153.xml"/><Relationship Id="rId4" Type="http://schemas.openxmlformats.org/officeDocument/2006/relationships/chart" Target="../charts/chart147.xml"/><Relationship Id="rId9" Type="http://schemas.openxmlformats.org/officeDocument/2006/relationships/chart" Target="../charts/chart152.xml"/></Relationships>
</file>

<file path=ppt/slides/_rels/slide1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chart" Target="../charts/chart155.xml"/><Relationship Id="rId4" Type="http://schemas.openxmlformats.org/officeDocument/2006/relationships/chart" Target="../charts/chart154.xml"/></Relationships>
</file>

<file path=ppt/slides/_rels/slide1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chart" Target="../charts/chart157.xml"/><Relationship Id="rId4" Type="http://schemas.openxmlformats.org/officeDocument/2006/relationships/chart" Target="../charts/chart156.xml"/></Relationships>
</file>

<file path=ppt/slides/_rels/slide137.xml.rels><?xml version="1.0" encoding="UTF-8" standalone="yes"?>
<Relationships xmlns="http://schemas.openxmlformats.org/package/2006/relationships"><Relationship Id="rId3" Type="http://schemas.openxmlformats.org/officeDocument/2006/relationships/chart" Target="../charts/chart159.xml"/><Relationship Id="rId7" Type="http://schemas.openxmlformats.org/officeDocument/2006/relationships/chart" Target="../charts/chart163.xml"/><Relationship Id="rId2" Type="http://schemas.openxmlformats.org/officeDocument/2006/relationships/chart" Target="../charts/chart158.xml"/><Relationship Id="rId1" Type="http://schemas.openxmlformats.org/officeDocument/2006/relationships/slideLayout" Target="../slideLayouts/slideLayout2.xml"/><Relationship Id="rId6" Type="http://schemas.openxmlformats.org/officeDocument/2006/relationships/chart" Target="../charts/chart162.xml"/><Relationship Id="rId5" Type="http://schemas.openxmlformats.org/officeDocument/2006/relationships/chart" Target="../charts/chart161.xml"/><Relationship Id="rId4" Type="http://schemas.openxmlformats.org/officeDocument/2006/relationships/chart" Target="../charts/chart160.xml"/></Relationships>
</file>

<file path=ppt/slides/_rels/slide1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chart" Target="../charts/chart165.xml"/><Relationship Id="rId4" Type="http://schemas.openxmlformats.org/officeDocument/2006/relationships/chart" Target="../charts/chart16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chart" Target="../charts/chart166.xml"/><Relationship Id="rId1" Type="http://schemas.openxmlformats.org/officeDocument/2006/relationships/slideLayout" Target="../slideLayouts/slideLayout2.xml"/><Relationship Id="rId6" Type="http://schemas.openxmlformats.org/officeDocument/2006/relationships/chart" Target="../charts/chart168.xml"/><Relationship Id="rId5" Type="http://schemas.openxmlformats.org/officeDocument/2006/relationships/image" Target="../media/image23.png"/><Relationship Id="rId4" Type="http://schemas.openxmlformats.org/officeDocument/2006/relationships/image" Target="../media/image17.png"/></Relationships>
</file>

<file path=ppt/slides/_rels/slide142.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chart" Target="../charts/chart16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7.png"/><Relationship Id="rId4" Type="http://schemas.openxmlformats.org/officeDocument/2006/relationships/chart" Target="../charts/chart171.xml"/></Relationships>
</file>

<file path=ppt/slides/_rels/slide14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chart" Target="../charts/chart175.xml"/><Relationship Id="rId2" Type="http://schemas.openxmlformats.org/officeDocument/2006/relationships/chart" Target="../charts/chart172.xml"/><Relationship Id="rId1" Type="http://schemas.openxmlformats.org/officeDocument/2006/relationships/slideLayout" Target="../slideLayouts/slideLayout2.xml"/><Relationship Id="rId6" Type="http://schemas.openxmlformats.org/officeDocument/2006/relationships/chart" Target="../charts/chart174.xml"/><Relationship Id="rId5" Type="http://schemas.openxmlformats.org/officeDocument/2006/relationships/chart" Target="../charts/chart173.xml"/><Relationship Id="rId4" Type="http://schemas.openxmlformats.org/officeDocument/2006/relationships/image" Target="../media/image23.png"/></Relationships>
</file>

<file path=ppt/slides/_rels/slide1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chart" Target="../charts/chart177.xml"/><Relationship Id="rId4" Type="http://schemas.openxmlformats.org/officeDocument/2006/relationships/chart" Target="../charts/chart176.xml"/></Relationships>
</file>

<file path=ppt/slides/_rels/slide1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78.xml"/><Relationship Id="rId1" Type="http://schemas.openxmlformats.org/officeDocument/2006/relationships/slideLayout" Target="../slideLayouts/slideLayout2.xml"/><Relationship Id="rId5" Type="http://schemas.openxmlformats.org/officeDocument/2006/relationships/chart" Target="../charts/chart179.xml"/><Relationship Id="rId4" Type="http://schemas.openxmlformats.org/officeDocument/2006/relationships/image" Target="../media/image23.png"/></Relationships>
</file>

<file path=ppt/slides/_rels/slide147.xml.rels><?xml version="1.0" encoding="UTF-8" standalone="yes"?>
<Relationships xmlns="http://schemas.openxmlformats.org/package/2006/relationships"><Relationship Id="rId8" Type="http://schemas.openxmlformats.org/officeDocument/2006/relationships/chart" Target="../charts/chart186.xml"/><Relationship Id="rId3" Type="http://schemas.openxmlformats.org/officeDocument/2006/relationships/chart" Target="../charts/chart181.xml"/><Relationship Id="rId7" Type="http://schemas.openxmlformats.org/officeDocument/2006/relationships/chart" Target="../charts/chart185.xml"/><Relationship Id="rId2" Type="http://schemas.openxmlformats.org/officeDocument/2006/relationships/chart" Target="../charts/chart180.xml"/><Relationship Id="rId1" Type="http://schemas.openxmlformats.org/officeDocument/2006/relationships/slideLayout" Target="../slideLayouts/slideLayout2.xml"/><Relationship Id="rId6" Type="http://schemas.openxmlformats.org/officeDocument/2006/relationships/chart" Target="../charts/chart184.xml"/><Relationship Id="rId5" Type="http://schemas.openxmlformats.org/officeDocument/2006/relationships/chart" Target="../charts/chart183.xml"/><Relationship Id="rId4" Type="http://schemas.openxmlformats.org/officeDocument/2006/relationships/chart" Target="../charts/chart182.xml"/></Relationships>
</file>

<file path=ppt/slides/_rels/slide1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50.xml.rels><?xml version="1.0" encoding="UTF-8" standalone="yes"?>
<Relationships xmlns="http://schemas.openxmlformats.org/package/2006/relationships"><Relationship Id="rId3" Type="http://schemas.openxmlformats.org/officeDocument/2006/relationships/chart" Target="../charts/chart188.xml"/><Relationship Id="rId2" Type="http://schemas.openxmlformats.org/officeDocument/2006/relationships/chart" Target="../charts/chart18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7.png"/></Relationships>
</file>

<file path=ppt/slides/_rels/slide151.xml.rels><?xml version="1.0" encoding="UTF-8" standalone="yes"?>
<Relationships xmlns="http://schemas.openxmlformats.org/package/2006/relationships"><Relationship Id="rId3" Type="http://schemas.openxmlformats.org/officeDocument/2006/relationships/chart" Target="../charts/chart190.xml"/><Relationship Id="rId7" Type="http://schemas.openxmlformats.org/officeDocument/2006/relationships/chart" Target="../charts/chart194.xml"/><Relationship Id="rId2" Type="http://schemas.openxmlformats.org/officeDocument/2006/relationships/chart" Target="../charts/chart189.xml"/><Relationship Id="rId1" Type="http://schemas.openxmlformats.org/officeDocument/2006/relationships/slideLayout" Target="../slideLayouts/slideLayout2.xml"/><Relationship Id="rId6" Type="http://schemas.openxmlformats.org/officeDocument/2006/relationships/chart" Target="../charts/chart193.xml"/><Relationship Id="rId5" Type="http://schemas.openxmlformats.org/officeDocument/2006/relationships/chart" Target="../charts/chart192.xml"/><Relationship Id="rId4" Type="http://schemas.openxmlformats.org/officeDocument/2006/relationships/chart" Target="../charts/chart191.xml"/></Relationships>
</file>

<file path=ppt/slides/_rels/slide1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95.xml"/><Relationship Id="rId1" Type="http://schemas.openxmlformats.org/officeDocument/2006/relationships/slideLayout" Target="../slideLayouts/slideLayout2.xml"/><Relationship Id="rId5" Type="http://schemas.openxmlformats.org/officeDocument/2006/relationships/chart" Target="../charts/chart196.xml"/><Relationship Id="rId4" Type="http://schemas.openxmlformats.org/officeDocument/2006/relationships/image" Target="../media/image23.png"/></Relationships>
</file>

<file path=ppt/slides/_rels/slide153.xml.rels><?xml version="1.0" encoding="UTF-8" standalone="yes"?>
<Relationships xmlns="http://schemas.openxmlformats.org/package/2006/relationships"><Relationship Id="rId3" Type="http://schemas.openxmlformats.org/officeDocument/2006/relationships/chart" Target="../charts/chart198.xml"/><Relationship Id="rId2" Type="http://schemas.openxmlformats.org/officeDocument/2006/relationships/chart" Target="../charts/chart197.xml"/><Relationship Id="rId1" Type="http://schemas.openxmlformats.org/officeDocument/2006/relationships/slideLayout" Target="../slideLayouts/slideLayout2.xml"/><Relationship Id="rId6" Type="http://schemas.openxmlformats.org/officeDocument/2006/relationships/chart" Target="../charts/chart201.xml"/><Relationship Id="rId5" Type="http://schemas.openxmlformats.org/officeDocument/2006/relationships/chart" Target="../charts/chart200.xml"/><Relationship Id="rId4" Type="http://schemas.openxmlformats.org/officeDocument/2006/relationships/chart" Target="../charts/chart199.xml"/></Relationships>
</file>

<file path=ppt/slides/_rels/slide1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chart" Target="../charts/chart203.xml"/><Relationship Id="rId4" Type="http://schemas.openxmlformats.org/officeDocument/2006/relationships/chart" Target="../charts/chart202.xml"/></Relationships>
</file>

<file path=ppt/slides/_rels/slide1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8" Type="http://schemas.openxmlformats.org/officeDocument/2006/relationships/chart" Target="../charts/chart208.xml"/><Relationship Id="rId3" Type="http://schemas.openxmlformats.org/officeDocument/2006/relationships/image" Target="../media/image17.png"/><Relationship Id="rId7" Type="http://schemas.openxmlformats.org/officeDocument/2006/relationships/chart" Target="../charts/chart207.xml"/><Relationship Id="rId2" Type="http://schemas.openxmlformats.org/officeDocument/2006/relationships/chart" Target="../charts/chart204.xml"/><Relationship Id="rId1" Type="http://schemas.openxmlformats.org/officeDocument/2006/relationships/slideLayout" Target="../slideLayouts/slideLayout2.xml"/><Relationship Id="rId6" Type="http://schemas.openxmlformats.org/officeDocument/2006/relationships/chart" Target="../charts/chart206.xml"/><Relationship Id="rId5" Type="http://schemas.openxmlformats.org/officeDocument/2006/relationships/chart" Target="../charts/chart205.xml"/><Relationship Id="rId4" Type="http://schemas.openxmlformats.org/officeDocument/2006/relationships/image" Target="../media/image23.png"/></Relationships>
</file>

<file path=ppt/slides/_rels/slide1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209.xml"/><Relationship Id="rId1" Type="http://schemas.openxmlformats.org/officeDocument/2006/relationships/slideLayout" Target="../slideLayouts/slideLayout2.xml"/><Relationship Id="rId5" Type="http://schemas.openxmlformats.org/officeDocument/2006/relationships/chart" Target="../charts/chart210.xml"/><Relationship Id="rId4" Type="http://schemas.openxmlformats.org/officeDocument/2006/relationships/image" Target="../media/image23.png"/></Relationships>
</file>

<file path=ppt/slides/_rels/slide1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chart" Target="../charts/chart212.xml"/><Relationship Id="rId4" Type="http://schemas.openxmlformats.org/officeDocument/2006/relationships/chart" Target="../charts/chart211.xml"/></Relationships>
</file>

<file path=ppt/slides/_rels/slide1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chart" Target="../charts/chart214.xml"/><Relationship Id="rId4" Type="http://schemas.openxmlformats.org/officeDocument/2006/relationships/chart" Target="../charts/chart213.xml"/></Relationships>
</file>

<file path=ppt/slides/_rels/slide161.xml.rels><?xml version="1.0" encoding="UTF-8" standalone="yes"?>
<Relationships xmlns="http://schemas.openxmlformats.org/package/2006/relationships"><Relationship Id="rId3" Type="http://schemas.openxmlformats.org/officeDocument/2006/relationships/chart" Target="../charts/chart216.xml"/><Relationship Id="rId2" Type="http://schemas.openxmlformats.org/officeDocument/2006/relationships/chart" Target="../charts/chart215.xml"/><Relationship Id="rId1" Type="http://schemas.openxmlformats.org/officeDocument/2006/relationships/slideLayout" Target="../slideLayouts/slideLayout2.xml"/><Relationship Id="rId6" Type="http://schemas.openxmlformats.org/officeDocument/2006/relationships/chart" Target="../charts/chart219.xml"/><Relationship Id="rId5" Type="http://schemas.openxmlformats.org/officeDocument/2006/relationships/chart" Target="../charts/chart218.xml"/><Relationship Id="rId4" Type="http://schemas.openxmlformats.org/officeDocument/2006/relationships/chart" Target="../charts/chart217.xml"/></Relationships>
</file>

<file path=ppt/slides/_rels/slide1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chart" Target="../charts/chart221.xml"/><Relationship Id="rId4" Type="http://schemas.openxmlformats.org/officeDocument/2006/relationships/chart" Target="../charts/chart220.xml"/></Relationships>
</file>

<file path=ppt/slides/_rels/slide1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chart" Target="../charts/chart223.xml"/><Relationship Id="rId2" Type="http://schemas.openxmlformats.org/officeDocument/2006/relationships/chart" Target="../charts/chart222.xml"/><Relationship Id="rId1" Type="http://schemas.openxmlformats.org/officeDocument/2006/relationships/slideLayout" Target="../slideLayouts/slideLayout2.xml"/><Relationship Id="rId6" Type="http://schemas.openxmlformats.org/officeDocument/2006/relationships/chart" Target="../charts/chart224.xml"/><Relationship Id="rId5" Type="http://schemas.openxmlformats.org/officeDocument/2006/relationships/image" Target="../media/image23.png"/><Relationship Id="rId4" Type="http://schemas.openxmlformats.org/officeDocument/2006/relationships/image" Target="../media/image17.png"/></Relationships>
</file>

<file path=ppt/slides/_rels/slide165.xml.rels><?xml version="1.0" encoding="UTF-8" standalone="yes"?>
<Relationships xmlns="http://schemas.openxmlformats.org/package/2006/relationships"><Relationship Id="rId3" Type="http://schemas.openxmlformats.org/officeDocument/2006/relationships/chart" Target="../charts/chart226.xml"/><Relationship Id="rId2" Type="http://schemas.openxmlformats.org/officeDocument/2006/relationships/chart" Target="../charts/chart225.xml"/><Relationship Id="rId1" Type="http://schemas.openxmlformats.org/officeDocument/2006/relationships/slideLayout" Target="../slideLayouts/slideLayout2.xml"/><Relationship Id="rId6" Type="http://schemas.openxmlformats.org/officeDocument/2006/relationships/chart" Target="../charts/chart227.xml"/><Relationship Id="rId5" Type="http://schemas.openxmlformats.org/officeDocument/2006/relationships/image" Target="../media/image23.png"/><Relationship Id="rId4" Type="http://schemas.openxmlformats.org/officeDocument/2006/relationships/image" Target="../media/image17.png"/></Relationships>
</file>

<file path=ppt/slides/_rels/slide16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chart" Target="../charts/chart231.xml"/><Relationship Id="rId2" Type="http://schemas.openxmlformats.org/officeDocument/2006/relationships/chart" Target="../charts/chart228.xml"/><Relationship Id="rId1" Type="http://schemas.openxmlformats.org/officeDocument/2006/relationships/slideLayout" Target="../slideLayouts/slideLayout2.xml"/><Relationship Id="rId6" Type="http://schemas.openxmlformats.org/officeDocument/2006/relationships/chart" Target="../charts/chart230.xml"/><Relationship Id="rId5" Type="http://schemas.openxmlformats.org/officeDocument/2006/relationships/chart" Target="../charts/chart229.xml"/><Relationship Id="rId4" Type="http://schemas.openxmlformats.org/officeDocument/2006/relationships/image" Target="../media/image23.png"/></Relationships>
</file>

<file path=ppt/slides/_rels/slide16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chart" Target="../charts/chart235.xml"/><Relationship Id="rId2" Type="http://schemas.openxmlformats.org/officeDocument/2006/relationships/chart" Target="../charts/chart232.xml"/><Relationship Id="rId1" Type="http://schemas.openxmlformats.org/officeDocument/2006/relationships/slideLayout" Target="../slideLayouts/slideLayout2.xml"/><Relationship Id="rId6" Type="http://schemas.openxmlformats.org/officeDocument/2006/relationships/chart" Target="../charts/chart234.xml"/><Relationship Id="rId5" Type="http://schemas.openxmlformats.org/officeDocument/2006/relationships/chart" Target="../charts/chart233.xml"/><Relationship Id="rId4" Type="http://schemas.openxmlformats.org/officeDocument/2006/relationships/image" Target="../media/image23.png"/></Relationships>
</file>

<file path=ppt/slides/_rels/slide168.xml.rels><?xml version="1.0" encoding="UTF-8" standalone="yes"?>
<Relationships xmlns="http://schemas.openxmlformats.org/package/2006/relationships"><Relationship Id="rId3" Type="http://schemas.openxmlformats.org/officeDocument/2006/relationships/chart" Target="../charts/chart237.xml"/><Relationship Id="rId2" Type="http://schemas.openxmlformats.org/officeDocument/2006/relationships/chart" Target="../charts/chart236.xml"/><Relationship Id="rId1" Type="http://schemas.openxmlformats.org/officeDocument/2006/relationships/slideLayout" Target="../slideLayouts/slideLayout2.xml"/><Relationship Id="rId4" Type="http://schemas.openxmlformats.org/officeDocument/2006/relationships/chart" Target="../charts/chart238.xml"/></Relationships>
</file>

<file path=ppt/slides/_rels/slide1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chart" Target="../charts/chart240.xml"/><Relationship Id="rId4" Type="http://schemas.openxmlformats.org/officeDocument/2006/relationships/chart" Target="../charts/chart239.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chart" Target="../charts/chart242.xml"/><Relationship Id="rId2" Type="http://schemas.openxmlformats.org/officeDocument/2006/relationships/chart" Target="../charts/chart241.xml"/><Relationship Id="rId1" Type="http://schemas.openxmlformats.org/officeDocument/2006/relationships/slideLayout" Target="../slideLayouts/slideLayout2.xml"/><Relationship Id="rId5" Type="http://schemas.openxmlformats.org/officeDocument/2006/relationships/chart" Target="../charts/chart244.xml"/><Relationship Id="rId4" Type="http://schemas.openxmlformats.org/officeDocument/2006/relationships/chart" Target="../charts/chart243.xml"/></Relationships>
</file>

<file path=ppt/slides/_rels/slide1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chart" Target="../charts/chart246.xml"/><Relationship Id="rId4" Type="http://schemas.openxmlformats.org/officeDocument/2006/relationships/chart" Target="../charts/chart245.xml"/></Relationships>
</file>

<file path=ppt/slides/_rels/slide1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chart" Target="../charts/chart248.xml"/><Relationship Id="rId4" Type="http://schemas.openxmlformats.org/officeDocument/2006/relationships/chart" Target="../charts/chart247.xml"/></Relationships>
</file>

<file path=ppt/slides/_rels/slide1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chart" Target="../charts/chart250.xml"/><Relationship Id="rId4" Type="http://schemas.openxmlformats.org/officeDocument/2006/relationships/chart" Target="../charts/chart249.xml"/></Relationships>
</file>

<file path=ppt/slides/_rels/slide1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chart" Target="../charts/chart254.xml"/><Relationship Id="rId2" Type="http://schemas.openxmlformats.org/officeDocument/2006/relationships/chart" Target="../charts/chart251.xml"/><Relationship Id="rId1" Type="http://schemas.openxmlformats.org/officeDocument/2006/relationships/slideLayout" Target="../slideLayouts/slideLayout2.xml"/><Relationship Id="rId6" Type="http://schemas.openxmlformats.org/officeDocument/2006/relationships/chart" Target="../charts/chart253.xml"/><Relationship Id="rId5" Type="http://schemas.openxmlformats.org/officeDocument/2006/relationships/chart" Target="../charts/chart252.xml"/><Relationship Id="rId4" Type="http://schemas.openxmlformats.org/officeDocument/2006/relationships/image" Target="../media/image23.png"/></Relationships>
</file>

<file path=ppt/slides/_rels/slide178.xml.rels><?xml version="1.0" encoding="UTF-8" standalone="yes"?>
<Relationships xmlns="http://schemas.openxmlformats.org/package/2006/relationships"><Relationship Id="rId3" Type="http://schemas.openxmlformats.org/officeDocument/2006/relationships/chart" Target="../charts/chart256.xml"/><Relationship Id="rId2" Type="http://schemas.openxmlformats.org/officeDocument/2006/relationships/chart" Target="../charts/chart25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7.png"/></Relationships>
</file>

<file path=ppt/slides/_rels/slide179.xml.rels><?xml version="1.0" encoding="UTF-8" standalone="yes"?>
<Relationships xmlns="http://schemas.openxmlformats.org/package/2006/relationships"><Relationship Id="rId3" Type="http://schemas.openxmlformats.org/officeDocument/2006/relationships/chart" Target="../charts/chart258.xml"/><Relationship Id="rId2" Type="http://schemas.openxmlformats.org/officeDocument/2006/relationships/chart" Target="../charts/chart25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chart" Target="../charts/chart260.xml"/><Relationship Id="rId2" Type="http://schemas.openxmlformats.org/officeDocument/2006/relationships/chart" Target="../charts/chart259.xml"/><Relationship Id="rId1" Type="http://schemas.openxmlformats.org/officeDocument/2006/relationships/slideLayout" Target="../slideLayouts/slideLayout2.xml"/><Relationship Id="rId4" Type="http://schemas.openxmlformats.org/officeDocument/2006/relationships/chart" Target="../charts/chart261.xml"/></Relationships>
</file>

<file path=ppt/slides/_rels/slide181.xml.rels><?xml version="1.0" encoding="UTF-8" standalone="yes"?>
<Relationships xmlns="http://schemas.openxmlformats.org/package/2006/relationships"><Relationship Id="rId3" Type="http://schemas.openxmlformats.org/officeDocument/2006/relationships/chart" Target="../charts/chart263.xml"/><Relationship Id="rId2" Type="http://schemas.openxmlformats.org/officeDocument/2006/relationships/chart" Target="../charts/chart262.xml"/><Relationship Id="rId1" Type="http://schemas.openxmlformats.org/officeDocument/2006/relationships/slideLayout" Target="../slideLayouts/slideLayout2.xml"/><Relationship Id="rId6" Type="http://schemas.openxmlformats.org/officeDocument/2006/relationships/chart" Target="../charts/chart264.xml"/><Relationship Id="rId5" Type="http://schemas.openxmlformats.org/officeDocument/2006/relationships/image" Target="../media/image23.png"/><Relationship Id="rId4" Type="http://schemas.openxmlformats.org/officeDocument/2006/relationships/image" Target="../media/image17.png"/></Relationships>
</file>

<file path=ppt/slides/_rels/slide182.xml.rels><?xml version="1.0" encoding="UTF-8" standalone="yes"?>
<Relationships xmlns="http://schemas.openxmlformats.org/package/2006/relationships"><Relationship Id="rId8" Type="http://schemas.openxmlformats.org/officeDocument/2006/relationships/chart" Target="../charts/chart269.xml"/><Relationship Id="rId3" Type="http://schemas.openxmlformats.org/officeDocument/2006/relationships/image" Target="../media/image17.png"/><Relationship Id="rId7" Type="http://schemas.openxmlformats.org/officeDocument/2006/relationships/chart" Target="../charts/chart268.xml"/><Relationship Id="rId2" Type="http://schemas.openxmlformats.org/officeDocument/2006/relationships/chart" Target="../charts/chart265.xml"/><Relationship Id="rId1" Type="http://schemas.openxmlformats.org/officeDocument/2006/relationships/slideLayout" Target="../slideLayouts/slideLayout2.xml"/><Relationship Id="rId6" Type="http://schemas.openxmlformats.org/officeDocument/2006/relationships/chart" Target="../charts/chart267.xml"/><Relationship Id="rId5" Type="http://schemas.openxmlformats.org/officeDocument/2006/relationships/chart" Target="../charts/chart266.xml"/><Relationship Id="rId4" Type="http://schemas.openxmlformats.org/officeDocument/2006/relationships/image" Target="../media/image23.png"/><Relationship Id="rId9" Type="http://schemas.openxmlformats.org/officeDocument/2006/relationships/chart" Target="../charts/chart270.xml"/></Relationships>
</file>

<file path=ppt/slides/_rels/slide183.xml.rels><?xml version="1.0" encoding="UTF-8" standalone="yes"?>
<Relationships xmlns="http://schemas.openxmlformats.org/package/2006/relationships"><Relationship Id="rId8" Type="http://schemas.openxmlformats.org/officeDocument/2006/relationships/chart" Target="../charts/chart275.xml"/><Relationship Id="rId3" Type="http://schemas.openxmlformats.org/officeDocument/2006/relationships/image" Target="../media/image17.png"/><Relationship Id="rId7" Type="http://schemas.openxmlformats.org/officeDocument/2006/relationships/chart" Target="../charts/chart274.xml"/><Relationship Id="rId2" Type="http://schemas.openxmlformats.org/officeDocument/2006/relationships/chart" Target="../charts/chart271.xml"/><Relationship Id="rId1" Type="http://schemas.openxmlformats.org/officeDocument/2006/relationships/slideLayout" Target="../slideLayouts/slideLayout2.xml"/><Relationship Id="rId6" Type="http://schemas.openxmlformats.org/officeDocument/2006/relationships/chart" Target="../charts/chart273.xml"/><Relationship Id="rId5" Type="http://schemas.openxmlformats.org/officeDocument/2006/relationships/chart" Target="../charts/chart272.xml"/><Relationship Id="rId4" Type="http://schemas.openxmlformats.org/officeDocument/2006/relationships/image" Target="../media/image23.png"/></Relationships>
</file>

<file path=ppt/slides/_rels/slide1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276.xml"/><Relationship Id="rId1" Type="http://schemas.openxmlformats.org/officeDocument/2006/relationships/slideLayout" Target="../slideLayouts/slideLayout2.xml"/><Relationship Id="rId5" Type="http://schemas.openxmlformats.org/officeDocument/2006/relationships/chart" Target="../charts/chart277.xml"/><Relationship Id="rId4" Type="http://schemas.openxmlformats.org/officeDocument/2006/relationships/image" Target="../media/image23.png"/></Relationships>
</file>

<file path=ppt/slides/_rels/slide185.xml.rels><?xml version="1.0" encoding="UTF-8" standalone="yes"?>
<Relationships xmlns="http://schemas.openxmlformats.org/package/2006/relationships"><Relationship Id="rId3" Type="http://schemas.openxmlformats.org/officeDocument/2006/relationships/chart" Target="../charts/chart279.xml"/><Relationship Id="rId2" Type="http://schemas.openxmlformats.org/officeDocument/2006/relationships/chart" Target="../charts/chart278.xml"/><Relationship Id="rId1" Type="http://schemas.openxmlformats.org/officeDocument/2006/relationships/slideLayout" Target="../slideLayouts/slideLayout2.xml"/><Relationship Id="rId4" Type="http://schemas.openxmlformats.org/officeDocument/2006/relationships/chart" Target="../charts/chart280.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281.xml"/><Relationship Id="rId1" Type="http://schemas.openxmlformats.org/officeDocument/2006/relationships/slideLayout" Target="../slideLayouts/slideLayout2.xml"/><Relationship Id="rId5" Type="http://schemas.openxmlformats.org/officeDocument/2006/relationships/chart" Target="../charts/chart282.xml"/><Relationship Id="rId4" Type="http://schemas.openxmlformats.org/officeDocument/2006/relationships/image" Target="../media/image23.png"/></Relationships>
</file>

<file path=ppt/slides/_rels/slide18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chart" Target="../charts/chart286.xml"/><Relationship Id="rId2" Type="http://schemas.openxmlformats.org/officeDocument/2006/relationships/chart" Target="../charts/chart283.xml"/><Relationship Id="rId1" Type="http://schemas.openxmlformats.org/officeDocument/2006/relationships/slideLayout" Target="../slideLayouts/slideLayout2.xml"/><Relationship Id="rId6" Type="http://schemas.openxmlformats.org/officeDocument/2006/relationships/chart" Target="../charts/chart285.xml"/><Relationship Id="rId5" Type="http://schemas.openxmlformats.org/officeDocument/2006/relationships/chart" Target="../charts/chart28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chart" Target="../charts/chart288.xml"/><Relationship Id="rId7" Type="http://schemas.openxmlformats.org/officeDocument/2006/relationships/chart" Target="../charts/chart290.xml"/><Relationship Id="rId2" Type="http://schemas.openxmlformats.org/officeDocument/2006/relationships/chart" Target="../charts/chart287.xml"/><Relationship Id="rId1" Type="http://schemas.openxmlformats.org/officeDocument/2006/relationships/slideLayout" Target="../slideLayouts/slideLayout2.xml"/><Relationship Id="rId6" Type="http://schemas.openxmlformats.org/officeDocument/2006/relationships/chart" Target="../charts/chart289.xml"/><Relationship Id="rId5" Type="http://schemas.openxmlformats.org/officeDocument/2006/relationships/image" Target="../media/image23.png"/><Relationship Id="rId4" Type="http://schemas.openxmlformats.org/officeDocument/2006/relationships/image" Target="../media/image17.png"/></Relationships>
</file>

<file path=ppt/slides/_rels/slide1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291.xml"/><Relationship Id="rId1" Type="http://schemas.openxmlformats.org/officeDocument/2006/relationships/slideLayout" Target="../slideLayouts/slideLayout2.xml"/><Relationship Id="rId5" Type="http://schemas.openxmlformats.org/officeDocument/2006/relationships/chart" Target="../charts/chart292.xml"/><Relationship Id="rId4" Type="http://schemas.openxmlformats.org/officeDocument/2006/relationships/image" Target="../media/image23.png"/></Relationships>
</file>

<file path=ppt/slides/_rels/slide19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chart" Target="../charts/chart294.xml"/><Relationship Id="rId4" Type="http://schemas.openxmlformats.org/officeDocument/2006/relationships/chart" Target="../charts/chart293.xml"/></Relationships>
</file>

<file path=ppt/slides/_rels/slide19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chart" Target="../charts/chart296.xml"/><Relationship Id="rId7" Type="http://schemas.openxmlformats.org/officeDocument/2006/relationships/chart" Target="../charts/chart298.xml"/><Relationship Id="rId2" Type="http://schemas.openxmlformats.org/officeDocument/2006/relationships/chart" Target="../charts/chart295.xml"/><Relationship Id="rId1" Type="http://schemas.openxmlformats.org/officeDocument/2006/relationships/slideLayout" Target="../slideLayouts/slideLayout2.xml"/><Relationship Id="rId6" Type="http://schemas.openxmlformats.org/officeDocument/2006/relationships/chart" Target="../charts/chart297.xml"/><Relationship Id="rId5" Type="http://schemas.openxmlformats.org/officeDocument/2006/relationships/image" Target="../media/image23.png"/><Relationship Id="rId4" Type="http://schemas.openxmlformats.org/officeDocument/2006/relationships/image" Target="../media/image17.png"/></Relationships>
</file>

<file path=ppt/slides/_rels/slide195.xml.rels><?xml version="1.0" encoding="UTF-8" standalone="yes"?>
<Relationships xmlns="http://schemas.openxmlformats.org/package/2006/relationships"><Relationship Id="rId3" Type="http://schemas.openxmlformats.org/officeDocument/2006/relationships/chart" Target="../charts/chart300.xml"/><Relationship Id="rId2" Type="http://schemas.openxmlformats.org/officeDocument/2006/relationships/chart" Target="../charts/chart29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7.png"/></Relationships>
</file>

<file path=ppt/slides/_rels/slide196.xml.rels><?xml version="1.0" encoding="UTF-8" standalone="yes"?>
<Relationships xmlns="http://schemas.openxmlformats.org/package/2006/relationships"><Relationship Id="rId3" Type="http://schemas.openxmlformats.org/officeDocument/2006/relationships/chart" Target="../charts/chart302.xml"/><Relationship Id="rId2" Type="http://schemas.openxmlformats.org/officeDocument/2006/relationships/chart" Target="../charts/chart30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7.png"/></Relationships>
</file>

<file path=ppt/slides/_rels/slide197.xml.rels><?xml version="1.0" encoding="UTF-8" standalone="yes"?>
<Relationships xmlns="http://schemas.openxmlformats.org/package/2006/relationships"><Relationship Id="rId3" Type="http://schemas.openxmlformats.org/officeDocument/2006/relationships/chart" Target="../charts/chart304.xml"/><Relationship Id="rId2" Type="http://schemas.openxmlformats.org/officeDocument/2006/relationships/chart" Target="../charts/chart30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7.png"/></Relationships>
</file>

<file path=ppt/slides/_rels/slide19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305.xml"/><Relationship Id="rId1" Type="http://schemas.openxmlformats.org/officeDocument/2006/relationships/slideLayout" Target="../slideLayouts/slideLayout2.xml"/><Relationship Id="rId5" Type="http://schemas.openxmlformats.org/officeDocument/2006/relationships/chart" Target="../charts/chart306.xml"/><Relationship Id="rId4" Type="http://schemas.openxmlformats.org/officeDocument/2006/relationships/image" Target="../media/image23.png"/></Relationships>
</file>

<file path=ppt/slides/_rels/slide1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307.xml"/><Relationship Id="rId1" Type="http://schemas.openxmlformats.org/officeDocument/2006/relationships/slideLayout" Target="../slideLayouts/slideLayout2.xml"/><Relationship Id="rId5" Type="http://schemas.openxmlformats.org/officeDocument/2006/relationships/chart" Target="../charts/chart308.xml"/><Relationship Id="rId4" Type="http://schemas.openxmlformats.org/officeDocument/2006/relationships/image" Target="../media/image23.png"/></Relationships>
</file>

<file path=ppt/slides/_rels/slide20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309.xml"/><Relationship Id="rId1" Type="http://schemas.openxmlformats.org/officeDocument/2006/relationships/slideLayout" Target="../slideLayouts/slideLayout2.xml"/><Relationship Id="rId5" Type="http://schemas.openxmlformats.org/officeDocument/2006/relationships/chart" Target="../charts/chart310.xml"/><Relationship Id="rId4" Type="http://schemas.openxmlformats.org/officeDocument/2006/relationships/image" Target="../media/image23.png"/></Relationships>
</file>

<file path=ppt/slides/_rels/slide20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chart" Target="../charts/chart34.xml"/><Relationship Id="rId3" Type="http://schemas.openxmlformats.org/officeDocument/2006/relationships/chart" Target="../charts/chart29.xml"/><Relationship Id="rId7" Type="http://schemas.openxmlformats.org/officeDocument/2006/relationships/chart" Target="../charts/chart33.xml"/><Relationship Id="rId2" Type="http://schemas.openxmlformats.org/officeDocument/2006/relationships/chart" Target="../charts/chart28.xml"/><Relationship Id="rId1" Type="http://schemas.openxmlformats.org/officeDocument/2006/relationships/slideLayout" Target="../slideLayouts/slideLayout2.xml"/><Relationship Id="rId6" Type="http://schemas.openxmlformats.org/officeDocument/2006/relationships/chart" Target="../charts/chart32.xml"/><Relationship Id="rId5" Type="http://schemas.openxmlformats.org/officeDocument/2006/relationships/chart" Target="../charts/chart31.xml"/><Relationship Id="rId10" Type="http://schemas.openxmlformats.org/officeDocument/2006/relationships/chart" Target="../charts/chart36.xml"/><Relationship Id="rId4" Type="http://schemas.openxmlformats.org/officeDocument/2006/relationships/chart" Target="../charts/chart30.xml"/><Relationship Id="rId9" Type="http://schemas.openxmlformats.org/officeDocument/2006/relationships/chart" Target="../charts/char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40.xml"/><Relationship Id="rId7" Type="http://schemas.openxmlformats.org/officeDocument/2006/relationships/chart" Target="../charts/chart44.xml"/><Relationship Id="rId2" Type="http://schemas.openxmlformats.org/officeDocument/2006/relationships/chart" Target="../charts/chart39.xml"/><Relationship Id="rId1" Type="http://schemas.openxmlformats.org/officeDocument/2006/relationships/slideLayout" Target="../slideLayouts/slideLayout2.xml"/><Relationship Id="rId6" Type="http://schemas.openxmlformats.org/officeDocument/2006/relationships/chart" Target="../charts/chart43.xml"/><Relationship Id="rId5" Type="http://schemas.openxmlformats.org/officeDocument/2006/relationships/chart" Target="../charts/chart42.xml"/><Relationship Id="rId4" Type="http://schemas.openxmlformats.org/officeDocument/2006/relationships/chart" Target="../charts/chart4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chart" Target="../charts/chart55.xml"/><Relationship Id="rId7" Type="http://schemas.openxmlformats.org/officeDocument/2006/relationships/chart" Target="../charts/chart59.xml"/><Relationship Id="rId2" Type="http://schemas.openxmlformats.org/officeDocument/2006/relationships/chart" Target="../charts/chart54.xml"/><Relationship Id="rId1" Type="http://schemas.openxmlformats.org/officeDocument/2006/relationships/slideLayout" Target="../slideLayouts/slideLayout2.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chart" Target="../charts/chart67.xml"/><Relationship Id="rId2" Type="http://schemas.openxmlformats.org/officeDocument/2006/relationships/chart" Target="../charts/chart62.xml"/><Relationship Id="rId1" Type="http://schemas.openxmlformats.org/officeDocument/2006/relationships/slideLayout" Target="../slideLayouts/slideLayout2.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75.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chart" Target="../charts/chart69.xml"/><Relationship Id="rId1" Type="http://schemas.openxmlformats.org/officeDocument/2006/relationships/slideLayout" Target="../slideLayouts/slideLayout2.xml"/><Relationship Id="rId6" Type="http://schemas.openxmlformats.org/officeDocument/2006/relationships/chart" Target="../charts/chart73.xml"/><Relationship Id="rId5" Type="http://schemas.openxmlformats.org/officeDocument/2006/relationships/chart" Target="../charts/chart72.xml"/><Relationship Id="rId4" Type="http://schemas.openxmlformats.org/officeDocument/2006/relationships/chart" Target="../charts/chart71.xml"/></Relationships>
</file>

<file path=ppt/slides/_rels/slide77.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2.xml"/><Relationship Id="rId4" Type="http://schemas.openxmlformats.org/officeDocument/2006/relationships/chart" Target="../charts/chart7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2.xml"/><Relationship Id="rId6" Type="http://schemas.openxmlformats.org/officeDocument/2006/relationships/chart" Target="../charts/chart85.xml"/><Relationship Id="rId5" Type="http://schemas.openxmlformats.org/officeDocument/2006/relationships/chart" Target="../charts/chart84.xml"/><Relationship Id="rId4" Type="http://schemas.openxmlformats.org/officeDocument/2006/relationships/chart" Target="../charts/chart83.xml"/></Relationships>
</file>

<file path=ppt/slides/_rels/slide85.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chart" Target="../charts/chart8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chart" Target="../charts/chart95.xml"/><Relationship Id="rId1" Type="http://schemas.openxmlformats.org/officeDocument/2006/relationships/slideLayout" Target="../slideLayouts/slideLayout2.xml"/><Relationship Id="rId4" Type="http://schemas.openxmlformats.org/officeDocument/2006/relationships/chart" Target="../charts/chart97.xml"/></Relationships>
</file>

<file path=ppt/slides/_rels/slide92.xml.rels><?xml version="1.0" encoding="UTF-8" standalone="yes"?>
<Relationships xmlns="http://schemas.openxmlformats.org/package/2006/relationships"><Relationship Id="rId2" Type="http://schemas.openxmlformats.org/officeDocument/2006/relationships/chart" Target="../charts/chart9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chart" Target="../charts/chart99.xml"/><Relationship Id="rId1" Type="http://schemas.openxmlformats.org/officeDocument/2006/relationships/slideLayout" Target="../slideLayouts/slideLayout2.xml"/><Relationship Id="rId5" Type="http://schemas.openxmlformats.org/officeDocument/2006/relationships/chart" Target="../charts/chart102.xml"/><Relationship Id="rId4" Type="http://schemas.openxmlformats.org/officeDocument/2006/relationships/chart" Target="../charts/chart101.xml"/></Relationships>
</file>

<file path=ppt/slides/_rels/slide94.xml.rels><?xml version="1.0" encoding="UTF-8" standalone="yes"?>
<Relationships xmlns="http://schemas.openxmlformats.org/package/2006/relationships"><Relationship Id="rId2" Type="http://schemas.openxmlformats.org/officeDocument/2006/relationships/chart" Target="../charts/chart10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chart" Target="../charts/chart10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chart" Target="../charts/chart10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B162F0-8D52-499A-A447-192657051D93}"/>
              </a:ext>
            </a:extLst>
          </p:cNvPr>
          <p:cNvSpPr>
            <a:spLocks noGrp="1"/>
          </p:cNvSpPr>
          <p:nvPr>
            <p:ph type="title"/>
          </p:nvPr>
        </p:nvSpPr>
        <p:spPr>
          <a:xfrm>
            <a:off x="668218" y="503675"/>
            <a:ext cx="10855562" cy="4647971"/>
          </a:xfrm>
        </p:spPr>
        <p:txBody>
          <a:bodyPr/>
          <a:lstStyle/>
          <a:p>
            <a:r>
              <a:rPr lang="fr-FR" i="0" dirty="0">
                <a:solidFill>
                  <a:srgbClr val="FCC300"/>
                </a:solidFill>
                <a:effectLst/>
                <a:latin typeface="Oswald"/>
              </a:rPr>
              <a:t>Baromètre du climat éthique</a:t>
            </a:r>
            <a:br>
              <a:rPr lang="fr-FR" i="0" dirty="0">
                <a:solidFill>
                  <a:srgbClr val="FCC300"/>
                </a:solidFill>
                <a:effectLst/>
                <a:latin typeface="Oswald"/>
              </a:rPr>
            </a:br>
            <a:r>
              <a:rPr lang="fr-FR" sz="4800" i="1" dirty="0">
                <a:solidFill>
                  <a:schemeClr val="accent2"/>
                </a:solidFill>
                <a:effectLst/>
                <a:latin typeface="Oswald"/>
              </a:rPr>
              <a:t>QUELS LEVIERS DE CRÉDIBILITÉ POUR LES ENTREPRISES ?</a:t>
            </a:r>
            <a:endParaRPr lang="fr-FR" i="1" dirty="0">
              <a:solidFill>
                <a:schemeClr val="accent2"/>
              </a:solidFill>
              <a:latin typeface="Oswald"/>
            </a:endParaRPr>
          </a:p>
        </p:txBody>
      </p:sp>
      <p:sp>
        <p:nvSpPr>
          <p:cNvPr id="3" name="Espace réservé du texte 2">
            <a:extLst>
              <a:ext uri="{FF2B5EF4-FFF2-40B4-BE49-F238E27FC236}">
                <a16:creationId xmlns:a16="http://schemas.microsoft.com/office/drawing/2014/main" id="{05BAC11A-278B-471F-A968-34882B0F1373}"/>
              </a:ext>
            </a:extLst>
          </p:cNvPr>
          <p:cNvSpPr>
            <a:spLocks noGrp="1"/>
          </p:cNvSpPr>
          <p:nvPr>
            <p:ph type="body" sz="quarter" idx="10"/>
          </p:nvPr>
        </p:nvSpPr>
        <p:spPr>
          <a:xfrm>
            <a:off x="668218" y="4026523"/>
            <a:ext cx="10855561" cy="626570"/>
          </a:xfrm>
        </p:spPr>
        <p:txBody>
          <a:bodyPr/>
          <a:lstStyle/>
          <a:p>
            <a:r>
              <a:rPr lang="fr-FR" dirty="0"/>
              <a:t>Occurrence pour le cercle d’éthique des affaires | Mai 2023 |</a:t>
            </a:r>
          </a:p>
        </p:txBody>
      </p:sp>
      <p:sp>
        <p:nvSpPr>
          <p:cNvPr id="5" name="Espace réservé du texte 4">
            <a:extLst>
              <a:ext uri="{FF2B5EF4-FFF2-40B4-BE49-F238E27FC236}">
                <a16:creationId xmlns:a16="http://schemas.microsoft.com/office/drawing/2014/main" id="{3C0C0D5A-2878-4F88-979F-435F16246FF5}"/>
              </a:ext>
            </a:extLst>
          </p:cNvPr>
          <p:cNvSpPr>
            <a:spLocks noGrp="1"/>
          </p:cNvSpPr>
          <p:nvPr>
            <p:ph type="body" sz="quarter" idx="14"/>
          </p:nvPr>
        </p:nvSpPr>
        <p:spPr/>
        <p:txBody>
          <a:bodyPr>
            <a:normAutofit/>
          </a:bodyPr>
          <a:lstStyle/>
          <a:p>
            <a:r>
              <a:rPr lang="fr-FR" dirty="0"/>
              <a:t>Thomas Skorucak</a:t>
            </a:r>
          </a:p>
          <a:p>
            <a:r>
              <a:rPr lang="fr-FR" dirty="0"/>
              <a:t>01 48 24 69 08</a:t>
            </a:r>
          </a:p>
          <a:p>
            <a:r>
              <a:rPr lang="fr-FR" dirty="0"/>
              <a:t>Thomas.skorucak@occurrence.fr</a:t>
            </a:r>
          </a:p>
        </p:txBody>
      </p:sp>
    </p:spTree>
    <p:extLst>
      <p:ext uri="{BB962C8B-B14F-4D97-AF65-F5344CB8AC3E}">
        <p14:creationId xmlns:p14="http://schemas.microsoft.com/office/powerpoint/2010/main" val="256625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482229"/>
            <a:ext cx="9110016" cy="232136"/>
          </a:xfrm>
        </p:spPr>
        <p:txBody>
          <a:bodyPr/>
          <a:lstStyle/>
          <a:p>
            <a:r>
              <a:rPr lang="fr-FR" altLang="fr-FR"/>
              <a:t>Occurrence pour le Cercle d’Ethique des Affaires  | Barômètre du climat Ethique | mai 2023</a:t>
            </a:r>
            <a:endParaRPr lang="fr-FR" altLang="fr-FR" dirty="0"/>
          </a:p>
        </p:txBody>
      </p:sp>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1" y="288198"/>
            <a:ext cx="9058665" cy="664797"/>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TOUTEFOIS, UNE ÉVOLUTION À SURVEILLER DE PRÈS</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4" name="Tableau 13">
            <a:extLst>
              <a:ext uri="{FF2B5EF4-FFF2-40B4-BE49-F238E27FC236}">
                <a16:creationId xmlns:a16="http://schemas.microsoft.com/office/drawing/2014/main" id="{C5C25865-2D83-7951-A42F-22DFDF0C92CC}"/>
              </a:ext>
            </a:extLst>
          </p:cNvPr>
          <p:cNvGraphicFramePr>
            <a:graphicFrameLocks noGrp="1"/>
          </p:cNvGraphicFramePr>
          <p:nvPr>
            <p:extLst>
              <p:ext uri="{D42A27DB-BD31-4B8C-83A1-F6EECF244321}">
                <p14:modId xmlns:p14="http://schemas.microsoft.com/office/powerpoint/2010/main" val="561944543"/>
              </p:ext>
            </p:extLst>
          </p:nvPr>
        </p:nvGraphicFramePr>
        <p:xfrm>
          <a:off x="652733" y="963732"/>
          <a:ext cx="9673737" cy="498720"/>
        </p:xfrm>
        <a:graphic>
          <a:graphicData uri="http://schemas.openxmlformats.org/drawingml/2006/table">
            <a:tbl>
              <a:tblPr>
                <a:tableStyleId>{5C22544A-7EE6-4342-B048-85BDC9FD1C3A}</a:tableStyleId>
              </a:tblPr>
              <a:tblGrid>
                <a:gridCol w="9673737">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Au cours des deux dernières années, avez-vous observé dans votre entreprise une évolution des comportements individuels en matière d’éthique et de conformité…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5" name="ZoneTexte 14">
            <a:extLst>
              <a:ext uri="{FF2B5EF4-FFF2-40B4-BE49-F238E27FC236}">
                <a16:creationId xmlns:a16="http://schemas.microsoft.com/office/drawing/2014/main" id="{4E2B9EC7-0A0B-3888-C2EB-23BA2473A79E}"/>
              </a:ext>
            </a:extLst>
          </p:cNvPr>
          <p:cNvSpPr txBox="1"/>
          <p:nvPr/>
        </p:nvSpPr>
        <p:spPr>
          <a:xfrm>
            <a:off x="668217" y="164723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2" name="Espace réservé du numéro de diapositive 1">
            <a:extLst>
              <a:ext uri="{FF2B5EF4-FFF2-40B4-BE49-F238E27FC236}">
                <a16:creationId xmlns:a16="http://schemas.microsoft.com/office/drawing/2014/main" id="{0E42EC9D-6ABE-A1C0-F3FD-3508DD933E58}"/>
              </a:ext>
            </a:extLst>
          </p:cNvPr>
          <p:cNvSpPr>
            <a:spLocks noGrp="1"/>
          </p:cNvSpPr>
          <p:nvPr>
            <p:ph type="sldNum" sz="quarter" idx="4"/>
          </p:nvPr>
        </p:nvSpPr>
        <p:spPr/>
        <p:txBody>
          <a:bodyPr/>
          <a:lstStyle/>
          <a:p>
            <a:fld id="{69A197D1-22BB-4CE7-B90B-919B10D073A0}" type="slidenum">
              <a:rPr lang="fr-FR" altLang="fr-FR" smtClean="0"/>
              <a:pPr/>
              <a:t>10</a:t>
            </a:fld>
            <a:endParaRPr lang="fr-FR" altLang="fr-FR" dirty="0"/>
          </a:p>
        </p:txBody>
      </p:sp>
      <p:graphicFrame>
        <p:nvGraphicFramePr>
          <p:cNvPr id="3" name="Graphique 2">
            <a:extLst>
              <a:ext uri="{FF2B5EF4-FFF2-40B4-BE49-F238E27FC236}">
                <a16:creationId xmlns:a16="http://schemas.microsoft.com/office/drawing/2014/main" id="{A84B54D3-659B-3765-C1B9-6FBDFF8EC64F}"/>
              </a:ext>
            </a:extLst>
          </p:cNvPr>
          <p:cNvGraphicFramePr/>
          <p:nvPr>
            <p:extLst>
              <p:ext uri="{D42A27DB-BD31-4B8C-83A1-F6EECF244321}">
                <p14:modId xmlns:p14="http://schemas.microsoft.com/office/powerpoint/2010/main" val="1349930565"/>
              </p:ext>
            </p:extLst>
          </p:nvPr>
        </p:nvGraphicFramePr>
        <p:xfrm>
          <a:off x="5031578" y="2490670"/>
          <a:ext cx="6093753" cy="110769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Connecteur droit 6">
            <a:extLst>
              <a:ext uri="{FF2B5EF4-FFF2-40B4-BE49-F238E27FC236}">
                <a16:creationId xmlns:a16="http://schemas.microsoft.com/office/drawing/2014/main" id="{79A88FEE-A4C8-C0B8-65E6-813E5AEE198A}"/>
              </a:ext>
            </a:extLst>
          </p:cNvPr>
          <p:cNvCxnSpPr>
            <a:cxnSpLocks/>
          </p:cNvCxnSpPr>
          <p:nvPr/>
        </p:nvCxnSpPr>
        <p:spPr>
          <a:xfrm>
            <a:off x="1138961" y="356401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C1C8B1FF-03CF-073C-6CCC-8D8448162193}"/>
              </a:ext>
            </a:extLst>
          </p:cNvPr>
          <p:cNvCxnSpPr>
            <a:cxnSpLocks/>
          </p:cNvCxnSpPr>
          <p:nvPr/>
        </p:nvCxnSpPr>
        <p:spPr>
          <a:xfrm>
            <a:off x="1138961" y="486916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F4BE7AAF-8CBB-F3BC-F120-198EB9132B4E}"/>
              </a:ext>
            </a:extLst>
          </p:cNvPr>
          <p:cNvSpPr txBox="1"/>
          <p:nvPr/>
        </p:nvSpPr>
        <p:spPr>
          <a:xfrm>
            <a:off x="9498477" y="2004488"/>
            <a:ext cx="720080" cy="307777"/>
          </a:xfrm>
          <a:prstGeom prst="rect">
            <a:avLst/>
          </a:prstGeom>
        </p:spPr>
        <p:txBody>
          <a:bodyPr wrap="square" lIns="0" tIns="0" rIns="0" bIns="0" rtlCol="0" anchor="t" anchorCtr="0">
            <a:spAutoFit/>
          </a:bodyPr>
          <a:lstStyle/>
          <a:p>
            <a:pPr algn="l" fontAlgn="auto"/>
            <a:r>
              <a:rPr lang="fr-FR" sz="2000" i="1" dirty="0"/>
              <a:t>2023</a:t>
            </a:r>
          </a:p>
        </p:txBody>
      </p:sp>
      <p:sp>
        <p:nvSpPr>
          <p:cNvPr id="11" name="ZoneTexte 10">
            <a:extLst>
              <a:ext uri="{FF2B5EF4-FFF2-40B4-BE49-F238E27FC236}">
                <a16:creationId xmlns:a16="http://schemas.microsoft.com/office/drawing/2014/main" id="{166416AC-7EDA-8AC4-B468-13D44D8988CC}"/>
              </a:ext>
            </a:extLst>
          </p:cNvPr>
          <p:cNvSpPr txBox="1"/>
          <p:nvPr/>
        </p:nvSpPr>
        <p:spPr>
          <a:xfrm>
            <a:off x="7718415" y="2004488"/>
            <a:ext cx="720080" cy="307777"/>
          </a:xfrm>
          <a:prstGeom prst="rect">
            <a:avLst/>
          </a:prstGeom>
        </p:spPr>
        <p:txBody>
          <a:bodyPr wrap="square" lIns="0" tIns="0" rIns="0" bIns="0" rtlCol="0" anchor="t" anchorCtr="0">
            <a:spAutoFit/>
          </a:bodyPr>
          <a:lstStyle/>
          <a:p>
            <a:pPr algn="l" fontAlgn="auto"/>
            <a:r>
              <a:rPr lang="fr-FR" sz="2000" i="1" dirty="0"/>
              <a:t>2022</a:t>
            </a:r>
          </a:p>
        </p:txBody>
      </p:sp>
      <p:sp>
        <p:nvSpPr>
          <p:cNvPr id="19" name="ZoneTexte 18">
            <a:extLst>
              <a:ext uri="{FF2B5EF4-FFF2-40B4-BE49-F238E27FC236}">
                <a16:creationId xmlns:a16="http://schemas.microsoft.com/office/drawing/2014/main" id="{8451A01D-7156-A26B-FA44-DB12295E242A}"/>
              </a:ext>
            </a:extLst>
          </p:cNvPr>
          <p:cNvSpPr txBox="1"/>
          <p:nvPr/>
        </p:nvSpPr>
        <p:spPr>
          <a:xfrm>
            <a:off x="5928785" y="2004488"/>
            <a:ext cx="720080" cy="307777"/>
          </a:xfrm>
          <a:prstGeom prst="rect">
            <a:avLst/>
          </a:prstGeom>
        </p:spPr>
        <p:txBody>
          <a:bodyPr wrap="square" lIns="0" tIns="0" rIns="0" bIns="0" rtlCol="0" anchor="t" anchorCtr="0">
            <a:spAutoFit/>
          </a:bodyPr>
          <a:lstStyle/>
          <a:p>
            <a:pPr algn="l" fontAlgn="auto"/>
            <a:r>
              <a:rPr lang="fr-FR" sz="2000" i="1" dirty="0"/>
              <a:t>2021</a:t>
            </a:r>
          </a:p>
        </p:txBody>
      </p:sp>
      <p:graphicFrame>
        <p:nvGraphicFramePr>
          <p:cNvPr id="20" name="Graphique 19">
            <a:extLst>
              <a:ext uri="{FF2B5EF4-FFF2-40B4-BE49-F238E27FC236}">
                <a16:creationId xmlns:a16="http://schemas.microsoft.com/office/drawing/2014/main" id="{8CFC9B2A-8A8D-8C71-588C-ABE85CA043E1}"/>
              </a:ext>
            </a:extLst>
          </p:cNvPr>
          <p:cNvGraphicFramePr/>
          <p:nvPr>
            <p:extLst>
              <p:ext uri="{D42A27DB-BD31-4B8C-83A1-F6EECF244321}">
                <p14:modId xmlns:p14="http://schemas.microsoft.com/office/powerpoint/2010/main" val="3546709203"/>
              </p:ext>
            </p:extLst>
          </p:nvPr>
        </p:nvGraphicFramePr>
        <p:xfrm>
          <a:off x="5031578" y="3869040"/>
          <a:ext cx="6093753" cy="11351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Graphique 20">
            <a:extLst>
              <a:ext uri="{FF2B5EF4-FFF2-40B4-BE49-F238E27FC236}">
                <a16:creationId xmlns:a16="http://schemas.microsoft.com/office/drawing/2014/main" id="{7804F966-2FE9-DFCC-83C9-B126F74A5F8D}"/>
              </a:ext>
            </a:extLst>
          </p:cNvPr>
          <p:cNvGraphicFramePr/>
          <p:nvPr>
            <p:extLst>
              <p:ext uri="{D42A27DB-BD31-4B8C-83A1-F6EECF244321}">
                <p14:modId xmlns:p14="http://schemas.microsoft.com/office/powerpoint/2010/main" val="112530279"/>
              </p:ext>
            </p:extLst>
          </p:nvPr>
        </p:nvGraphicFramePr>
        <p:xfrm>
          <a:off x="4864884" y="4727033"/>
          <a:ext cx="6427139" cy="1413903"/>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10">
            <a:extLst>
              <a:ext uri="{FF2B5EF4-FFF2-40B4-BE49-F238E27FC236}">
                <a16:creationId xmlns:a16="http://schemas.microsoft.com/office/drawing/2014/main" id="{3DBA1792-E898-17EB-FAFA-C9A962B8FD67}"/>
              </a:ext>
            </a:extLst>
          </p:cNvPr>
          <p:cNvSpPr txBox="1"/>
          <p:nvPr/>
        </p:nvSpPr>
        <p:spPr>
          <a:xfrm>
            <a:off x="2885470" y="2806147"/>
            <a:ext cx="1095295" cy="400110"/>
          </a:xfrm>
          <a:prstGeom prst="rect">
            <a:avLst/>
          </a:prstGeom>
          <a:noFill/>
        </p:spPr>
        <p:txBody>
          <a:bodyPr wrap="square" rtlCol="0" anchor="ctr">
            <a:spAutoFit/>
          </a:bodyPr>
          <a:lstStyle/>
          <a:p>
            <a:pPr algn="r"/>
            <a:r>
              <a:rPr lang="en-US" sz="2000" i="1" dirty="0">
                <a:latin typeface="Roboto" panose="02000000000000000000"/>
              </a:rPr>
              <a:t>Positive</a:t>
            </a:r>
          </a:p>
        </p:txBody>
      </p:sp>
      <p:sp>
        <p:nvSpPr>
          <p:cNvPr id="23" name="TextBox 10">
            <a:extLst>
              <a:ext uri="{FF2B5EF4-FFF2-40B4-BE49-F238E27FC236}">
                <a16:creationId xmlns:a16="http://schemas.microsoft.com/office/drawing/2014/main" id="{9B64C6C5-04FD-4CE9-BB08-DE5AADE8D68F}"/>
              </a:ext>
            </a:extLst>
          </p:cNvPr>
          <p:cNvSpPr txBox="1"/>
          <p:nvPr/>
        </p:nvSpPr>
        <p:spPr>
          <a:xfrm>
            <a:off x="2428210" y="4019000"/>
            <a:ext cx="1552555" cy="400110"/>
          </a:xfrm>
          <a:prstGeom prst="rect">
            <a:avLst/>
          </a:prstGeom>
          <a:noFill/>
        </p:spPr>
        <p:txBody>
          <a:bodyPr wrap="square" rtlCol="0" anchor="ctr">
            <a:spAutoFit/>
          </a:bodyPr>
          <a:lstStyle/>
          <a:p>
            <a:pPr algn="r"/>
            <a:r>
              <a:rPr lang="en-US" sz="2000" i="1" dirty="0">
                <a:latin typeface="Roboto" panose="02000000000000000000"/>
              </a:rPr>
              <a:t>Négative</a:t>
            </a:r>
          </a:p>
        </p:txBody>
      </p:sp>
      <p:sp>
        <p:nvSpPr>
          <p:cNvPr id="24" name="TextBox 10">
            <a:extLst>
              <a:ext uri="{FF2B5EF4-FFF2-40B4-BE49-F238E27FC236}">
                <a16:creationId xmlns:a16="http://schemas.microsoft.com/office/drawing/2014/main" id="{7417D845-1C03-FD82-56A9-D30AF8220346}"/>
              </a:ext>
            </a:extLst>
          </p:cNvPr>
          <p:cNvSpPr txBox="1"/>
          <p:nvPr/>
        </p:nvSpPr>
        <p:spPr>
          <a:xfrm>
            <a:off x="1910535" y="5294006"/>
            <a:ext cx="2070230" cy="400110"/>
          </a:xfrm>
          <a:prstGeom prst="rect">
            <a:avLst/>
          </a:prstGeom>
          <a:noFill/>
        </p:spPr>
        <p:txBody>
          <a:bodyPr wrap="square" rtlCol="0" anchor="ctr">
            <a:spAutoFit/>
          </a:bodyPr>
          <a:lstStyle/>
          <a:p>
            <a:pPr algn="r"/>
            <a:r>
              <a:rPr lang="en-US" sz="2000" i="1" dirty="0">
                <a:latin typeface="Roboto" panose="02000000000000000000"/>
              </a:rPr>
              <a:t>Pas d’évolution</a:t>
            </a:r>
          </a:p>
        </p:txBody>
      </p:sp>
      <p:sp>
        <p:nvSpPr>
          <p:cNvPr id="28" name="ZoneTexte 27">
            <a:extLst>
              <a:ext uri="{FF2B5EF4-FFF2-40B4-BE49-F238E27FC236}">
                <a16:creationId xmlns:a16="http://schemas.microsoft.com/office/drawing/2014/main" id="{F8005505-196D-7AC9-F6FB-71B4EFD975B9}"/>
              </a:ext>
            </a:extLst>
          </p:cNvPr>
          <p:cNvSpPr txBox="1"/>
          <p:nvPr/>
        </p:nvSpPr>
        <p:spPr>
          <a:xfrm>
            <a:off x="10310096" y="2662470"/>
            <a:ext cx="315035" cy="369332"/>
          </a:xfrm>
          <a:prstGeom prst="rect">
            <a:avLst/>
          </a:prstGeom>
        </p:spPr>
        <p:txBody>
          <a:bodyPr wrap="square" lIns="0" tIns="0" rIns="0" bIns="0" rtlCol="0" anchor="t" anchorCtr="0">
            <a:spAutoFit/>
          </a:bodyPr>
          <a:lstStyle/>
          <a:p>
            <a:pPr algn="l" fontAlgn="auto"/>
            <a:r>
              <a:rPr lang="fr-FR" sz="2400" b="1" dirty="0">
                <a:solidFill>
                  <a:srgbClr val="FF0000"/>
                </a:solidFill>
              </a:rPr>
              <a:t>-</a:t>
            </a:r>
          </a:p>
        </p:txBody>
      </p:sp>
      <p:sp>
        <p:nvSpPr>
          <p:cNvPr id="29" name="ZoneTexte 28">
            <a:extLst>
              <a:ext uri="{FF2B5EF4-FFF2-40B4-BE49-F238E27FC236}">
                <a16:creationId xmlns:a16="http://schemas.microsoft.com/office/drawing/2014/main" id="{18C196B2-26C4-B192-6273-DB815A23EE3C}"/>
              </a:ext>
            </a:extLst>
          </p:cNvPr>
          <p:cNvSpPr txBox="1"/>
          <p:nvPr/>
        </p:nvSpPr>
        <p:spPr>
          <a:xfrm>
            <a:off x="10243003" y="5158169"/>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30" name="Ellipse 29">
            <a:extLst>
              <a:ext uri="{FF2B5EF4-FFF2-40B4-BE49-F238E27FC236}">
                <a16:creationId xmlns:a16="http://schemas.microsoft.com/office/drawing/2014/main" id="{EF901FB2-2A50-43CF-845B-D8FF11745E1F}"/>
              </a:ext>
            </a:extLst>
          </p:cNvPr>
          <p:cNvSpPr/>
          <p:nvPr/>
        </p:nvSpPr>
        <p:spPr>
          <a:xfrm>
            <a:off x="9606390" y="2393885"/>
            <a:ext cx="1119530" cy="3460341"/>
          </a:xfrm>
          <a:prstGeom prst="ellipse">
            <a:avLst/>
          </a:prstGeom>
          <a:noFill/>
          <a:ln w="19050">
            <a:solidFill>
              <a:srgbClr val="FF0000"/>
            </a:solidFill>
            <a:prstDash val="dashDot"/>
          </a:ln>
        </p:spPr>
        <p:txBody>
          <a:bodyPr lIns="0" tIns="0" rIns="0" bIns="0" rtlCol="0" anchor="ctr">
            <a:noAutofit/>
          </a:bodyPr>
          <a:lstStyle/>
          <a:p>
            <a:pPr algn="ctr"/>
            <a:endParaRPr lang="fr-FR" sz="1400" dirty="0">
              <a:latin typeface="Roboto" pitchFamily="2" charset="0"/>
              <a:ea typeface="Roboto" pitchFamily="2" charset="0"/>
            </a:endParaRPr>
          </a:p>
        </p:txBody>
      </p:sp>
    </p:spTree>
    <p:extLst>
      <p:ext uri="{BB962C8B-B14F-4D97-AF65-F5344CB8AC3E}">
        <p14:creationId xmlns:p14="http://schemas.microsoft.com/office/powerpoint/2010/main" val="249921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100</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256125"/>
            <a:ext cx="10855569" cy="664797"/>
          </a:xfrm>
        </p:spPr>
        <p:txBody>
          <a:bodyPr/>
          <a:lstStyle/>
          <a:p>
            <a:r>
              <a:rPr lang="fr-FR" sz="2400" dirty="0"/>
              <a:t>Des dispositifs d’alerte identifiés par près de 6 répondants sur 10 mais une connaissance du process d’alerte limitée (3 répondants sur 10)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2" y="1226354"/>
          <a:ext cx="11383928" cy="498720"/>
        </p:xfrm>
        <a:graphic>
          <a:graphicData uri="http://schemas.openxmlformats.org/drawingml/2006/table">
            <a:tbl>
              <a:tblPr>
                <a:tableStyleId>{5C22544A-7EE6-4342-B048-85BDC9FD1C3A}</a:tableStyleId>
              </a:tblPr>
              <a:tblGrid>
                <a:gridCol w="11383928">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Q27. Dans votre entreprise, savez-vous qu’il existe un dispositif d’alerte qui permet de demander un conseil en matière d’éthique ou de conformité ou de signaler un fait en cas de manquement au code de conduite de l’entreprise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572239"/>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73724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graphicFrame>
        <p:nvGraphicFramePr>
          <p:cNvPr id="3" name="Graphique 19">
            <a:extLst>
              <a:ext uri="{FF2B5EF4-FFF2-40B4-BE49-F238E27FC236}">
                <a16:creationId xmlns:a16="http://schemas.microsoft.com/office/drawing/2014/main" id="{1B205226-6240-214B-B730-1B42AD4F7844}"/>
              </a:ext>
            </a:extLst>
          </p:cNvPr>
          <p:cNvGraphicFramePr/>
          <p:nvPr/>
        </p:nvGraphicFramePr>
        <p:xfrm>
          <a:off x="4686618" y="2695517"/>
          <a:ext cx="7316636" cy="35130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au 7">
            <a:extLst>
              <a:ext uri="{FF2B5EF4-FFF2-40B4-BE49-F238E27FC236}">
                <a16:creationId xmlns:a16="http://schemas.microsoft.com/office/drawing/2014/main" id="{B694AD31-F801-8D36-C7D7-D81CC7B59991}"/>
              </a:ext>
            </a:extLst>
          </p:cNvPr>
          <p:cNvGraphicFramePr>
            <a:graphicFrameLocks noGrp="1"/>
          </p:cNvGraphicFramePr>
          <p:nvPr/>
        </p:nvGraphicFramePr>
        <p:xfrm>
          <a:off x="1284337" y="2570855"/>
          <a:ext cx="3181183" cy="5022124"/>
        </p:xfrm>
        <a:graphic>
          <a:graphicData uri="http://schemas.openxmlformats.org/drawingml/2006/table">
            <a:tbl>
              <a:tblPr firstRow="1" bandRow="1">
                <a:tableStyleId>{2D5ABB26-0587-4C30-8999-92F81FD0307C}</a:tableStyleId>
              </a:tblPr>
              <a:tblGrid>
                <a:gridCol w="3181183">
                  <a:extLst>
                    <a:ext uri="{9D8B030D-6E8A-4147-A177-3AD203B41FA5}">
                      <a16:colId xmlns:a16="http://schemas.microsoft.com/office/drawing/2014/main" val="3325012296"/>
                    </a:ext>
                  </a:extLst>
                </a:gridCol>
              </a:tblGrid>
              <a:tr h="1255531">
                <a:tc>
                  <a:txBody>
                    <a:bodyPr/>
                    <a:lstStyle/>
                    <a:p>
                      <a:pPr algn="ctr"/>
                      <a:r>
                        <a:rPr lang="fr-FR" sz="1600" b="0" dirty="0">
                          <a:solidFill>
                            <a:schemeClr val="tx1"/>
                          </a:solidFill>
                        </a:rPr>
                        <a:t>Oui et vous savez où trouver </a:t>
                      </a:r>
                    </a:p>
                    <a:p>
                      <a:pPr algn="ctr"/>
                      <a:r>
                        <a:rPr lang="fr-FR" sz="1600" b="0" dirty="0">
                          <a:solidFill>
                            <a:schemeClr val="tx1"/>
                          </a:solidFill>
                        </a:rPr>
                        <a:t>l’information en cas de besoin</a:t>
                      </a:r>
                    </a:p>
                  </a:txBody>
                  <a:tcPr anchor="ctr"/>
                </a:tc>
                <a:extLst>
                  <a:ext uri="{0D108BD9-81ED-4DB2-BD59-A6C34878D82A}">
                    <a16:rowId xmlns:a16="http://schemas.microsoft.com/office/drawing/2014/main" val="850639632"/>
                  </a:ext>
                </a:extLst>
              </a:tr>
              <a:tr h="1255531">
                <a:tc>
                  <a:txBody>
                    <a:bodyPr/>
                    <a:lstStyle/>
                    <a:p>
                      <a:pPr algn="ctr"/>
                      <a:r>
                        <a:rPr lang="fr-FR" sz="1600" b="0" dirty="0">
                          <a:solidFill>
                            <a:schemeClr val="tx1"/>
                          </a:solidFill>
                        </a:rPr>
                        <a:t>Oui mais vous ne savez pas où trouver </a:t>
                      </a:r>
                    </a:p>
                    <a:p>
                      <a:pPr algn="ctr"/>
                      <a:r>
                        <a:rPr lang="fr-FR" sz="1600" b="0" dirty="0">
                          <a:solidFill>
                            <a:schemeClr val="tx1"/>
                          </a:solidFill>
                        </a:rPr>
                        <a:t>l’information en cas de besoin</a:t>
                      </a:r>
                    </a:p>
                  </a:txBody>
                  <a:tcPr anchor="ctr"/>
                </a:tc>
                <a:extLst>
                  <a:ext uri="{0D108BD9-81ED-4DB2-BD59-A6C34878D82A}">
                    <a16:rowId xmlns:a16="http://schemas.microsoft.com/office/drawing/2014/main" val="976695675"/>
                  </a:ext>
                </a:extLst>
              </a:tr>
              <a:tr h="1255531">
                <a:tc>
                  <a:txBody>
                    <a:bodyPr/>
                    <a:lstStyle/>
                    <a:p>
                      <a:pPr algn="ctr"/>
                      <a:r>
                        <a:rPr lang="fr-FR" sz="1600" b="0" dirty="0">
                          <a:solidFill>
                            <a:schemeClr val="tx1"/>
                          </a:solidFill>
                        </a:rPr>
                        <a:t>Non</a:t>
                      </a:r>
                    </a:p>
                  </a:txBody>
                  <a:tcPr anchor="ctr"/>
                </a:tc>
                <a:extLst>
                  <a:ext uri="{0D108BD9-81ED-4DB2-BD59-A6C34878D82A}">
                    <a16:rowId xmlns:a16="http://schemas.microsoft.com/office/drawing/2014/main" val="2111303180"/>
                  </a:ext>
                </a:extLst>
              </a:tr>
              <a:tr h="1255531">
                <a:tc>
                  <a:txBody>
                    <a:bodyPr/>
                    <a:lstStyle/>
                    <a:p>
                      <a:pPr algn="ctr"/>
                      <a:endParaRPr lang="fr-FR" sz="1600" b="0" dirty="0">
                        <a:solidFill>
                          <a:schemeClr val="tx1"/>
                        </a:solidFill>
                      </a:endParaRPr>
                    </a:p>
                  </a:txBody>
                  <a:tcPr anchor="ctr"/>
                </a:tc>
                <a:extLst>
                  <a:ext uri="{0D108BD9-81ED-4DB2-BD59-A6C34878D82A}">
                    <a16:rowId xmlns:a16="http://schemas.microsoft.com/office/drawing/2014/main" val="1116312445"/>
                  </a:ext>
                </a:extLst>
              </a:tr>
            </a:tbl>
          </a:graphicData>
        </a:graphic>
      </p:graphicFrame>
      <p:sp>
        <p:nvSpPr>
          <p:cNvPr id="8" name="TextBox 10">
            <a:extLst>
              <a:ext uri="{FF2B5EF4-FFF2-40B4-BE49-F238E27FC236}">
                <a16:creationId xmlns:a16="http://schemas.microsoft.com/office/drawing/2014/main" id="{BC401865-AAA4-A6A5-4A0E-97A24E848939}"/>
              </a:ext>
            </a:extLst>
          </p:cNvPr>
          <p:cNvSpPr txBox="1"/>
          <p:nvPr/>
        </p:nvSpPr>
        <p:spPr>
          <a:xfrm>
            <a:off x="9095449" y="2717497"/>
            <a:ext cx="1345240" cy="830997"/>
          </a:xfrm>
          <a:prstGeom prst="rect">
            <a:avLst/>
          </a:prstGeom>
          <a:noFill/>
        </p:spPr>
        <p:txBody>
          <a:bodyPr wrap="none" rtlCol="0" anchor="ctr">
            <a:spAutoFit/>
          </a:bodyPr>
          <a:lstStyle/>
          <a:p>
            <a:r>
              <a:rPr lang="en-US" sz="4800" b="1" dirty="0">
                <a:solidFill>
                  <a:srgbClr val="17406D"/>
                </a:solidFill>
                <a:latin typeface="Roboto" panose="02000000000000000000"/>
              </a:rPr>
              <a:t>58%</a:t>
            </a:r>
          </a:p>
        </p:txBody>
      </p:sp>
      <p:sp>
        <p:nvSpPr>
          <p:cNvPr id="10" name="TextBox 94">
            <a:extLst>
              <a:ext uri="{FF2B5EF4-FFF2-40B4-BE49-F238E27FC236}">
                <a16:creationId xmlns:a16="http://schemas.microsoft.com/office/drawing/2014/main" id="{A11BD230-1F2C-5BB2-F9F7-74518C73780C}"/>
              </a:ext>
            </a:extLst>
          </p:cNvPr>
          <p:cNvSpPr txBox="1"/>
          <p:nvPr/>
        </p:nvSpPr>
        <p:spPr>
          <a:xfrm>
            <a:off x="9213420" y="3393027"/>
            <a:ext cx="1885958" cy="523220"/>
          </a:xfrm>
          <a:prstGeom prst="rect">
            <a:avLst/>
          </a:prstGeom>
          <a:noFill/>
        </p:spPr>
        <p:txBody>
          <a:bodyPr wrap="square" lIns="0" rIns="0" rtlCol="0" anchor="b">
            <a:spAutoFit/>
          </a:bodyPr>
          <a:lstStyle/>
          <a:p>
            <a:r>
              <a:rPr lang="en-US" sz="1400" b="1" noProof="1">
                <a:solidFill>
                  <a:srgbClr val="17406D"/>
                </a:solidFill>
                <a:latin typeface="Roboto" panose="02000000000000000000"/>
              </a:rPr>
              <a:t>Ont connaissance </a:t>
            </a:r>
          </a:p>
          <a:p>
            <a:r>
              <a:rPr lang="en-US" sz="1400" b="1" noProof="1">
                <a:solidFill>
                  <a:srgbClr val="17406D"/>
                </a:solidFill>
                <a:latin typeface="Roboto" panose="02000000000000000000"/>
              </a:rPr>
              <a:t>du dispositive d’alerte</a:t>
            </a:r>
          </a:p>
        </p:txBody>
      </p:sp>
      <p:sp>
        <p:nvSpPr>
          <p:cNvPr id="11" name="Parenthèse fermante 10">
            <a:extLst>
              <a:ext uri="{FF2B5EF4-FFF2-40B4-BE49-F238E27FC236}">
                <a16:creationId xmlns:a16="http://schemas.microsoft.com/office/drawing/2014/main" id="{A656A398-6F30-D305-368E-A4F3E0BDAD75}"/>
              </a:ext>
            </a:extLst>
          </p:cNvPr>
          <p:cNvSpPr/>
          <p:nvPr/>
        </p:nvSpPr>
        <p:spPr>
          <a:xfrm>
            <a:off x="8525556" y="2913048"/>
            <a:ext cx="131790" cy="200925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aphicFrame>
        <p:nvGraphicFramePr>
          <p:cNvPr id="19" name="Graphique 18">
            <a:extLst>
              <a:ext uri="{FF2B5EF4-FFF2-40B4-BE49-F238E27FC236}">
                <a16:creationId xmlns:a16="http://schemas.microsoft.com/office/drawing/2014/main" id="{0E068178-1D08-8302-CDD5-FCC7F4EA7968}"/>
              </a:ext>
            </a:extLst>
          </p:cNvPr>
          <p:cNvGraphicFramePr/>
          <p:nvPr/>
        </p:nvGraphicFramePr>
        <p:xfrm>
          <a:off x="9381365" y="4803640"/>
          <a:ext cx="1794519" cy="1955730"/>
        </p:xfrm>
        <a:graphic>
          <a:graphicData uri="http://schemas.openxmlformats.org/drawingml/2006/chart">
            <c:chart xmlns:c="http://schemas.openxmlformats.org/drawingml/2006/chart" xmlns:r="http://schemas.openxmlformats.org/officeDocument/2006/relationships" r:id="rId3"/>
          </a:graphicData>
        </a:graphic>
      </p:graphicFrame>
      <p:sp>
        <p:nvSpPr>
          <p:cNvPr id="21" name="ZoneTexte 20">
            <a:extLst>
              <a:ext uri="{FF2B5EF4-FFF2-40B4-BE49-F238E27FC236}">
                <a16:creationId xmlns:a16="http://schemas.microsoft.com/office/drawing/2014/main" id="{E7BB521F-88DA-E87C-3F72-A92398A1972D}"/>
              </a:ext>
            </a:extLst>
          </p:cNvPr>
          <p:cNvSpPr txBox="1"/>
          <p:nvPr/>
        </p:nvSpPr>
        <p:spPr>
          <a:xfrm>
            <a:off x="9963589" y="4606582"/>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6" name="ZoneTexte 25">
            <a:extLst>
              <a:ext uri="{FF2B5EF4-FFF2-40B4-BE49-F238E27FC236}">
                <a16:creationId xmlns:a16="http://schemas.microsoft.com/office/drawing/2014/main" id="{FE6D8E93-079F-EFFC-2D50-841F75B3560B}"/>
              </a:ext>
            </a:extLst>
          </p:cNvPr>
          <p:cNvSpPr txBox="1"/>
          <p:nvPr/>
        </p:nvSpPr>
        <p:spPr>
          <a:xfrm>
            <a:off x="9195814" y="3925525"/>
            <a:ext cx="2570816" cy="615553"/>
          </a:xfrm>
          <a:prstGeom prst="rect">
            <a:avLst/>
          </a:prstGeom>
        </p:spPr>
        <p:txBody>
          <a:bodyPr wrap="square" lIns="0" tIns="0" rIns="0" bIns="0" rtlCol="0" anchor="t" anchorCtr="0">
            <a:spAutoFit/>
          </a:bodyPr>
          <a:lstStyle/>
          <a:p>
            <a:pPr fontAlgn="auto"/>
            <a:r>
              <a:rPr lang="fr-FR" sz="900" dirty="0">
                <a:solidFill>
                  <a:srgbClr val="00B050"/>
                </a:solidFill>
              </a:rPr>
              <a:t>Entreprise de 5000 salariés ou plus</a:t>
            </a:r>
            <a:r>
              <a:rPr lang="fr-FR" sz="1000" dirty="0">
                <a:solidFill>
                  <a:srgbClr val="00B050"/>
                </a:solidFill>
              </a:rPr>
              <a:t>: 61%</a:t>
            </a:r>
          </a:p>
          <a:p>
            <a:pPr fontAlgn="auto"/>
            <a:r>
              <a:rPr lang="fr-FR" sz="1000" dirty="0">
                <a:solidFill>
                  <a:srgbClr val="00B050"/>
                </a:solidFill>
              </a:rPr>
              <a:t>Homme : 64%</a:t>
            </a:r>
          </a:p>
          <a:p>
            <a:pPr fontAlgn="auto"/>
            <a:r>
              <a:rPr lang="fr-FR" sz="900" dirty="0">
                <a:solidFill>
                  <a:srgbClr val="FF0000"/>
                </a:solidFill>
              </a:rPr>
              <a:t>Entreprise entre 500 et 4999 salariés</a:t>
            </a:r>
            <a:r>
              <a:rPr lang="fr-FR" sz="1000" dirty="0">
                <a:solidFill>
                  <a:srgbClr val="FF0000"/>
                </a:solidFill>
              </a:rPr>
              <a:t>: 54%</a:t>
            </a:r>
          </a:p>
          <a:p>
            <a:pPr fontAlgn="auto"/>
            <a:r>
              <a:rPr lang="fr-FR" sz="1000" dirty="0">
                <a:solidFill>
                  <a:srgbClr val="FF0000"/>
                </a:solidFill>
              </a:rPr>
              <a:t>Femme : 54%</a:t>
            </a:r>
          </a:p>
        </p:txBody>
      </p:sp>
      <p:sp>
        <p:nvSpPr>
          <p:cNvPr id="28" name="Arc 27">
            <a:extLst>
              <a:ext uri="{FF2B5EF4-FFF2-40B4-BE49-F238E27FC236}">
                <a16:creationId xmlns:a16="http://schemas.microsoft.com/office/drawing/2014/main" id="{BA7B66A8-1E00-095D-0917-1712C28A434D}"/>
              </a:ext>
            </a:extLst>
          </p:cNvPr>
          <p:cNvSpPr/>
          <p:nvPr/>
        </p:nvSpPr>
        <p:spPr>
          <a:xfrm>
            <a:off x="7176120" y="3131378"/>
            <a:ext cx="498036" cy="342627"/>
          </a:xfrm>
          <a:prstGeom prst="arc">
            <a:avLst>
              <a:gd name="adj1" fmla="val 3671642"/>
              <a:gd name="adj2" fmla="val 0"/>
            </a:avLst>
          </a:prstGeom>
          <a:ln w="28575">
            <a:solidFill>
              <a:srgbClr val="F491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62255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101</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268751"/>
            <a:ext cx="11371384" cy="664797"/>
          </a:xfrm>
        </p:spPr>
        <p:txBody>
          <a:bodyPr/>
          <a:lstStyle/>
          <a:p>
            <a:r>
              <a:rPr lang="fr-FR" sz="2400" dirty="0"/>
              <a:t>Plus de 6 répondants sur 10 estiment que le dispositif d’alerte est un gage de protection et de confidentialité en cas de déclenchement du process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2" y="1088740"/>
          <a:ext cx="10731539" cy="285360"/>
        </p:xfrm>
        <a:graphic>
          <a:graphicData uri="http://schemas.openxmlformats.org/drawingml/2006/table">
            <a:tbl>
              <a:tblPr>
                <a:tableStyleId>{5C22544A-7EE6-4342-B048-85BDC9FD1C3A}</a:tableStyleId>
              </a:tblPr>
              <a:tblGrid>
                <a:gridCol w="10731539">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Q28. Avez-vous confiance dans votre entreprise pour assurer votre protection et garantir la confidentialité si vous utilisez ce dispositif d’alerte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4013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572239"/>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5902652" y="3375348"/>
            <a:ext cx="4443751" cy="1569660"/>
          </a:xfrm>
          <a:prstGeom prst="rect">
            <a:avLst/>
          </a:prstGeom>
          <a:noFill/>
        </p:spPr>
        <p:txBody>
          <a:bodyPr wrap="square" lIns="0" rIns="0" rtlCol="0" anchor="b">
            <a:spAutoFit/>
          </a:bodyPr>
          <a:lstStyle/>
          <a:p>
            <a:r>
              <a:rPr lang="en-US" sz="2400" b="1" noProof="1">
                <a:solidFill>
                  <a:srgbClr val="17406D"/>
                </a:solidFill>
                <a:latin typeface="Roboto" panose="02000000000000000000"/>
              </a:rPr>
              <a:t>Ont confiance dans leur entreprise pour assurer leur protection et garantir la confidentitalité</a:t>
            </a:r>
          </a:p>
        </p:txBody>
      </p:sp>
      <p:graphicFrame>
        <p:nvGraphicFramePr>
          <p:cNvPr id="18" name="Graphique 17">
            <a:extLst>
              <a:ext uri="{FF2B5EF4-FFF2-40B4-BE49-F238E27FC236}">
                <a16:creationId xmlns:a16="http://schemas.microsoft.com/office/drawing/2014/main" id="{EF95DA12-EB25-CC3C-3511-103DFFD25045}"/>
              </a:ext>
            </a:extLst>
          </p:cNvPr>
          <p:cNvGraphicFramePr/>
          <p:nvPr/>
        </p:nvGraphicFramePr>
        <p:xfrm>
          <a:off x="1832269" y="1964253"/>
          <a:ext cx="4588030" cy="3889331"/>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0">
            <a:extLst>
              <a:ext uri="{FF2B5EF4-FFF2-40B4-BE49-F238E27FC236}">
                <a16:creationId xmlns:a16="http://schemas.microsoft.com/office/drawing/2014/main" id="{4FEB1891-7500-9811-5F03-69916EC5ED19}"/>
              </a:ext>
            </a:extLst>
          </p:cNvPr>
          <p:cNvSpPr txBox="1"/>
          <p:nvPr/>
        </p:nvSpPr>
        <p:spPr>
          <a:xfrm>
            <a:off x="5754728" y="2610526"/>
            <a:ext cx="1345240" cy="830997"/>
          </a:xfrm>
          <a:prstGeom prst="rect">
            <a:avLst/>
          </a:prstGeom>
          <a:noFill/>
        </p:spPr>
        <p:txBody>
          <a:bodyPr wrap="none" rtlCol="0" anchor="ctr">
            <a:spAutoFit/>
          </a:bodyPr>
          <a:lstStyle/>
          <a:p>
            <a:r>
              <a:rPr lang="en-US" sz="4800" b="1" dirty="0">
                <a:solidFill>
                  <a:srgbClr val="17406D"/>
                </a:solidFill>
                <a:latin typeface="Roboto" panose="02000000000000000000"/>
              </a:rPr>
              <a:t>63%</a:t>
            </a:r>
          </a:p>
        </p:txBody>
      </p:sp>
      <p:sp>
        <p:nvSpPr>
          <p:cNvPr id="20" name="Arc 19">
            <a:extLst>
              <a:ext uri="{FF2B5EF4-FFF2-40B4-BE49-F238E27FC236}">
                <a16:creationId xmlns:a16="http://schemas.microsoft.com/office/drawing/2014/main" id="{5EF72FB3-5C10-3F0D-D9E5-71052742073F}"/>
              </a:ext>
            </a:extLst>
          </p:cNvPr>
          <p:cNvSpPr/>
          <p:nvPr/>
        </p:nvSpPr>
        <p:spPr>
          <a:xfrm>
            <a:off x="1839318" y="2119002"/>
            <a:ext cx="3626612" cy="3650258"/>
          </a:xfrm>
          <a:prstGeom prst="arc">
            <a:avLst>
              <a:gd name="adj1" fmla="val 16240062"/>
              <a:gd name="adj2" fmla="val 862392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 name="ZoneTexte 3">
            <a:extLst>
              <a:ext uri="{FF2B5EF4-FFF2-40B4-BE49-F238E27FC236}">
                <a16:creationId xmlns:a16="http://schemas.microsoft.com/office/drawing/2014/main" id="{FDB8CD9D-A82A-DCF2-612F-97D794E206A8}"/>
              </a:ext>
            </a:extLst>
          </p:cNvPr>
          <p:cNvSpPr txBox="1"/>
          <p:nvPr/>
        </p:nvSpPr>
        <p:spPr>
          <a:xfrm>
            <a:off x="5902652" y="5021002"/>
            <a:ext cx="1717106" cy="615553"/>
          </a:xfrm>
          <a:prstGeom prst="rect">
            <a:avLst/>
          </a:prstGeom>
        </p:spPr>
        <p:txBody>
          <a:bodyPr wrap="square" lIns="0" tIns="0" rIns="0" bIns="0" rtlCol="0" anchor="t" anchorCtr="0">
            <a:spAutoFit/>
          </a:bodyPr>
          <a:lstStyle/>
          <a:p>
            <a:pPr fontAlgn="auto"/>
            <a:r>
              <a:rPr lang="fr-FR" sz="1000" dirty="0">
                <a:solidFill>
                  <a:srgbClr val="00B050"/>
                </a:solidFill>
              </a:rPr>
              <a:t>Homme : 68%</a:t>
            </a:r>
          </a:p>
          <a:p>
            <a:pPr fontAlgn="auto"/>
            <a:r>
              <a:rPr lang="fr-FR" sz="1000" dirty="0">
                <a:solidFill>
                  <a:srgbClr val="00B050"/>
                </a:solidFill>
              </a:rPr>
              <a:t>Managers : 75%</a:t>
            </a:r>
          </a:p>
          <a:p>
            <a:pPr fontAlgn="auto"/>
            <a:r>
              <a:rPr lang="fr-FR" sz="1000" dirty="0">
                <a:solidFill>
                  <a:srgbClr val="00B050"/>
                </a:solidFill>
              </a:rPr>
              <a:t> </a:t>
            </a:r>
            <a:r>
              <a:rPr lang="fr-FR" sz="1000" dirty="0">
                <a:solidFill>
                  <a:srgbClr val="FF0000"/>
                </a:solidFill>
              </a:rPr>
              <a:t>Femme : 59%</a:t>
            </a:r>
          </a:p>
          <a:p>
            <a:pPr fontAlgn="auto"/>
            <a:r>
              <a:rPr lang="fr-FR" sz="1000" dirty="0">
                <a:solidFill>
                  <a:srgbClr val="FF0000"/>
                </a:solidFill>
              </a:rPr>
              <a:t>Non manager : 59%</a:t>
            </a:r>
          </a:p>
        </p:txBody>
      </p:sp>
    </p:spTree>
    <p:extLst>
      <p:ext uri="{BB962C8B-B14F-4D97-AF65-F5344CB8AC3E}">
        <p14:creationId xmlns:p14="http://schemas.microsoft.com/office/powerpoint/2010/main" val="49522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102</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188640"/>
            <a:ext cx="10855569" cy="664797"/>
          </a:xfrm>
        </p:spPr>
        <p:txBody>
          <a:bodyPr/>
          <a:lstStyle/>
          <a:p>
            <a:r>
              <a:rPr lang="fr-FR" sz="2400" dirty="0"/>
              <a:t>Plus des ¾ des répondants seraient prêts à lancer une alerte s’ils étaient témoin d’un problème éthique (notamment les managers)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982226"/>
          <a:ext cx="8503608" cy="285360"/>
        </p:xfrm>
        <a:graphic>
          <a:graphicData uri="http://schemas.openxmlformats.org/drawingml/2006/table">
            <a:tbl>
              <a:tblPr>
                <a:tableStyleId>{5C22544A-7EE6-4342-B048-85BDC9FD1C3A}</a:tableStyleId>
              </a:tblPr>
              <a:tblGrid>
                <a:gridCol w="8503608">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Q29. Seriez-vous prêt(e) à lancer une alerte si vous étiez témoin d’un problème éthique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273402"/>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6452674" y="3757838"/>
            <a:ext cx="4044287" cy="1200329"/>
          </a:xfrm>
          <a:prstGeom prst="rect">
            <a:avLst/>
          </a:prstGeom>
          <a:noFill/>
        </p:spPr>
        <p:txBody>
          <a:bodyPr wrap="square" lIns="0" rIns="0" rtlCol="0" anchor="b">
            <a:spAutoFit/>
          </a:bodyPr>
          <a:lstStyle/>
          <a:p>
            <a:r>
              <a:rPr lang="en-US" sz="2400" b="1" noProof="1">
                <a:solidFill>
                  <a:srgbClr val="17406D"/>
                </a:solidFill>
                <a:latin typeface="Roboto" panose="02000000000000000000"/>
              </a:rPr>
              <a:t>Seraient prêts à lancer une alerte s’ils étaient témoin d’un problème éthique</a:t>
            </a:r>
          </a:p>
        </p:txBody>
      </p:sp>
      <p:graphicFrame>
        <p:nvGraphicFramePr>
          <p:cNvPr id="18" name="Graphique 17">
            <a:extLst>
              <a:ext uri="{FF2B5EF4-FFF2-40B4-BE49-F238E27FC236}">
                <a16:creationId xmlns:a16="http://schemas.microsoft.com/office/drawing/2014/main" id="{66E2B61B-03CE-90BC-FC84-1D227C2BF457}"/>
              </a:ext>
            </a:extLst>
          </p:cNvPr>
          <p:cNvGraphicFramePr/>
          <p:nvPr/>
        </p:nvGraphicFramePr>
        <p:xfrm>
          <a:off x="2146758" y="1899832"/>
          <a:ext cx="4588030" cy="3889331"/>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0">
            <a:extLst>
              <a:ext uri="{FF2B5EF4-FFF2-40B4-BE49-F238E27FC236}">
                <a16:creationId xmlns:a16="http://schemas.microsoft.com/office/drawing/2014/main" id="{48377A2F-E451-4370-88C1-715682F343ED}"/>
              </a:ext>
            </a:extLst>
          </p:cNvPr>
          <p:cNvSpPr txBox="1"/>
          <p:nvPr/>
        </p:nvSpPr>
        <p:spPr>
          <a:xfrm>
            <a:off x="6426740" y="3013501"/>
            <a:ext cx="1345240" cy="830997"/>
          </a:xfrm>
          <a:prstGeom prst="rect">
            <a:avLst/>
          </a:prstGeom>
          <a:noFill/>
        </p:spPr>
        <p:txBody>
          <a:bodyPr wrap="none" rtlCol="0" anchor="ctr">
            <a:spAutoFit/>
          </a:bodyPr>
          <a:lstStyle/>
          <a:p>
            <a:r>
              <a:rPr lang="en-US" sz="4800" b="1" dirty="0">
                <a:solidFill>
                  <a:srgbClr val="17406D"/>
                </a:solidFill>
                <a:latin typeface="Roboto" panose="02000000000000000000"/>
              </a:rPr>
              <a:t>77%</a:t>
            </a:r>
          </a:p>
        </p:txBody>
      </p:sp>
      <p:sp>
        <p:nvSpPr>
          <p:cNvPr id="20" name="Arc 19">
            <a:extLst>
              <a:ext uri="{FF2B5EF4-FFF2-40B4-BE49-F238E27FC236}">
                <a16:creationId xmlns:a16="http://schemas.microsoft.com/office/drawing/2014/main" id="{6201BAC3-CAB2-ADB3-49B5-F1BBFDF4D4DA}"/>
              </a:ext>
            </a:extLst>
          </p:cNvPr>
          <p:cNvSpPr/>
          <p:nvPr/>
        </p:nvSpPr>
        <p:spPr>
          <a:xfrm>
            <a:off x="2146758" y="2002372"/>
            <a:ext cx="3727942" cy="3748120"/>
          </a:xfrm>
          <a:prstGeom prst="arc">
            <a:avLst>
              <a:gd name="adj1" fmla="val 16240062"/>
              <a:gd name="adj2" fmla="val 1142766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 name="ZoneTexte 1">
            <a:extLst>
              <a:ext uri="{FF2B5EF4-FFF2-40B4-BE49-F238E27FC236}">
                <a16:creationId xmlns:a16="http://schemas.microsoft.com/office/drawing/2014/main" id="{02F0899A-01FC-6C87-44F3-C61A78A9945D}"/>
              </a:ext>
            </a:extLst>
          </p:cNvPr>
          <p:cNvSpPr txBox="1"/>
          <p:nvPr/>
        </p:nvSpPr>
        <p:spPr>
          <a:xfrm>
            <a:off x="4462186" y="5049504"/>
            <a:ext cx="4303057" cy="153888"/>
          </a:xfrm>
          <a:prstGeom prst="rect">
            <a:avLst/>
          </a:prstGeom>
        </p:spPr>
        <p:txBody>
          <a:bodyPr wrap="square" lIns="0" tIns="0" rIns="0" bIns="0" rtlCol="0" anchor="t" anchorCtr="0">
            <a:spAutoFit/>
          </a:bodyPr>
          <a:lstStyle/>
          <a:p>
            <a:pPr algn="r" fontAlgn="auto"/>
            <a:r>
              <a:rPr lang="fr-FR" sz="1000" dirty="0">
                <a:solidFill>
                  <a:srgbClr val="00B050"/>
                </a:solidFill>
              </a:rPr>
              <a:t>Managers : 87% </a:t>
            </a:r>
            <a:r>
              <a:rPr lang="fr-FR" sz="1000" dirty="0"/>
              <a:t>/</a:t>
            </a:r>
            <a:r>
              <a:rPr lang="fr-FR" sz="1000" dirty="0">
                <a:solidFill>
                  <a:srgbClr val="00B050"/>
                </a:solidFill>
              </a:rPr>
              <a:t> </a:t>
            </a:r>
            <a:r>
              <a:rPr lang="fr-FR" sz="1000" dirty="0">
                <a:solidFill>
                  <a:srgbClr val="FF0000"/>
                </a:solidFill>
              </a:rPr>
              <a:t>Non managers : 74%</a:t>
            </a:r>
          </a:p>
        </p:txBody>
      </p:sp>
    </p:spTree>
    <p:extLst>
      <p:ext uri="{BB962C8B-B14F-4D97-AF65-F5344CB8AC3E}">
        <p14:creationId xmlns:p14="http://schemas.microsoft.com/office/powerpoint/2010/main" val="316676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7">
            <a:extLst>
              <a:ext uri="{FF2B5EF4-FFF2-40B4-BE49-F238E27FC236}">
                <a16:creationId xmlns:a16="http://schemas.microsoft.com/office/drawing/2014/main" id="{7DE7D97F-78A1-90FB-8548-8B0F2AE00289}"/>
              </a:ext>
            </a:extLst>
          </p:cNvPr>
          <p:cNvGraphicFramePr>
            <a:graphicFrameLocks noGrp="1"/>
          </p:cNvGraphicFramePr>
          <p:nvPr/>
        </p:nvGraphicFramePr>
        <p:xfrm>
          <a:off x="-54434" y="2951349"/>
          <a:ext cx="3298311" cy="567661"/>
        </p:xfrm>
        <a:graphic>
          <a:graphicData uri="http://schemas.openxmlformats.org/drawingml/2006/table">
            <a:tbl>
              <a:tblPr firstRow="1" bandRow="1">
                <a:tableStyleId>{2D5ABB26-0587-4C30-8999-92F81FD0307C}</a:tableStyleId>
              </a:tblPr>
              <a:tblGrid>
                <a:gridCol w="3298311">
                  <a:extLst>
                    <a:ext uri="{9D8B030D-6E8A-4147-A177-3AD203B41FA5}">
                      <a16:colId xmlns:a16="http://schemas.microsoft.com/office/drawing/2014/main" val="3325012296"/>
                    </a:ext>
                  </a:extLst>
                </a:gridCol>
              </a:tblGrid>
              <a:tr h="567661">
                <a:tc>
                  <a:txBody>
                    <a:bodyPr/>
                    <a:lstStyle/>
                    <a:p>
                      <a:pPr algn="ctr"/>
                      <a:r>
                        <a:rPr lang="fr-FR" sz="1800" b="0" i="0" dirty="0">
                          <a:solidFill>
                            <a:schemeClr val="tx1"/>
                          </a:solidFill>
                        </a:rPr>
                        <a:t>Q27 :</a:t>
                      </a:r>
                      <a:r>
                        <a:rPr lang="fr-FR" sz="2400" b="0" i="1" dirty="0">
                          <a:solidFill>
                            <a:schemeClr val="tx1"/>
                          </a:solidFill>
                        </a:rPr>
                        <a:t> ST Oui</a:t>
                      </a:r>
                    </a:p>
                  </a:txBody>
                  <a:tcPr anchor="ctr"/>
                </a:tc>
                <a:extLst>
                  <a:ext uri="{0D108BD9-81ED-4DB2-BD59-A6C34878D82A}">
                    <a16:rowId xmlns:a16="http://schemas.microsoft.com/office/drawing/2014/main" val="1116312445"/>
                  </a:ext>
                </a:extLst>
              </a:tr>
            </a:tbl>
          </a:graphicData>
        </a:graphic>
      </p:graphicFrame>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482229"/>
            <a:ext cx="9110016" cy="232136"/>
          </a:xfrm>
        </p:spPr>
        <p:txBody>
          <a:bodyPr/>
          <a:lstStyle/>
          <a:p>
            <a:r>
              <a:rPr lang="fr-FR" altLang="fr-FR"/>
              <a:t>Occurrence pour le Cercle d’Ethique des Affaires  | Barômètre du climat Ethique | mai 2023</a:t>
            </a:r>
            <a:endParaRPr lang="fr-FR" altLang="fr-FR" dirty="0"/>
          </a:p>
        </p:txBody>
      </p:sp>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88198"/>
            <a:ext cx="484609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Comparaison avec les vagues précédentes</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32" name="ZoneTexte 31">
            <a:extLst>
              <a:ext uri="{FF2B5EF4-FFF2-40B4-BE49-F238E27FC236}">
                <a16:creationId xmlns:a16="http://schemas.microsoft.com/office/drawing/2014/main" id="{68D06B42-E194-5398-41BA-AB0806A54C21}"/>
              </a:ext>
            </a:extLst>
          </p:cNvPr>
          <p:cNvSpPr txBox="1"/>
          <p:nvPr/>
        </p:nvSpPr>
        <p:spPr>
          <a:xfrm>
            <a:off x="4250795" y="2168858"/>
            <a:ext cx="720080" cy="246221"/>
          </a:xfrm>
          <a:prstGeom prst="rect">
            <a:avLst/>
          </a:prstGeom>
        </p:spPr>
        <p:txBody>
          <a:bodyPr wrap="square" lIns="0" tIns="0" rIns="0" bIns="0" rtlCol="0" anchor="t" anchorCtr="0">
            <a:spAutoFit/>
          </a:bodyPr>
          <a:lstStyle/>
          <a:p>
            <a:pPr algn="l" fontAlgn="auto"/>
            <a:r>
              <a:rPr lang="fr-FR" sz="1600" i="1" dirty="0">
                <a:solidFill>
                  <a:schemeClr val="tx2"/>
                </a:solidFill>
              </a:rPr>
              <a:t>2021</a:t>
            </a:r>
          </a:p>
        </p:txBody>
      </p:sp>
      <p:graphicFrame>
        <p:nvGraphicFramePr>
          <p:cNvPr id="28" name="Graphique 27">
            <a:extLst>
              <a:ext uri="{FF2B5EF4-FFF2-40B4-BE49-F238E27FC236}">
                <a16:creationId xmlns:a16="http://schemas.microsoft.com/office/drawing/2014/main" id="{3A52DD2A-FD54-6FCF-81CC-BAC202559164}"/>
              </a:ext>
            </a:extLst>
          </p:cNvPr>
          <p:cNvGraphicFramePr/>
          <p:nvPr/>
        </p:nvGraphicFramePr>
        <p:xfrm>
          <a:off x="2862861" y="2897887"/>
          <a:ext cx="9110016" cy="10070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au 3">
            <a:extLst>
              <a:ext uri="{FF2B5EF4-FFF2-40B4-BE49-F238E27FC236}">
                <a16:creationId xmlns:a16="http://schemas.microsoft.com/office/drawing/2014/main" id="{6B613A33-B43D-7F45-516A-0A22956C2AE6}"/>
              </a:ext>
            </a:extLst>
          </p:cNvPr>
          <p:cNvGraphicFramePr>
            <a:graphicFrameLocks noGrp="1"/>
          </p:cNvGraphicFramePr>
          <p:nvPr/>
        </p:nvGraphicFramePr>
        <p:xfrm>
          <a:off x="668217" y="755955"/>
          <a:ext cx="11383928" cy="925440"/>
        </p:xfrm>
        <a:graphic>
          <a:graphicData uri="http://schemas.openxmlformats.org/drawingml/2006/table">
            <a:tbl>
              <a:tblPr>
                <a:tableStyleId>{5C22544A-7EE6-4342-B048-85BDC9FD1C3A}</a:tableStyleId>
              </a:tblPr>
              <a:tblGrid>
                <a:gridCol w="11383928">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Q27. Dans votre entreprise, savez-vous qu’il existe un dispositif d’alerte qui permet de demander un conseil en matière d’éthique ou de conformité ou de signaler un fait en cas de manquement au code de conduite de l’entreprise ?</a:t>
                      </a:r>
                    </a:p>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Q28. Avez-vous confiance dans votre entreprise pour assurer votre protection et garantir la confidentialité si vous utilisez ce dispositif d’alerte ?</a:t>
                      </a:r>
                    </a:p>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Q29. Seriez-vous prêt(e) à lancer une alerte si vous étiez témoin d’un problème éthique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5" name="ZoneTexte 4">
            <a:extLst>
              <a:ext uri="{FF2B5EF4-FFF2-40B4-BE49-F238E27FC236}">
                <a16:creationId xmlns:a16="http://schemas.microsoft.com/office/drawing/2014/main" id="{D1A4B3E8-5863-17A5-BE3D-BAC9E38E5D2C}"/>
              </a:ext>
            </a:extLst>
          </p:cNvPr>
          <p:cNvSpPr txBox="1"/>
          <p:nvPr/>
        </p:nvSpPr>
        <p:spPr>
          <a:xfrm>
            <a:off x="668217" y="173724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8" name="ZoneTexte 7">
            <a:extLst>
              <a:ext uri="{FF2B5EF4-FFF2-40B4-BE49-F238E27FC236}">
                <a16:creationId xmlns:a16="http://schemas.microsoft.com/office/drawing/2014/main" id="{5094C15A-3807-05EA-1E98-AB1509BBB8DC}"/>
              </a:ext>
            </a:extLst>
          </p:cNvPr>
          <p:cNvSpPr txBox="1"/>
          <p:nvPr/>
        </p:nvSpPr>
        <p:spPr>
          <a:xfrm>
            <a:off x="10056440" y="2168858"/>
            <a:ext cx="720080" cy="246221"/>
          </a:xfrm>
          <a:prstGeom prst="rect">
            <a:avLst/>
          </a:prstGeom>
        </p:spPr>
        <p:txBody>
          <a:bodyPr wrap="square" lIns="0" tIns="0" rIns="0" bIns="0" rtlCol="0" anchor="t" anchorCtr="0">
            <a:spAutoFit/>
          </a:bodyPr>
          <a:lstStyle/>
          <a:p>
            <a:pPr algn="l" fontAlgn="auto"/>
            <a:r>
              <a:rPr lang="fr-FR" sz="1600" i="1" dirty="0">
                <a:solidFill>
                  <a:schemeClr val="tx2"/>
                </a:solidFill>
              </a:rPr>
              <a:t>2023</a:t>
            </a:r>
          </a:p>
        </p:txBody>
      </p:sp>
      <p:sp>
        <p:nvSpPr>
          <p:cNvPr id="9" name="ZoneTexte 8">
            <a:extLst>
              <a:ext uri="{FF2B5EF4-FFF2-40B4-BE49-F238E27FC236}">
                <a16:creationId xmlns:a16="http://schemas.microsoft.com/office/drawing/2014/main" id="{741FEE14-CA58-8D89-5600-682838E983C1}"/>
              </a:ext>
            </a:extLst>
          </p:cNvPr>
          <p:cNvSpPr txBox="1"/>
          <p:nvPr/>
        </p:nvSpPr>
        <p:spPr>
          <a:xfrm>
            <a:off x="7131115" y="2168858"/>
            <a:ext cx="720080" cy="246221"/>
          </a:xfrm>
          <a:prstGeom prst="rect">
            <a:avLst/>
          </a:prstGeom>
        </p:spPr>
        <p:txBody>
          <a:bodyPr wrap="square" lIns="0" tIns="0" rIns="0" bIns="0" rtlCol="0" anchor="t" anchorCtr="0">
            <a:spAutoFit/>
          </a:bodyPr>
          <a:lstStyle/>
          <a:p>
            <a:pPr algn="l" fontAlgn="auto"/>
            <a:r>
              <a:rPr lang="fr-FR" sz="1600" i="1" dirty="0">
                <a:solidFill>
                  <a:schemeClr val="tx2"/>
                </a:solidFill>
              </a:rPr>
              <a:t>2022</a:t>
            </a:r>
          </a:p>
        </p:txBody>
      </p:sp>
      <p:graphicFrame>
        <p:nvGraphicFramePr>
          <p:cNvPr id="2" name="Tableau 7">
            <a:extLst>
              <a:ext uri="{FF2B5EF4-FFF2-40B4-BE49-F238E27FC236}">
                <a16:creationId xmlns:a16="http://schemas.microsoft.com/office/drawing/2014/main" id="{C89FB580-5C4F-81B9-5B85-068C6E2506E5}"/>
              </a:ext>
            </a:extLst>
          </p:cNvPr>
          <p:cNvGraphicFramePr>
            <a:graphicFrameLocks noGrp="1"/>
          </p:cNvGraphicFramePr>
          <p:nvPr/>
        </p:nvGraphicFramePr>
        <p:xfrm>
          <a:off x="-50183" y="4005432"/>
          <a:ext cx="3298311" cy="567661"/>
        </p:xfrm>
        <a:graphic>
          <a:graphicData uri="http://schemas.openxmlformats.org/drawingml/2006/table">
            <a:tbl>
              <a:tblPr firstRow="1" bandRow="1">
                <a:tableStyleId>{2D5ABB26-0587-4C30-8999-92F81FD0307C}</a:tableStyleId>
              </a:tblPr>
              <a:tblGrid>
                <a:gridCol w="3298311">
                  <a:extLst>
                    <a:ext uri="{9D8B030D-6E8A-4147-A177-3AD203B41FA5}">
                      <a16:colId xmlns:a16="http://schemas.microsoft.com/office/drawing/2014/main" val="3325012296"/>
                    </a:ext>
                  </a:extLst>
                </a:gridCol>
              </a:tblGrid>
              <a:tr h="567661">
                <a:tc>
                  <a:txBody>
                    <a:bodyPr/>
                    <a:lstStyle/>
                    <a:p>
                      <a:pPr algn="ctr"/>
                      <a:r>
                        <a:rPr lang="fr-FR" sz="1800" b="0" i="0" dirty="0">
                          <a:solidFill>
                            <a:schemeClr val="tx1"/>
                          </a:solidFill>
                        </a:rPr>
                        <a:t>Q28 :</a:t>
                      </a:r>
                      <a:r>
                        <a:rPr lang="fr-FR" sz="2400" b="0" i="1" dirty="0">
                          <a:solidFill>
                            <a:schemeClr val="tx1"/>
                          </a:solidFill>
                        </a:rPr>
                        <a:t> ST Oui</a:t>
                      </a:r>
                    </a:p>
                  </a:txBody>
                  <a:tcPr anchor="ctr"/>
                </a:tc>
                <a:extLst>
                  <a:ext uri="{0D108BD9-81ED-4DB2-BD59-A6C34878D82A}">
                    <a16:rowId xmlns:a16="http://schemas.microsoft.com/office/drawing/2014/main" val="1116312445"/>
                  </a:ext>
                </a:extLst>
              </a:tr>
            </a:tbl>
          </a:graphicData>
        </a:graphic>
      </p:graphicFrame>
      <p:graphicFrame>
        <p:nvGraphicFramePr>
          <p:cNvPr id="3" name="Graphique 2">
            <a:extLst>
              <a:ext uri="{FF2B5EF4-FFF2-40B4-BE49-F238E27FC236}">
                <a16:creationId xmlns:a16="http://schemas.microsoft.com/office/drawing/2014/main" id="{8413420A-40D2-7096-B8C7-F0F6913E621F}"/>
              </a:ext>
            </a:extLst>
          </p:cNvPr>
          <p:cNvGraphicFramePr/>
          <p:nvPr/>
        </p:nvGraphicFramePr>
        <p:xfrm>
          <a:off x="2873456" y="3834045"/>
          <a:ext cx="9110016" cy="10070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a:extLst>
              <a:ext uri="{FF2B5EF4-FFF2-40B4-BE49-F238E27FC236}">
                <a16:creationId xmlns:a16="http://schemas.microsoft.com/office/drawing/2014/main" id="{7F81931B-4602-4AAF-5A56-B32F3330689E}"/>
              </a:ext>
            </a:extLst>
          </p:cNvPr>
          <p:cNvGraphicFramePr/>
          <p:nvPr/>
        </p:nvGraphicFramePr>
        <p:xfrm>
          <a:off x="2942129" y="5102551"/>
          <a:ext cx="9110016" cy="8870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eau 7">
            <a:extLst>
              <a:ext uri="{FF2B5EF4-FFF2-40B4-BE49-F238E27FC236}">
                <a16:creationId xmlns:a16="http://schemas.microsoft.com/office/drawing/2014/main" id="{793AF103-1C1F-5F9D-D7A3-B991F572A941}"/>
              </a:ext>
            </a:extLst>
          </p:cNvPr>
          <p:cNvGraphicFramePr>
            <a:graphicFrameLocks noGrp="1"/>
          </p:cNvGraphicFramePr>
          <p:nvPr/>
        </p:nvGraphicFramePr>
        <p:xfrm>
          <a:off x="-54434" y="5023009"/>
          <a:ext cx="3298311" cy="567661"/>
        </p:xfrm>
        <a:graphic>
          <a:graphicData uri="http://schemas.openxmlformats.org/drawingml/2006/table">
            <a:tbl>
              <a:tblPr firstRow="1" bandRow="1">
                <a:tableStyleId>{2D5ABB26-0587-4C30-8999-92F81FD0307C}</a:tableStyleId>
              </a:tblPr>
              <a:tblGrid>
                <a:gridCol w="3298311">
                  <a:extLst>
                    <a:ext uri="{9D8B030D-6E8A-4147-A177-3AD203B41FA5}">
                      <a16:colId xmlns:a16="http://schemas.microsoft.com/office/drawing/2014/main" val="3325012296"/>
                    </a:ext>
                  </a:extLst>
                </a:gridCol>
              </a:tblGrid>
              <a:tr h="567661">
                <a:tc>
                  <a:txBody>
                    <a:bodyPr/>
                    <a:lstStyle/>
                    <a:p>
                      <a:pPr algn="ctr"/>
                      <a:r>
                        <a:rPr lang="fr-FR" sz="1800" b="0" i="0" dirty="0">
                          <a:solidFill>
                            <a:schemeClr val="tx1"/>
                          </a:solidFill>
                        </a:rPr>
                        <a:t>Q29 :</a:t>
                      </a:r>
                      <a:r>
                        <a:rPr lang="fr-FR" sz="2400" b="0" i="1" dirty="0">
                          <a:solidFill>
                            <a:schemeClr val="tx1"/>
                          </a:solidFill>
                        </a:rPr>
                        <a:t> ST Oui</a:t>
                      </a:r>
                    </a:p>
                  </a:txBody>
                  <a:tcPr anchor="ctr"/>
                </a:tc>
                <a:extLst>
                  <a:ext uri="{0D108BD9-81ED-4DB2-BD59-A6C34878D82A}">
                    <a16:rowId xmlns:a16="http://schemas.microsoft.com/office/drawing/2014/main" val="1116312445"/>
                  </a:ext>
                </a:extLst>
              </a:tr>
            </a:tbl>
          </a:graphicData>
        </a:graphic>
      </p:graphicFrame>
      <p:sp>
        <p:nvSpPr>
          <p:cNvPr id="17" name="Espace réservé du numéro de diapositive 16">
            <a:extLst>
              <a:ext uri="{FF2B5EF4-FFF2-40B4-BE49-F238E27FC236}">
                <a16:creationId xmlns:a16="http://schemas.microsoft.com/office/drawing/2014/main" id="{DDEEDF92-97D0-38F6-4798-BCB17CF41558}"/>
              </a:ext>
            </a:extLst>
          </p:cNvPr>
          <p:cNvSpPr>
            <a:spLocks noGrp="1"/>
          </p:cNvSpPr>
          <p:nvPr>
            <p:ph type="sldNum" sz="quarter" idx="4"/>
          </p:nvPr>
        </p:nvSpPr>
        <p:spPr/>
        <p:txBody>
          <a:bodyPr/>
          <a:lstStyle/>
          <a:p>
            <a:fld id="{69A197D1-22BB-4CE7-B90B-919B10D073A0}" type="slidenum">
              <a:rPr lang="fr-FR" altLang="fr-FR" smtClean="0"/>
              <a:pPr/>
              <a:t>103</a:t>
            </a:fld>
            <a:endParaRPr lang="fr-FR" altLang="fr-FR" dirty="0"/>
          </a:p>
        </p:txBody>
      </p:sp>
      <p:cxnSp>
        <p:nvCxnSpPr>
          <p:cNvPr id="20" name="Connecteur droit 19">
            <a:extLst>
              <a:ext uri="{FF2B5EF4-FFF2-40B4-BE49-F238E27FC236}">
                <a16:creationId xmlns:a16="http://schemas.microsoft.com/office/drawing/2014/main" id="{614E4AF9-6638-A080-0CD4-9C97FECC5EDF}"/>
              </a:ext>
            </a:extLst>
          </p:cNvPr>
          <p:cNvCxnSpPr/>
          <p:nvPr/>
        </p:nvCxnSpPr>
        <p:spPr>
          <a:xfrm>
            <a:off x="619832" y="3747259"/>
            <a:ext cx="10696748" cy="0"/>
          </a:xfrm>
          <a:prstGeom prst="line">
            <a:avLst/>
          </a:prstGeom>
          <a:ln>
            <a:solidFill>
              <a:schemeClr val="bg1">
                <a:lumMod val="5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B1CC1B65-2E80-ECDD-29AB-A285FFBB6FE7}"/>
              </a:ext>
            </a:extLst>
          </p:cNvPr>
          <p:cNvCxnSpPr/>
          <p:nvPr/>
        </p:nvCxnSpPr>
        <p:spPr>
          <a:xfrm>
            <a:off x="619832" y="4824155"/>
            <a:ext cx="10696748" cy="0"/>
          </a:xfrm>
          <a:prstGeom prst="line">
            <a:avLst/>
          </a:prstGeom>
          <a:ln>
            <a:solidFill>
              <a:schemeClr val="bg1">
                <a:lumMod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F880D5DA-7F76-1573-2AAF-06FE71671345}"/>
              </a:ext>
            </a:extLst>
          </p:cNvPr>
          <p:cNvSpPr txBox="1"/>
          <p:nvPr/>
        </p:nvSpPr>
        <p:spPr>
          <a:xfrm>
            <a:off x="4025770" y="2432887"/>
            <a:ext cx="855095" cy="184666"/>
          </a:xfrm>
          <a:prstGeom prst="rect">
            <a:avLst/>
          </a:prstGeom>
        </p:spPr>
        <p:txBody>
          <a:bodyPr wrap="square" lIns="0" tIns="0" rIns="0" bIns="0" rtlCol="0" anchor="t" anchorCtr="0">
            <a:spAutoFit/>
          </a:bodyPr>
          <a:lstStyle/>
          <a:p>
            <a:pPr algn="ctr" fontAlgn="auto"/>
            <a:r>
              <a:rPr lang="fr-FR" sz="1200" dirty="0">
                <a:solidFill>
                  <a:schemeClr val="bg1">
                    <a:lumMod val="65000"/>
                  </a:schemeClr>
                </a:solidFill>
              </a:rPr>
              <a:t>(n=/)</a:t>
            </a:r>
          </a:p>
        </p:txBody>
      </p:sp>
      <p:sp>
        <p:nvSpPr>
          <p:cNvPr id="13" name="ZoneTexte 12">
            <a:extLst>
              <a:ext uri="{FF2B5EF4-FFF2-40B4-BE49-F238E27FC236}">
                <a16:creationId xmlns:a16="http://schemas.microsoft.com/office/drawing/2014/main" id="{C3BD4075-8824-5528-CAC8-ECF93D4D5E9E}"/>
              </a:ext>
            </a:extLst>
          </p:cNvPr>
          <p:cNvSpPr txBox="1"/>
          <p:nvPr/>
        </p:nvSpPr>
        <p:spPr>
          <a:xfrm>
            <a:off x="6929309" y="2432887"/>
            <a:ext cx="855095" cy="184666"/>
          </a:xfrm>
          <a:prstGeom prst="rect">
            <a:avLst/>
          </a:prstGeom>
        </p:spPr>
        <p:txBody>
          <a:bodyPr wrap="square" lIns="0" tIns="0" rIns="0" bIns="0" rtlCol="0" anchor="t" anchorCtr="0">
            <a:spAutoFit/>
          </a:bodyPr>
          <a:lstStyle/>
          <a:p>
            <a:pPr algn="ctr" fontAlgn="auto"/>
            <a:r>
              <a:rPr lang="fr-FR" sz="1200" dirty="0">
                <a:solidFill>
                  <a:schemeClr val="bg1">
                    <a:lumMod val="65000"/>
                  </a:schemeClr>
                </a:solidFill>
              </a:rPr>
              <a:t>(n=1000)</a:t>
            </a:r>
          </a:p>
        </p:txBody>
      </p:sp>
      <p:sp>
        <p:nvSpPr>
          <p:cNvPr id="14" name="ZoneTexte 13">
            <a:extLst>
              <a:ext uri="{FF2B5EF4-FFF2-40B4-BE49-F238E27FC236}">
                <a16:creationId xmlns:a16="http://schemas.microsoft.com/office/drawing/2014/main" id="{3D8DE2F5-CFB1-6C25-B20A-DA49D8CFE66A}"/>
              </a:ext>
            </a:extLst>
          </p:cNvPr>
          <p:cNvSpPr txBox="1"/>
          <p:nvPr/>
        </p:nvSpPr>
        <p:spPr>
          <a:xfrm>
            <a:off x="9860354" y="2432887"/>
            <a:ext cx="855095" cy="184666"/>
          </a:xfrm>
          <a:prstGeom prst="rect">
            <a:avLst/>
          </a:prstGeom>
        </p:spPr>
        <p:txBody>
          <a:bodyPr wrap="square" lIns="0" tIns="0" rIns="0" bIns="0" rtlCol="0" anchor="t" anchorCtr="0">
            <a:spAutoFit/>
          </a:bodyPr>
          <a:lstStyle/>
          <a:p>
            <a:pPr algn="ctr" fontAlgn="auto"/>
            <a:r>
              <a:rPr lang="fr-FR" sz="1200" dirty="0">
                <a:solidFill>
                  <a:schemeClr val="bg1">
                    <a:lumMod val="65000"/>
                  </a:schemeClr>
                </a:solidFill>
              </a:rPr>
              <a:t>(n=1001)</a:t>
            </a:r>
          </a:p>
        </p:txBody>
      </p:sp>
      <p:sp>
        <p:nvSpPr>
          <p:cNvPr id="15" name="ZoneTexte 14">
            <a:extLst>
              <a:ext uri="{FF2B5EF4-FFF2-40B4-BE49-F238E27FC236}">
                <a16:creationId xmlns:a16="http://schemas.microsoft.com/office/drawing/2014/main" id="{EC38F4E4-FD15-9B3B-424C-BF62CA3EB368}"/>
              </a:ext>
            </a:extLst>
          </p:cNvPr>
          <p:cNvSpPr txBox="1"/>
          <p:nvPr/>
        </p:nvSpPr>
        <p:spPr>
          <a:xfrm>
            <a:off x="10619002" y="3043990"/>
            <a:ext cx="315035" cy="369332"/>
          </a:xfrm>
          <a:prstGeom prst="rect">
            <a:avLst/>
          </a:prstGeom>
        </p:spPr>
        <p:txBody>
          <a:bodyPr wrap="square" lIns="0" tIns="0" rIns="0" bIns="0" rtlCol="0" anchor="t" anchorCtr="0">
            <a:spAutoFit/>
          </a:bodyPr>
          <a:lstStyle/>
          <a:p>
            <a:pPr algn="l" fontAlgn="auto"/>
            <a:r>
              <a:rPr lang="fr-FR" sz="2400" b="1" dirty="0">
                <a:solidFill>
                  <a:srgbClr val="FF0000"/>
                </a:solidFill>
              </a:rPr>
              <a:t>-</a:t>
            </a:r>
          </a:p>
        </p:txBody>
      </p:sp>
    </p:spTree>
    <p:extLst>
      <p:ext uri="{BB962C8B-B14F-4D97-AF65-F5344CB8AC3E}">
        <p14:creationId xmlns:p14="http://schemas.microsoft.com/office/powerpoint/2010/main" val="197247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104</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66056" y="379747"/>
            <a:ext cx="10855569" cy="332399"/>
          </a:xfrm>
        </p:spPr>
        <p:txBody>
          <a:bodyPr/>
          <a:lstStyle/>
          <a:p>
            <a:r>
              <a:rPr lang="fr-FR" sz="2400" dirty="0"/>
              <a:t>Des lanceurs d’alerte téméraires ? La moitié des répondants estiment qu’ils prennent des risques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1135109"/>
          <a:ext cx="7860726" cy="285360"/>
        </p:xfrm>
        <a:graphic>
          <a:graphicData uri="http://schemas.openxmlformats.org/drawingml/2006/table">
            <a:tbl>
              <a:tblPr>
                <a:tableStyleId>{5C22544A-7EE6-4342-B048-85BDC9FD1C3A}</a:tableStyleId>
              </a:tblPr>
              <a:tblGrid>
                <a:gridCol w="7860726">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Q30. Selon vous, les lanceurs d’alertes dans votre entreprise prennent-ils des risques pour leur carrière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46721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1 001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6157102" y="3874391"/>
            <a:ext cx="4712713" cy="1200329"/>
          </a:xfrm>
          <a:prstGeom prst="rect">
            <a:avLst/>
          </a:prstGeom>
          <a:noFill/>
        </p:spPr>
        <p:txBody>
          <a:bodyPr wrap="square" lIns="0" rIns="0" rtlCol="0" anchor="b">
            <a:spAutoFit/>
          </a:bodyPr>
          <a:lstStyle/>
          <a:p>
            <a:r>
              <a:rPr lang="en-US" sz="2400" b="1" noProof="1">
                <a:solidFill>
                  <a:srgbClr val="17406D"/>
                </a:solidFill>
                <a:latin typeface="Roboto" panose="02000000000000000000"/>
              </a:rPr>
              <a:t>Estiment que les lanceurs d’alertes prennent des risques pour leur carrière</a:t>
            </a:r>
          </a:p>
        </p:txBody>
      </p:sp>
      <p:graphicFrame>
        <p:nvGraphicFramePr>
          <p:cNvPr id="29" name="Graphique 28">
            <a:extLst>
              <a:ext uri="{FF2B5EF4-FFF2-40B4-BE49-F238E27FC236}">
                <a16:creationId xmlns:a16="http://schemas.microsoft.com/office/drawing/2014/main" id="{C92C926D-9293-EA2D-CCAE-F9884F2F45C6}"/>
              </a:ext>
            </a:extLst>
          </p:cNvPr>
          <p:cNvGraphicFramePr/>
          <p:nvPr/>
        </p:nvGraphicFramePr>
        <p:xfrm>
          <a:off x="1717914" y="1812023"/>
          <a:ext cx="4588030" cy="3889331"/>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10">
            <a:extLst>
              <a:ext uri="{FF2B5EF4-FFF2-40B4-BE49-F238E27FC236}">
                <a16:creationId xmlns:a16="http://schemas.microsoft.com/office/drawing/2014/main" id="{F775A65C-F8F3-BDED-582C-9F2F0700A5B5}"/>
              </a:ext>
            </a:extLst>
          </p:cNvPr>
          <p:cNvSpPr txBox="1"/>
          <p:nvPr/>
        </p:nvSpPr>
        <p:spPr>
          <a:xfrm>
            <a:off x="6096000" y="3043886"/>
            <a:ext cx="1345240" cy="830997"/>
          </a:xfrm>
          <a:prstGeom prst="rect">
            <a:avLst/>
          </a:prstGeom>
          <a:noFill/>
        </p:spPr>
        <p:txBody>
          <a:bodyPr wrap="none" rtlCol="0" anchor="ctr">
            <a:spAutoFit/>
          </a:bodyPr>
          <a:lstStyle/>
          <a:p>
            <a:r>
              <a:rPr lang="en-US" sz="4800" b="1" dirty="0">
                <a:solidFill>
                  <a:srgbClr val="17406D"/>
                </a:solidFill>
                <a:latin typeface="Roboto" panose="02000000000000000000"/>
              </a:rPr>
              <a:t>50%</a:t>
            </a:r>
          </a:p>
        </p:txBody>
      </p:sp>
      <p:sp>
        <p:nvSpPr>
          <p:cNvPr id="31" name="Arc 30">
            <a:extLst>
              <a:ext uri="{FF2B5EF4-FFF2-40B4-BE49-F238E27FC236}">
                <a16:creationId xmlns:a16="http://schemas.microsoft.com/office/drawing/2014/main" id="{A59CBC8B-6BA0-A95C-9A30-56E65CB00D56}"/>
              </a:ext>
            </a:extLst>
          </p:cNvPr>
          <p:cNvSpPr/>
          <p:nvPr/>
        </p:nvSpPr>
        <p:spPr>
          <a:xfrm>
            <a:off x="1717914" y="2033845"/>
            <a:ext cx="3799785" cy="3774414"/>
          </a:xfrm>
          <a:prstGeom prst="arc">
            <a:avLst>
              <a:gd name="adj1" fmla="val 16240062"/>
              <a:gd name="adj2" fmla="val 52265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 name="TextBox 10">
            <a:extLst>
              <a:ext uri="{FF2B5EF4-FFF2-40B4-BE49-F238E27FC236}">
                <a16:creationId xmlns:a16="http://schemas.microsoft.com/office/drawing/2014/main" id="{5C8AD808-02EA-8903-4D82-F0BA91AF2F60}"/>
              </a:ext>
            </a:extLst>
          </p:cNvPr>
          <p:cNvSpPr txBox="1"/>
          <p:nvPr/>
        </p:nvSpPr>
        <p:spPr>
          <a:xfrm>
            <a:off x="6157102" y="5804412"/>
            <a:ext cx="1095295" cy="261610"/>
          </a:xfrm>
          <a:prstGeom prst="rect">
            <a:avLst/>
          </a:prstGeom>
          <a:noFill/>
        </p:spPr>
        <p:txBody>
          <a:bodyPr wrap="square" rtlCol="0" anchor="ctr">
            <a:spAutoFit/>
          </a:bodyPr>
          <a:lstStyle/>
          <a:p>
            <a:r>
              <a:rPr lang="en-US" sz="1100" b="1" dirty="0">
                <a:latin typeface="Roboto" panose="02000000000000000000"/>
              </a:rPr>
              <a:t>ST Oui</a:t>
            </a:r>
          </a:p>
        </p:txBody>
      </p:sp>
      <p:graphicFrame>
        <p:nvGraphicFramePr>
          <p:cNvPr id="10" name="Graphique 9">
            <a:extLst>
              <a:ext uri="{FF2B5EF4-FFF2-40B4-BE49-F238E27FC236}">
                <a16:creationId xmlns:a16="http://schemas.microsoft.com/office/drawing/2014/main" id="{8C902C97-CC04-49A4-F697-6B665C2A9E33}"/>
              </a:ext>
            </a:extLst>
          </p:cNvPr>
          <p:cNvGraphicFramePr/>
          <p:nvPr/>
        </p:nvGraphicFramePr>
        <p:xfrm>
          <a:off x="6920075" y="5586729"/>
          <a:ext cx="2880316" cy="867016"/>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a:extLst>
              <a:ext uri="{FF2B5EF4-FFF2-40B4-BE49-F238E27FC236}">
                <a16:creationId xmlns:a16="http://schemas.microsoft.com/office/drawing/2014/main" id="{0F513E08-9EA9-BB98-39C4-729691E6F752}"/>
              </a:ext>
            </a:extLst>
          </p:cNvPr>
          <p:cNvSpPr txBox="1"/>
          <p:nvPr/>
        </p:nvSpPr>
        <p:spPr>
          <a:xfrm>
            <a:off x="7041105" y="6361412"/>
            <a:ext cx="855095" cy="161583"/>
          </a:xfrm>
          <a:prstGeom prst="rect">
            <a:avLst/>
          </a:prstGeom>
        </p:spPr>
        <p:txBody>
          <a:bodyPr wrap="square" lIns="0" tIns="0" rIns="0" bIns="0" rtlCol="0" anchor="t" anchorCtr="0">
            <a:spAutoFit/>
          </a:bodyPr>
          <a:lstStyle/>
          <a:p>
            <a:pPr algn="ctr" fontAlgn="auto"/>
            <a:r>
              <a:rPr lang="fr-FR" sz="1050" dirty="0">
                <a:solidFill>
                  <a:schemeClr val="bg1">
                    <a:lumMod val="65000"/>
                  </a:schemeClr>
                </a:solidFill>
              </a:rPr>
              <a:t>(n=/)</a:t>
            </a:r>
          </a:p>
        </p:txBody>
      </p:sp>
      <p:sp>
        <p:nvSpPr>
          <p:cNvPr id="14" name="ZoneTexte 13">
            <a:extLst>
              <a:ext uri="{FF2B5EF4-FFF2-40B4-BE49-F238E27FC236}">
                <a16:creationId xmlns:a16="http://schemas.microsoft.com/office/drawing/2014/main" id="{0AA7E27B-6F70-9571-6A4F-1725126DD146}"/>
              </a:ext>
            </a:extLst>
          </p:cNvPr>
          <p:cNvSpPr txBox="1"/>
          <p:nvPr/>
        </p:nvSpPr>
        <p:spPr>
          <a:xfrm>
            <a:off x="7903273" y="6361412"/>
            <a:ext cx="855095" cy="161583"/>
          </a:xfrm>
          <a:prstGeom prst="rect">
            <a:avLst/>
          </a:prstGeom>
        </p:spPr>
        <p:txBody>
          <a:bodyPr wrap="square" lIns="0" tIns="0" rIns="0" bIns="0" rtlCol="0" anchor="t" anchorCtr="0">
            <a:spAutoFit/>
          </a:bodyPr>
          <a:lstStyle/>
          <a:p>
            <a:pPr algn="ctr" fontAlgn="auto"/>
            <a:r>
              <a:rPr lang="fr-FR" sz="1050" dirty="0">
                <a:solidFill>
                  <a:schemeClr val="bg1">
                    <a:lumMod val="65000"/>
                  </a:schemeClr>
                </a:solidFill>
              </a:rPr>
              <a:t>(n=1000)</a:t>
            </a:r>
          </a:p>
        </p:txBody>
      </p:sp>
      <p:sp>
        <p:nvSpPr>
          <p:cNvPr id="15" name="ZoneTexte 14">
            <a:extLst>
              <a:ext uri="{FF2B5EF4-FFF2-40B4-BE49-F238E27FC236}">
                <a16:creationId xmlns:a16="http://schemas.microsoft.com/office/drawing/2014/main" id="{1140271B-81C1-BB4C-F1BA-3F0031593670}"/>
              </a:ext>
            </a:extLst>
          </p:cNvPr>
          <p:cNvSpPr txBox="1"/>
          <p:nvPr/>
        </p:nvSpPr>
        <p:spPr>
          <a:xfrm>
            <a:off x="8774474" y="6361412"/>
            <a:ext cx="855095" cy="161583"/>
          </a:xfrm>
          <a:prstGeom prst="rect">
            <a:avLst/>
          </a:prstGeom>
        </p:spPr>
        <p:txBody>
          <a:bodyPr wrap="square" lIns="0" tIns="0" rIns="0" bIns="0" rtlCol="0" anchor="t" anchorCtr="0">
            <a:spAutoFit/>
          </a:bodyPr>
          <a:lstStyle/>
          <a:p>
            <a:pPr algn="ctr" fontAlgn="auto"/>
            <a:r>
              <a:rPr lang="fr-FR" sz="1050" dirty="0">
                <a:solidFill>
                  <a:schemeClr val="bg1">
                    <a:lumMod val="65000"/>
                  </a:schemeClr>
                </a:solidFill>
              </a:rPr>
              <a:t>(n=1001)</a:t>
            </a:r>
          </a:p>
        </p:txBody>
      </p:sp>
      <p:sp>
        <p:nvSpPr>
          <p:cNvPr id="2" name="ZoneTexte 1">
            <a:extLst>
              <a:ext uri="{FF2B5EF4-FFF2-40B4-BE49-F238E27FC236}">
                <a16:creationId xmlns:a16="http://schemas.microsoft.com/office/drawing/2014/main" id="{C85377C0-1F26-654D-BFE6-C8419AD1D8DE}"/>
              </a:ext>
            </a:extLst>
          </p:cNvPr>
          <p:cNvSpPr txBox="1"/>
          <p:nvPr/>
        </p:nvSpPr>
        <p:spPr>
          <a:xfrm>
            <a:off x="9456953" y="5516688"/>
            <a:ext cx="315035" cy="369332"/>
          </a:xfrm>
          <a:prstGeom prst="rect">
            <a:avLst/>
          </a:prstGeom>
        </p:spPr>
        <p:txBody>
          <a:bodyPr wrap="square" lIns="0" tIns="0" rIns="0" bIns="0" rtlCol="0" anchor="t" anchorCtr="0">
            <a:spAutoFit/>
          </a:bodyPr>
          <a:lstStyle/>
          <a:p>
            <a:pPr algn="l" fontAlgn="auto"/>
            <a:r>
              <a:rPr lang="fr-FR" sz="2400" b="1" dirty="0">
                <a:solidFill>
                  <a:srgbClr val="FF0000"/>
                </a:solidFill>
              </a:rPr>
              <a:t>-</a:t>
            </a:r>
          </a:p>
        </p:txBody>
      </p:sp>
    </p:spTree>
    <p:extLst>
      <p:ext uri="{BB962C8B-B14F-4D97-AF65-F5344CB8AC3E}">
        <p14:creationId xmlns:p14="http://schemas.microsoft.com/office/powerpoint/2010/main" val="369325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BD7541D4-C108-A807-D96D-C431D1A69BF8}"/>
              </a:ext>
            </a:extLst>
          </p:cNvPr>
          <p:cNvSpPr>
            <a:spLocks noGrp="1"/>
          </p:cNvSpPr>
          <p:nvPr>
            <p:ph type="ftr" sz="quarter" idx="3"/>
          </p:nvPr>
        </p:nvSpPr>
        <p:spPr/>
        <p:txBody>
          <a:bodyPr/>
          <a:lstStyle/>
          <a:p>
            <a:r>
              <a:rPr lang="fr-FR" altLang="fr-FR"/>
              <a:t>Occurrence pour le Cercle d’Ethique des Affaires  | Barômètre du climat Ethique | mai 2023</a:t>
            </a:r>
            <a:endParaRPr lang="fr-FR" altLang="fr-FR" dirty="0"/>
          </a:p>
        </p:txBody>
      </p:sp>
      <p:sp>
        <p:nvSpPr>
          <p:cNvPr id="5" name="Espace réservé du numéro de diapositive 4">
            <a:extLst>
              <a:ext uri="{FF2B5EF4-FFF2-40B4-BE49-F238E27FC236}">
                <a16:creationId xmlns:a16="http://schemas.microsoft.com/office/drawing/2014/main" id="{4D6293A9-0340-BFC2-5C00-B8F1D23491F1}"/>
              </a:ext>
            </a:extLst>
          </p:cNvPr>
          <p:cNvSpPr>
            <a:spLocks noGrp="1"/>
          </p:cNvSpPr>
          <p:nvPr>
            <p:ph type="sldNum" sz="quarter" idx="4"/>
          </p:nvPr>
        </p:nvSpPr>
        <p:spPr/>
        <p:txBody>
          <a:bodyPr/>
          <a:lstStyle/>
          <a:p>
            <a:fld id="{69A197D1-22BB-4CE7-B90B-919B10D073A0}" type="slidenum">
              <a:rPr lang="fr-FR" altLang="fr-FR" smtClean="0"/>
              <a:pPr/>
              <a:t>105</a:t>
            </a:fld>
            <a:endParaRPr lang="fr-FR" altLang="fr-FR" dirty="0"/>
          </a:p>
        </p:txBody>
      </p:sp>
      <p:graphicFrame>
        <p:nvGraphicFramePr>
          <p:cNvPr id="6" name="Graphique 5">
            <a:extLst>
              <a:ext uri="{FF2B5EF4-FFF2-40B4-BE49-F238E27FC236}">
                <a16:creationId xmlns:a16="http://schemas.microsoft.com/office/drawing/2014/main" id="{03178F5C-9E68-51D4-F6F5-F4BFCA23B3A7}"/>
              </a:ext>
            </a:extLst>
          </p:cNvPr>
          <p:cNvGraphicFramePr>
            <a:graphicFrameLocks noChangeAspect="1"/>
          </p:cNvGraphicFramePr>
          <p:nvPr/>
        </p:nvGraphicFramePr>
        <p:xfrm>
          <a:off x="1367288" y="3582418"/>
          <a:ext cx="1858718" cy="26563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au 6">
            <a:extLst>
              <a:ext uri="{FF2B5EF4-FFF2-40B4-BE49-F238E27FC236}">
                <a16:creationId xmlns:a16="http://schemas.microsoft.com/office/drawing/2014/main" id="{F7486006-17D5-2946-8D26-09421E2A5171}"/>
              </a:ext>
            </a:extLst>
          </p:cNvPr>
          <p:cNvGraphicFramePr>
            <a:graphicFrameLocks noGrp="1"/>
          </p:cNvGraphicFramePr>
          <p:nvPr/>
        </p:nvGraphicFramePr>
        <p:xfrm>
          <a:off x="652732" y="876573"/>
          <a:ext cx="11203907" cy="712080"/>
        </p:xfrm>
        <a:graphic>
          <a:graphicData uri="http://schemas.openxmlformats.org/drawingml/2006/table">
            <a:tbl>
              <a:tblPr>
                <a:tableStyleId>{5C22544A-7EE6-4342-B048-85BDC9FD1C3A}</a:tableStyleId>
              </a:tblPr>
              <a:tblGrid>
                <a:gridCol w="11203907">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Q28. Avez-vous confiance dans votre entreprise pour assurer votre protection et garantir la confidentialité si vous utilisez ce dispositif d’alerte ?</a:t>
                      </a:r>
                    </a:p>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Q29. Seriez-vous prêt(e) à lancer une alerte si vous étiez témoin d’un problème éthique ?</a:t>
                      </a:r>
                    </a:p>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Q30. Selon vous, les lanceurs d’alertes dans votre entreprise prennent-ils des risques pour leur carrière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8" name="ZoneTexte 7">
            <a:extLst>
              <a:ext uri="{FF2B5EF4-FFF2-40B4-BE49-F238E27FC236}">
                <a16:creationId xmlns:a16="http://schemas.microsoft.com/office/drawing/2014/main" id="{A1CD2991-A2C1-3FDE-C1D6-B14D9BB8DE33}"/>
              </a:ext>
            </a:extLst>
          </p:cNvPr>
          <p:cNvSpPr txBox="1"/>
          <p:nvPr/>
        </p:nvSpPr>
        <p:spPr>
          <a:xfrm>
            <a:off x="668217" y="164723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15" name="TextBox 94">
            <a:extLst>
              <a:ext uri="{FF2B5EF4-FFF2-40B4-BE49-F238E27FC236}">
                <a16:creationId xmlns:a16="http://schemas.microsoft.com/office/drawing/2014/main" id="{8FA3A21D-A42E-2D77-80B4-38969E7D0B78}"/>
              </a:ext>
            </a:extLst>
          </p:cNvPr>
          <p:cNvSpPr txBox="1"/>
          <p:nvPr/>
        </p:nvSpPr>
        <p:spPr>
          <a:xfrm>
            <a:off x="4404282" y="2216579"/>
            <a:ext cx="3429041" cy="523220"/>
          </a:xfrm>
          <a:prstGeom prst="rect">
            <a:avLst/>
          </a:prstGeom>
          <a:noFill/>
        </p:spPr>
        <p:txBody>
          <a:bodyPr wrap="square" lIns="0" rIns="0" rtlCol="0" anchor="b">
            <a:spAutoFit/>
          </a:bodyPr>
          <a:lstStyle/>
          <a:p>
            <a:pPr algn="ctr"/>
            <a:r>
              <a:rPr lang="en-US" sz="1400" b="1" noProof="1">
                <a:solidFill>
                  <a:srgbClr val="17406D"/>
                </a:solidFill>
                <a:latin typeface="Roboto" panose="02000000000000000000"/>
              </a:rPr>
              <a:t>Seraient prêts à lancer une alerte s’ils étaient témoin d’un problème éthique</a:t>
            </a:r>
          </a:p>
        </p:txBody>
      </p:sp>
      <p:cxnSp>
        <p:nvCxnSpPr>
          <p:cNvPr id="23" name="Connecteur droit 22">
            <a:extLst>
              <a:ext uri="{FF2B5EF4-FFF2-40B4-BE49-F238E27FC236}">
                <a16:creationId xmlns:a16="http://schemas.microsoft.com/office/drawing/2014/main" id="{A92A96F2-0BC2-EAF2-271B-C6EEBAF03D0F}"/>
              </a:ext>
            </a:extLst>
          </p:cNvPr>
          <p:cNvCxnSpPr>
            <a:cxnSpLocks/>
          </p:cNvCxnSpPr>
          <p:nvPr/>
        </p:nvCxnSpPr>
        <p:spPr>
          <a:xfrm>
            <a:off x="4070775" y="2978950"/>
            <a:ext cx="0" cy="3150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Box 94">
            <a:extLst>
              <a:ext uri="{FF2B5EF4-FFF2-40B4-BE49-F238E27FC236}">
                <a16:creationId xmlns:a16="http://schemas.microsoft.com/office/drawing/2014/main" id="{F23D03D4-FB0D-6723-F991-76D53E1F0423}"/>
              </a:ext>
            </a:extLst>
          </p:cNvPr>
          <p:cNvSpPr txBox="1"/>
          <p:nvPr/>
        </p:nvSpPr>
        <p:spPr>
          <a:xfrm>
            <a:off x="259866" y="2171680"/>
            <a:ext cx="3633094" cy="738664"/>
          </a:xfrm>
          <a:prstGeom prst="rect">
            <a:avLst/>
          </a:prstGeom>
          <a:noFill/>
        </p:spPr>
        <p:txBody>
          <a:bodyPr wrap="square" lIns="0" rIns="0" rtlCol="0" anchor="b">
            <a:spAutoFit/>
          </a:bodyPr>
          <a:lstStyle/>
          <a:p>
            <a:pPr algn="ctr"/>
            <a:r>
              <a:rPr lang="en-US" sz="1400" b="1" noProof="1">
                <a:solidFill>
                  <a:srgbClr val="17406D"/>
                </a:solidFill>
                <a:latin typeface="Roboto" panose="02000000000000000000"/>
              </a:rPr>
              <a:t>Ont confiance dans leur entreprise pour assurer leur protection et garantir la confidentitalité</a:t>
            </a:r>
          </a:p>
        </p:txBody>
      </p:sp>
      <p:graphicFrame>
        <p:nvGraphicFramePr>
          <p:cNvPr id="3" name="Graphique 2">
            <a:extLst>
              <a:ext uri="{FF2B5EF4-FFF2-40B4-BE49-F238E27FC236}">
                <a16:creationId xmlns:a16="http://schemas.microsoft.com/office/drawing/2014/main" id="{3ECD921A-27BF-13E2-33F8-C7CD7129D619}"/>
              </a:ext>
            </a:extLst>
          </p:cNvPr>
          <p:cNvGraphicFramePr>
            <a:graphicFrameLocks noChangeAspect="1"/>
          </p:cNvGraphicFramePr>
          <p:nvPr/>
        </p:nvGraphicFramePr>
        <p:xfrm>
          <a:off x="5122781" y="3147558"/>
          <a:ext cx="1340407" cy="2295945"/>
        </p:xfrm>
        <a:graphic>
          <a:graphicData uri="http://schemas.openxmlformats.org/drawingml/2006/chart">
            <c:chart xmlns:c="http://schemas.openxmlformats.org/drawingml/2006/chart" xmlns:r="http://schemas.openxmlformats.org/officeDocument/2006/relationships" r:id="rId3"/>
          </a:graphicData>
        </a:graphic>
      </p:graphicFrame>
      <p:cxnSp>
        <p:nvCxnSpPr>
          <p:cNvPr id="35" name="Connecteur droit 34">
            <a:extLst>
              <a:ext uri="{FF2B5EF4-FFF2-40B4-BE49-F238E27FC236}">
                <a16:creationId xmlns:a16="http://schemas.microsoft.com/office/drawing/2014/main" id="{1A77B58C-2946-4841-0C04-E2E0226633B1}"/>
              </a:ext>
            </a:extLst>
          </p:cNvPr>
          <p:cNvCxnSpPr>
            <a:cxnSpLocks/>
          </p:cNvCxnSpPr>
          <p:nvPr/>
        </p:nvCxnSpPr>
        <p:spPr>
          <a:xfrm>
            <a:off x="8210172" y="2978950"/>
            <a:ext cx="0" cy="3150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TextBox 94">
            <a:extLst>
              <a:ext uri="{FF2B5EF4-FFF2-40B4-BE49-F238E27FC236}">
                <a16:creationId xmlns:a16="http://schemas.microsoft.com/office/drawing/2014/main" id="{5005BCA7-F79E-81DF-311F-290F6C7206ED}"/>
              </a:ext>
            </a:extLst>
          </p:cNvPr>
          <p:cNvSpPr txBox="1"/>
          <p:nvPr/>
        </p:nvSpPr>
        <p:spPr>
          <a:xfrm>
            <a:off x="8355805" y="2216579"/>
            <a:ext cx="3781802" cy="523220"/>
          </a:xfrm>
          <a:prstGeom prst="rect">
            <a:avLst/>
          </a:prstGeom>
          <a:noFill/>
        </p:spPr>
        <p:txBody>
          <a:bodyPr wrap="square" lIns="0" rIns="0" rtlCol="0" anchor="b">
            <a:spAutoFit/>
          </a:bodyPr>
          <a:lstStyle/>
          <a:p>
            <a:pPr algn="ctr"/>
            <a:r>
              <a:rPr lang="en-US" sz="1400" b="1" noProof="1">
                <a:solidFill>
                  <a:srgbClr val="17406D"/>
                </a:solidFill>
                <a:latin typeface="Roboto" panose="02000000000000000000"/>
              </a:rPr>
              <a:t>Estiment que les lanceurs d’alertes prennent des risques pour leur carrière</a:t>
            </a:r>
          </a:p>
        </p:txBody>
      </p:sp>
      <p:sp>
        <p:nvSpPr>
          <p:cNvPr id="20" name="ZoneTexte 19">
            <a:extLst>
              <a:ext uri="{FF2B5EF4-FFF2-40B4-BE49-F238E27FC236}">
                <a16:creationId xmlns:a16="http://schemas.microsoft.com/office/drawing/2014/main" id="{59CFF0FC-9875-B753-2B9E-1F504D6FD34A}"/>
              </a:ext>
            </a:extLst>
          </p:cNvPr>
          <p:cNvSpPr txBox="1"/>
          <p:nvPr/>
        </p:nvSpPr>
        <p:spPr>
          <a:xfrm>
            <a:off x="1956369" y="3255875"/>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37" name="ZoneTexte 36">
            <a:extLst>
              <a:ext uri="{FF2B5EF4-FFF2-40B4-BE49-F238E27FC236}">
                <a16:creationId xmlns:a16="http://schemas.microsoft.com/office/drawing/2014/main" id="{22FFC881-DA25-141B-E0BC-8E5E635CEC95}"/>
              </a:ext>
            </a:extLst>
          </p:cNvPr>
          <p:cNvSpPr txBox="1"/>
          <p:nvPr/>
        </p:nvSpPr>
        <p:spPr>
          <a:xfrm>
            <a:off x="5660242" y="2911499"/>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graphicFrame>
        <p:nvGraphicFramePr>
          <p:cNvPr id="17" name="Graphique 16">
            <a:extLst>
              <a:ext uri="{FF2B5EF4-FFF2-40B4-BE49-F238E27FC236}">
                <a16:creationId xmlns:a16="http://schemas.microsoft.com/office/drawing/2014/main" id="{5DD93137-21EF-E9E1-0427-CED22BC6CD29}"/>
              </a:ext>
            </a:extLst>
          </p:cNvPr>
          <p:cNvGraphicFramePr/>
          <p:nvPr/>
        </p:nvGraphicFramePr>
        <p:xfrm>
          <a:off x="8316153" y="3797364"/>
          <a:ext cx="1858718" cy="2410323"/>
        </p:xfrm>
        <a:graphic>
          <a:graphicData uri="http://schemas.openxmlformats.org/drawingml/2006/chart">
            <c:chart xmlns:c="http://schemas.openxmlformats.org/drawingml/2006/chart" xmlns:r="http://schemas.openxmlformats.org/officeDocument/2006/relationships" r:id="rId4"/>
          </a:graphicData>
        </a:graphic>
      </p:graphicFrame>
      <p:sp>
        <p:nvSpPr>
          <p:cNvPr id="14" name="Forme libre : forme 13">
            <a:extLst>
              <a:ext uri="{FF2B5EF4-FFF2-40B4-BE49-F238E27FC236}">
                <a16:creationId xmlns:a16="http://schemas.microsoft.com/office/drawing/2014/main" id="{6ECAA333-556D-0B97-0901-D4F1D6820BF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16" name="Titre 1">
            <a:extLst>
              <a:ext uri="{FF2B5EF4-FFF2-40B4-BE49-F238E27FC236}">
                <a16:creationId xmlns:a16="http://schemas.microsoft.com/office/drawing/2014/main" id="{2B38B049-637E-CFDC-9A98-E46A34B514BC}"/>
              </a:ext>
            </a:extLst>
          </p:cNvPr>
          <p:cNvSpPr>
            <a:spLocks noGrp="1"/>
          </p:cNvSpPr>
          <p:nvPr>
            <p:ph type="title"/>
          </p:nvPr>
        </p:nvSpPr>
        <p:spPr>
          <a:xfrm>
            <a:off x="862519" y="411122"/>
            <a:ext cx="10855569" cy="332399"/>
          </a:xfrm>
        </p:spPr>
        <p:txBody>
          <a:bodyPr/>
          <a:lstStyle/>
          <a:p>
            <a:r>
              <a:rPr lang="fr-FR" sz="2400" dirty="0"/>
              <a:t>Confiance vis-à-vis de l’entreprise et avis sur les lanceurs d’alerte – managers vs non-managers</a:t>
            </a:r>
          </a:p>
        </p:txBody>
      </p:sp>
      <p:graphicFrame>
        <p:nvGraphicFramePr>
          <p:cNvPr id="9" name="Graphique 8">
            <a:extLst>
              <a:ext uri="{FF2B5EF4-FFF2-40B4-BE49-F238E27FC236}">
                <a16:creationId xmlns:a16="http://schemas.microsoft.com/office/drawing/2014/main" id="{B7325121-2A67-EF10-2B00-51825199D4A5}"/>
              </a:ext>
            </a:extLst>
          </p:cNvPr>
          <p:cNvGraphicFramePr>
            <a:graphicFrameLocks noChangeAspect="1"/>
          </p:cNvGraphicFramePr>
          <p:nvPr/>
        </p:nvGraphicFramePr>
        <p:xfrm>
          <a:off x="5564221" y="3625208"/>
          <a:ext cx="1380927" cy="1817836"/>
        </p:xfrm>
        <a:graphic>
          <a:graphicData uri="http://schemas.openxmlformats.org/drawingml/2006/chart">
            <c:chart xmlns:c="http://schemas.openxmlformats.org/drawingml/2006/chart" xmlns:r="http://schemas.openxmlformats.org/officeDocument/2006/relationships" r:id="rId5"/>
          </a:graphicData>
        </a:graphic>
      </p:graphicFrame>
      <p:pic>
        <p:nvPicPr>
          <p:cNvPr id="11" name="Image 10">
            <a:extLst>
              <a:ext uri="{FF2B5EF4-FFF2-40B4-BE49-F238E27FC236}">
                <a16:creationId xmlns:a16="http://schemas.microsoft.com/office/drawing/2014/main" id="{DD458346-D9D1-86C2-3594-8607E7B35148}"/>
              </a:ext>
            </a:extLst>
          </p:cNvPr>
          <p:cNvPicPr>
            <a:picLocks noChangeAspect="1"/>
          </p:cNvPicPr>
          <p:nvPr/>
        </p:nvPicPr>
        <p:blipFill>
          <a:blip r:embed="rId6">
            <a:clrChange>
              <a:clrFrom>
                <a:srgbClr val="FCFCFE"/>
              </a:clrFrom>
              <a:clrTo>
                <a:srgbClr val="FCFCFE">
                  <a:alpha val="0"/>
                </a:srgbClr>
              </a:clrTo>
            </a:clrChange>
          </a:blip>
          <a:stretch>
            <a:fillRect/>
          </a:stretch>
        </p:blipFill>
        <p:spPr>
          <a:xfrm>
            <a:off x="5355442" y="5300537"/>
            <a:ext cx="1343025" cy="895350"/>
          </a:xfrm>
          <a:prstGeom prst="rect">
            <a:avLst/>
          </a:prstGeom>
        </p:spPr>
      </p:pic>
    </p:spTree>
    <p:extLst>
      <p:ext uri="{BB962C8B-B14F-4D97-AF65-F5344CB8AC3E}">
        <p14:creationId xmlns:p14="http://schemas.microsoft.com/office/powerpoint/2010/main" val="205840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aphique 19">
            <a:extLst>
              <a:ext uri="{FF2B5EF4-FFF2-40B4-BE49-F238E27FC236}">
                <a16:creationId xmlns:a16="http://schemas.microsoft.com/office/drawing/2014/main" id="{0F56B74F-7E1E-C363-D7B0-7FE0D6DD7FBE}"/>
              </a:ext>
            </a:extLst>
          </p:cNvPr>
          <p:cNvGraphicFramePr/>
          <p:nvPr/>
        </p:nvGraphicFramePr>
        <p:xfrm>
          <a:off x="1397300" y="2555521"/>
          <a:ext cx="5933683" cy="3608754"/>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106</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7" y="174043"/>
            <a:ext cx="11126034" cy="997196"/>
          </a:xfrm>
        </p:spPr>
        <p:txBody>
          <a:bodyPr/>
          <a:lstStyle/>
          <a:p>
            <a:r>
              <a:rPr lang="fr-FR" sz="2400" dirty="0"/>
              <a:t>Plus de 2 répondants sur 10 se sont déjà retrouvés en situation de conflit d’intérêt dans le cadre de leur travail, notamment les managers et ceux encadrant une équipe, et la moitié d’entre eux seulement l’on déclarée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2" y="1268760"/>
          <a:ext cx="10483828" cy="498720"/>
        </p:xfrm>
        <a:graphic>
          <a:graphicData uri="http://schemas.openxmlformats.org/drawingml/2006/table">
            <a:tbl>
              <a:tblPr>
                <a:tableStyleId>{5C22544A-7EE6-4342-B048-85BDC9FD1C3A}</a:tableStyleId>
              </a:tblPr>
              <a:tblGrid>
                <a:gridCol w="10483828">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Q31. Vous êtes-vous déjà trouvé(e) en situation de conflit d’intérêts dans le cadre de votre travail (c’est-à-dire une situation dans laquelle un intérêt personnel est en concurrence avec un intérêt professionnel, même si l'on ne cherche pas à en tirer avantage)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829723"/>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graphicFrame>
        <p:nvGraphicFramePr>
          <p:cNvPr id="4" name="Tableau 7">
            <a:extLst>
              <a:ext uri="{FF2B5EF4-FFF2-40B4-BE49-F238E27FC236}">
                <a16:creationId xmlns:a16="http://schemas.microsoft.com/office/drawing/2014/main" id="{B694AD31-F801-8D36-C7D7-D81CC7B59991}"/>
              </a:ext>
            </a:extLst>
          </p:cNvPr>
          <p:cNvGraphicFramePr>
            <a:graphicFrameLocks noGrp="1"/>
          </p:cNvGraphicFramePr>
          <p:nvPr/>
        </p:nvGraphicFramePr>
        <p:xfrm>
          <a:off x="1333580" y="2427685"/>
          <a:ext cx="2605432" cy="4878020"/>
        </p:xfrm>
        <a:graphic>
          <a:graphicData uri="http://schemas.openxmlformats.org/drawingml/2006/table">
            <a:tbl>
              <a:tblPr firstRow="1" bandRow="1">
                <a:tableStyleId>{2D5ABB26-0587-4C30-8999-92F81FD0307C}</a:tableStyleId>
              </a:tblPr>
              <a:tblGrid>
                <a:gridCol w="2605432">
                  <a:extLst>
                    <a:ext uri="{9D8B030D-6E8A-4147-A177-3AD203B41FA5}">
                      <a16:colId xmlns:a16="http://schemas.microsoft.com/office/drawing/2014/main" val="3325012296"/>
                    </a:ext>
                  </a:extLst>
                </a:gridCol>
              </a:tblGrid>
              <a:tr h="1219505">
                <a:tc>
                  <a:txBody>
                    <a:bodyPr/>
                    <a:lstStyle/>
                    <a:p>
                      <a:pPr algn="ctr"/>
                      <a:r>
                        <a:rPr lang="fr-FR" sz="1600" b="0" dirty="0">
                          <a:solidFill>
                            <a:schemeClr val="tx1"/>
                          </a:solidFill>
                        </a:rPr>
                        <a:t>Oui et je l’ai déclaré</a:t>
                      </a:r>
                    </a:p>
                  </a:txBody>
                  <a:tcPr anchor="ctr"/>
                </a:tc>
                <a:extLst>
                  <a:ext uri="{0D108BD9-81ED-4DB2-BD59-A6C34878D82A}">
                    <a16:rowId xmlns:a16="http://schemas.microsoft.com/office/drawing/2014/main" val="850639632"/>
                  </a:ext>
                </a:extLst>
              </a:tr>
              <a:tr h="1219505">
                <a:tc>
                  <a:txBody>
                    <a:bodyPr/>
                    <a:lstStyle/>
                    <a:p>
                      <a:pPr algn="ctr"/>
                      <a:r>
                        <a:rPr lang="fr-FR" sz="1600" b="0" dirty="0">
                          <a:solidFill>
                            <a:schemeClr val="tx1"/>
                          </a:solidFill>
                        </a:rPr>
                        <a:t>Oui mais je ne l’ai pas déclaré</a:t>
                      </a:r>
                    </a:p>
                  </a:txBody>
                  <a:tcPr anchor="ctr"/>
                </a:tc>
                <a:extLst>
                  <a:ext uri="{0D108BD9-81ED-4DB2-BD59-A6C34878D82A}">
                    <a16:rowId xmlns:a16="http://schemas.microsoft.com/office/drawing/2014/main" val="976695675"/>
                  </a:ext>
                </a:extLst>
              </a:tr>
              <a:tr h="1219505">
                <a:tc>
                  <a:txBody>
                    <a:bodyPr/>
                    <a:lstStyle/>
                    <a:p>
                      <a:pPr algn="ctr"/>
                      <a:r>
                        <a:rPr lang="fr-FR" sz="1600" b="0" dirty="0">
                          <a:solidFill>
                            <a:schemeClr val="tx1"/>
                          </a:solidFill>
                        </a:rPr>
                        <a:t>Non, jamais</a:t>
                      </a:r>
                    </a:p>
                  </a:txBody>
                  <a:tcPr anchor="ctr"/>
                </a:tc>
                <a:extLst>
                  <a:ext uri="{0D108BD9-81ED-4DB2-BD59-A6C34878D82A}">
                    <a16:rowId xmlns:a16="http://schemas.microsoft.com/office/drawing/2014/main" val="2111303180"/>
                  </a:ext>
                </a:extLst>
              </a:tr>
              <a:tr h="1219505">
                <a:tc>
                  <a:txBody>
                    <a:bodyPr/>
                    <a:lstStyle/>
                    <a:p>
                      <a:pPr algn="ctr"/>
                      <a:endParaRPr lang="fr-FR" sz="1600" b="0" dirty="0">
                        <a:solidFill>
                          <a:schemeClr val="tx1"/>
                        </a:solidFill>
                      </a:endParaRPr>
                    </a:p>
                  </a:txBody>
                  <a:tcPr anchor="ctr"/>
                </a:tc>
                <a:extLst>
                  <a:ext uri="{0D108BD9-81ED-4DB2-BD59-A6C34878D82A}">
                    <a16:rowId xmlns:a16="http://schemas.microsoft.com/office/drawing/2014/main" val="1116312445"/>
                  </a:ext>
                </a:extLst>
              </a:tr>
            </a:tbl>
          </a:graphicData>
        </a:graphic>
      </p:graphicFrame>
      <p:sp>
        <p:nvSpPr>
          <p:cNvPr id="8" name="TextBox 10">
            <a:extLst>
              <a:ext uri="{FF2B5EF4-FFF2-40B4-BE49-F238E27FC236}">
                <a16:creationId xmlns:a16="http://schemas.microsoft.com/office/drawing/2014/main" id="{BC401865-AAA4-A6A5-4A0E-97A24E848939}"/>
              </a:ext>
            </a:extLst>
          </p:cNvPr>
          <p:cNvSpPr txBox="1"/>
          <p:nvPr/>
        </p:nvSpPr>
        <p:spPr>
          <a:xfrm>
            <a:off x="6749877" y="2897871"/>
            <a:ext cx="1345240" cy="830997"/>
          </a:xfrm>
          <a:prstGeom prst="rect">
            <a:avLst/>
          </a:prstGeom>
          <a:noFill/>
        </p:spPr>
        <p:txBody>
          <a:bodyPr wrap="none" rtlCol="0" anchor="ctr">
            <a:spAutoFit/>
          </a:bodyPr>
          <a:lstStyle/>
          <a:p>
            <a:r>
              <a:rPr lang="en-US" sz="4800" b="1" dirty="0">
                <a:solidFill>
                  <a:srgbClr val="17406D"/>
                </a:solidFill>
                <a:latin typeface="Roboto" panose="02000000000000000000"/>
              </a:rPr>
              <a:t>22%</a:t>
            </a:r>
          </a:p>
        </p:txBody>
      </p:sp>
      <p:sp>
        <p:nvSpPr>
          <p:cNvPr id="10" name="TextBox 94">
            <a:extLst>
              <a:ext uri="{FF2B5EF4-FFF2-40B4-BE49-F238E27FC236}">
                <a16:creationId xmlns:a16="http://schemas.microsoft.com/office/drawing/2014/main" id="{A11BD230-1F2C-5BB2-F9F7-74518C73780C}"/>
              </a:ext>
            </a:extLst>
          </p:cNvPr>
          <p:cNvSpPr txBox="1"/>
          <p:nvPr/>
        </p:nvSpPr>
        <p:spPr>
          <a:xfrm>
            <a:off x="6808064" y="3599784"/>
            <a:ext cx="2258266" cy="923330"/>
          </a:xfrm>
          <a:prstGeom prst="rect">
            <a:avLst/>
          </a:prstGeom>
          <a:noFill/>
        </p:spPr>
        <p:txBody>
          <a:bodyPr wrap="square" lIns="0" rIns="0" rtlCol="0" anchor="b">
            <a:spAutoFit/>
          </a:bodyPr>
          <a:lstStyle/>
          <a:p>
            <a:r>
              <a:rPr lang="en-US" sz="1800" b="1" noProof="1">
                <a:solidFill>
                  <a:srgbClr val="17406D"/>
                </a:solidFill>
                <a:latin typeface="Roboto" panose="02000000000000000000"/>
              </a:rPr>
              <a:t>Ont déjà été dans une situation de conflit d’intérêts</a:t>
            </a:r>
          </a:p>
        </p:txBody>
      </p:sp>
      <p:sp>
        <p:nvSpPr>
          <p:cNvPr id="19" name="Parenthèse fermante 18">
            <a:extLst>
              <a:ext uri="{FF2B5EF4-FFF2-40B4-BE49-F238E27FC236}">
                <a16:creationId xmlns:a16="http://schemas.microsoft.com/office/drawing/2014/main" id="{270134E3-1ACF-89CA-2501-2CA5A8843980}"/>
              </a:ext>
            </a:extLst>
          </p:cNvPr>
          <p:cNvSpPr/>
          <p:nvPr/>
        </p:nvSpPr>
        <p:spPr>
          <a:xfrm>
            <a:off x="6096000" y="2639458"/>
            <a:ext cx="135015" cy="231971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aphicFrame>
        <p:nvGraphicFramePr>
          <p:cNvPr id="11" name="Graphique 10">
            <a:extLst>
              <a:ext uri="{FF2B5EF4-FFF2-40B4-BE49-F238E27FC236}">
                <a16:creationId xmlns:a16="http://schemas.microsoft.com/office/drawing/2014/main" id="{B3B08358-E682-9B10-606D-DE4626491F78}"/>
              </a:ext>
            </a:extLst>
          </p:cNvPr>
          <p:cNvGraphicFramePr/>
          <p:nvPr/>
        </p:nvGraphicFramePr>
        <p:xfrm>
          <a:off x="9487971" y="2758012"/>
          <a:ext cx="2651244" cy="2355427"/>
        </p:xfrm>
        <a:graphic>
          <a:graphicData uri="http://schemas.openxmlformats.org/drawingml/2006/chart">
            <c:chart xmlns:c="http://schemas.openxmlformats.org/drawingml/2006/chart" xmlns:r="http://schemas.openxmlformats.org/officeDocument/2006/relationships" r:id="rId3"/>
          </a:graphicData>
        </a:graphic>
      </p:graphicFrame>
      <p:sp>
        <p:nvSpPr>
          <p:cNvPr id="24" name="ZoneTexte 23">
            <a:extLst>
              <a:ext uri="{FF2B5EF4-FFF2-40B4-BE49-F238E27FC236}">
                <a16:creationId xmlns:a16="http://schemas.microsoft.com/office/drawing/2014/main" id="{618C78EC-9C22-DFB0-BCDB-02F6E0819335}"/>
              </a:ext>
            </a:extLst>
          </p:cNvPr>
          <p:cNvSpPr txBox="1"/>
          <p:nvPr/>
        </p:nvSpPr>
        <p:spPr>
          <a:xfrm>
            <a:off x="9966430" y="2528900"/>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6" name="ZoneTexte 25">
            <a:extLst>
              <a:ext uri="{FF2B5EF4-FFF2-40B4-BE49-F238E27FC236}">
                <a16:creationId xmlns:a16="http://schemas.microsoft.com/office/drawing/2014/main" id="{176A0561-D281-8BEB-5509-14C80A566E09}"/>
              </a:ext>
            </a:extLst>
          </p:cNvPr>
          <p:cNvSpPr txBox="1"/>
          <p:nvPr/>
        </p:nvSpPr>
        <p:spPr>
          <a:xfrm>
            <a:off x="6802763" y="4589630"/>
            <a:ext cx="1860343" cy="423193"/>
          </a:xfrm>
          <a:prstGeom prst="rect">
            <a:avLst/>
          </a:prstGeom>
        </p:spPr>
        <p:txBody>
          <a:bodyPr wrap="square" lIns="0" tIns="0" rIns="0" bIns="0" rtlCol="0" anchor="t" anchorCtr="0">
            <a:spAutoFit/>
          </a:bodyPr>
          <a:lstStyle/>
          <a:p>
            <a:pPr fontAlgn="auto"/>
            <a:r>
              <a:rPr lang="fr-FR" sz="900" dirty="0">
                <a:solidFill>
                  <a:srgbClr val="00B050"/>
                </a:solidFill>
              </a:rPr>
              <a:t>Encadrant une équipe : 31% </a:t>
            </a:r>
          </a:p>
          <a:p>
            <a:pPr fontAlgn="auto"/>
            <a:r>
              <a:rPr lang="fr-FR" sz="900" dirty="0">
                <a:solidFill>
                  <a:srgbClr val="FF0000"/>
                </a:solidFill>
              </a:rPr>
              <a:t>N’encadrant pas d’équipe : 18%</a:t>
            </a:r>
          </a:p>
          <a:p>
            <a:pPr fontAlgn="auto"/>
            <a:endParaRPr lang="fr-FR" sz="950" dirty="0">
              <a:solidFill>
                <a:srgbClr val="FF0000"/>
              </a:solidFill>
            </a:endParaRPr>
          </a:p>
        </p:txBody>
      </p:sp>
      <p:sp>
        <p:nvSpPr>
          <p:cNvPr id="31" name="TextBox 10">
            <a:extLst>
              <a:ext uri="{FF2B5EF4-FFF2-40B4-BE49-F238E27FC236}">
                <a16:creationId xmlns:a16="http://schemas.microsoft.com/office/drawing/2014/main" id="{833001E3-9108-969B-11E0-809ACFE0EF66}"/>
              </a:ext>
            </a:extLst>
          </p:cNvPr>
          <p:cNvSpPr txBox="1"/>
          <p:nvPr/>
        </p:nvSpPr>
        <p:spPr>
          <a:xfrm>
            <a:off x="8518682" y="5627610"/>
            <a:ext cx="1095295" cy="261610"/>
          </a:xfrm>
          <a:prstGeom prst="rect">
            <a:avLst/>
          </a:prstGeom>
          <a:noFill/>
        </p:spPr>
        <p:txBody>
          <a:bodyPr wrap="square" rtlCol="0" anchor="ctr">
            <a:spAutoFit/>
          </a:bodyPr>
          <a:lstStyle/>
          <a:p>
            <a:r>
              <a:rPr lang="en-US" sz="1100" b="1" dirty="0">
                <a:latin typeface="Roboto" panose="02000000000000000000"/>
              </a:rPr>
              <a:t>ST Oui</a:t>
            </a:r>
          </a:p>
        </p:txBody>
      </p:sp>
      <p:graphicFrame>
        <p:nvGraphicFramePr>
          <p:cNvPr id="32" name="Graphique 31">
            <a:extLst>
              <a:ext uri="{FF2B5EF4-FFF2-40B4-BE49-F238E27FC236}">
                <a16:creationId xmlns:a16="http://schemas.microsoft.com/office/drawing/2014/main" id="{A5F9096E-A87B-C566-CA74-3BF449E491B7}"/>
              </a:ext>
            </a:extLst>
          </p:cNvPr>
          <p:cNvGraphicFramePr/>
          <p:nvPr/>
        </p:nvGraphicFramePr>
        <p:xfrm>
          <a:off x="9156340" y="5487309"/>
          <a:ext cx="2880316" cy="867016"/>
        </p:xfrm>
        <a:graphic>
          <a:graphicData uri="http://schemas.openxmlformats.org/drawingml/2006/chart">
            <c:chart xmlns:c="http://schemas.openxmlformats.org/drawingml/2006/chart" xmlns:r="http://schemas.openxmlformats.org/officeDocument/2006/relationships" r:id="rId4"/>
          </a:graphicData>
        </a:graphic>
      </p:graphicFrame>
      <p:sp>
        <p:nvSpPr>
          <p:cNvPr id="3" name="ZoneTexte 2">
            <a:extLst>
              <a:ext uri="{FF2B5EF4-FFF2-40B4-BE49-F238E27FC236}">
                <a16:creationId xmlns:a16="http://schemas.microsoft.com/office/drawing/2014/main" id="{401C2DFB-6D10-826D-CB86-A07189E1FE09}"/>
              </a:ext>
            </a:extLst>
          </p:cNvPr>
          <p:cNvSpPr txBox="1"/>
          <p:nvPr/>
        </p:nvSpPr>
        <p:spPr>
          <a:xfrm>
            <a:off x="11641141" y="5427183"/>
            <a:ext cx="315035" cy="369332"/>
          </a:xfrm>
          <a:prstGeom prst="rect">
            <a:avLst/>
          </a:prstGeom>
        </p:spPr>
        <p:txBody>
          <a:bodyPr wrap="square" lIns="0" tIns="0" rIns="0" bIns="0" rtlCol="0" anchor="t" anchorCtr="0">
            <a:spAutoFit/>
          </a:bodyPr>
          <a:lstStyle/>
          <a:p>
            <a:pPr algn="l" fontAlgn="auto"/>
            <a:r>
              <a:rPr lang="fr-FR" sz="2400" b="1" dirty="0">
                <a:solidFill>
                  <a:srgbClr val="FF0000"/>
                </a:solidFill>
              </a:rPr>
              <a:t>-</a:t>
            </a:r>
          </a:p>
        </p:txBody>
      </p:sp>
    </p:spTree>
    <p:extLst>
      <p:ext uri="{BB962C8B-B14F-4D97-AF65-F5344CB8AC3E}">
        <p14:creationId xmlns:p14="http://schemas.microsoft.com/office/powerpoint/2010/main" val="225835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aphique 19">
            <a:extLst>
              <a:ext uri="{FF2B5EF4-FFF2-40B4-BE49-F238E27FC236}">
                <a16:creationId xmlns:a16="http://schemas.microsoft.com/office/drawing/2014/main" id="{248B3BB1-5EA3-DF4A-38FE-81C8620A897B}"/>
              </a:ext>
            </a:extLst>
          </p:cNvPr>
          <p:cNvGraphicFramePr/>
          <p:nvPr/>
        </p:nvGraphicFramePr>
        <p:xfrm>
          <a:off x="4861623" y="2624620"/>
          <a:ext cx="6139921" cy="3324660"/>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107</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900786" y="176849"/>
            <a:ext cx="10855569" cy="997196"/>
          </a:xfrm>
        </p:spPr>
        <p:txBody>
          <a:bodyPr/>
          <a:lstStyle/>
          <a:p>
            <a:r>
              <a:rPr lang="fr-FR" sz="2400" dirty="0"/>
              <a:t>Sur 10 situations de conflits d’intérêts déclarées, 4 sont estimées non traitées.</a:t>
            </a:r>
            <a:br>
              <a:rPr lang="fr-FR" sz="2400" dirty="0"/>
            </a:br>
            <a:r>
              <a:rPr lang="fr-FR" sz="2400" dirty="0"/>
              <a:t>Un problème de bonne gestion de ces conflits ou un simple manque de communication vis-à-vis des lanceurs d’alerte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1350794"/>
          <a:ext cx="5533278" cy="285360"/>
        </p:xfrm>
        <a:graphic>
          <a:graphicData uri="http://schemas.openxmlformats.org/drawingml/2006/table">
            <a:tbl>
              <a:tblPr>
                <a:tableStyleId>{5C22544A-7EE6-4342-B048-85BDC9FD1C3A}</a:tableStyleId>
              </a:tblPr>
              <a:tblGrid>
                <a:gridCol w="5533278">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Q32. À votre connaissance, suite à votre déclaration, le conflit d’intérêts…</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6" y="1692242"/>
            <a:ext cx="7137973"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112 répondants ayant déclaré s’être déjà retrouvé en situation de conflit d’intérêt et l’avoir déclaré </a:t>
            </a:r>
          </a:p>
        </p:txBody>
      </p:sp>
      <p:graphicFrame>
        <p:nvGraphicFramePr>
          <p:cNvPr id="4" name="Tableau 7">
            <a:extLst>
              <a:ext uri="{FF2B5EF4-FFF2-40B4-BE49-F238E27FC236}">
                <a16:creationId xmlns:a16="http://schemas.microsoft.com/office/drawing/2014/main" id="{B694AD31-F801-8D36-C7D7-D81CC7B59991}"/>
              </a:ext>
            </a:extLst>
          </p:cNvPr>
          <p:cNvGraphicFramePr>
            <a:graphicFrameLocks noGrp="1"/>
          </p:cNvGraphicFramePr>
          <p:nvPr/>
        </p:nvGraphicFramePr>
        <p:xfrm>
          <a:off x="1375913" y="2528900"/>
          <a:ext cx="3080038" cy="4560036"/>
        </p:xfrm>
        <a:graphic>
          <a:graphicData uri="http://schemas.openxmlformats.org/drawingml/2006/table">
            <a:tbl>
              <a:tblPr firstRow="1" bandRow="1">
                <a:tableStyleId>{2D5ABB26-0587-4C30-8999-92F81FD0307C}</a:tableStyleId>
              </a:tblPr>
              <a:tblGrid>
                <a:gridCol w="3080038">
                  <a:extLst>
                    <a:ext uri="{9D8B030D-6E8A-4147-A177-3AD203B41FA5}">
                      <a16:colId xmlns:a16="http://schemas.microsoft.com/office/drawing/2014/main" val="3325012296"/>
                    </a:ext>
                  </a:extLst>
                </a:gridCol>
              </a:tblGrid>
              <a:tr h="1140009">
                <a:tc>
                  <a:txBody>
                    <a:bodyPr/>
                    <a:lstStyle/>
                    <a:p>
                      <a:pPr algn="ctr"/>
                      <a:r>
                        <a:rPr lang="fr-FR" sz="1600" b="0" dirty="0">
                          <a:solidFill>
                            <a:schemeClr val="tx1"/>
                          </a:solidFill>
                        </a:rPr>
                        <a:t>A été pris en compte et géré par votre entreprise</a:t>
                      </a:r>
                    </a:p>
                  </a:txBody>
                  <a:tcPr anchor="ctr"/>
                </a:tc>
                <a:extLst>
                  <a:ext uri="{0D108BD9-81ED-4DB2-BD59-A6C34878D82A}">
                    <a16:rowId xmlns:a16="http://schemas.microsoft.com/office/drawing/2014/main" val="850639632"/>
                  </a:ext>
                </a:extLst>
              </a:tr>
              <a:tr h="1140009">
                <a:tc>
                  <a:txBody>
                    <a:bodyPr/>
                    <a:lstStyle/>
                    <a:p>
                      <a:pPr algn="ctr"/>
                      <a:r>
                        <a:rPr lang="fr-FR" sz="1600" b="0" dirty="0">
                          <a:solidFill>
                            <a:schemeClr val="tx1"/>
                          </a:solidFill>
                        </a:rPr>
                        <a:t>N’a pas été traité</a:t>
                      </a:r>
                    </a:p>
                  </a:txBody>
                  <a:tcPr anchor="ctr"/>
                </a:tc>
                <a:extLst>
                  <a:ext uri="{0D108BD9-81ED-4DB2-BD59-A6C34878D82A}">
                    <a16:rowId xmlns:a16="http://schemas.microsoft.com/office/drawing/2014/main" val="976695675"/>
                  </a:ext>
                </a:extLst>
              </a:tr>
              <a:tr h="1140009">
                <a:tc>
                  <a:txBody>
                    <a:bodyPr/>
                    <a:lstStyle/>
                    <a:p>
                      <a:pPr algn="ctr"/>
                      <a:r>
                        <a:rPr lang="fr-FR" sz="1600" b="0" dirty="0">
                          <a:solidFill>
                            <a:schemeClr val="tx1"/>
                          </a:solidFill>
                        </a:rPr>
                        <a:t>Je ne sais pas</a:t>
                      </a:r>
                    </a:p>
                  </a:txBody>
                  <a:tcPr anchor="ctr"/>
                </a:tc>
                <a:extLst>
                  <a:ext uri="{0D108BD9-81ED-4DB2-BD59-A6C34878D82A}">
                    <a16:rowId xmlns:a16="http://schemas.microsoft.com/office/drawing/2014/main" val="2111303180"/>
                  </a:ext>
                </a:extLst>
              </a:tr>
              <a:tr h="1140009">
                <a:tc>
                  <a:txBody>
                    <a:bodyPr/>
                    <a:lstStyle/>
                    <a:p>
                      <a:pPr algn="ctr"/>
                      <a:endParaRPr lang="fr-FR" sz="1600" b="0" dirty="0">
                        <a:solidFill>
                          <a:schemeClr val="tx1"/>
                        </a:solidFill>
                      </a:endParaRPr>
                    </a:p>
                  </a:txBody>
                  <a:tcPr anchor="ctr"/>
                </a:tc>
                <a:extLst>
                  <a:ext uri="{0D108BD9-81ED-4DB2-BD59-A6C34878D82A}">
                    <a16:rowId xmlns:a16="http://schemas.microsoft.com/office/drawing/2014/main" val="1116312445"/>
                  </a:ext>
                </a:extLst>
              </a:tr>
            </a:tbl>
          </a:graphicData>
        </a:graphic>
      </p:graphicFrame>
      <p:sp>
        <p:nvSpPr>
          <p:cNvPr id="16" name="Arc 15">
            <a:extLst>
              <a:ext uri="{FF2B5EF4-FFF2-40B4-BE49-F238E27FC236}">
                <a16:creationId xmlns:a16="http://schemas.microsoft.com/office/drawing/2014/main" id="{D78E8B58-9F02-2C95-36E6-54B70A9DE1B3}"/>
              </a:ext>
            </a:extLst>
          </p:cNvPr>
          <p:cNvSpPr/>
          <p:nvPr/>
        </p:nvSpPr>
        <p:spPr>
          <a:xfrm>
            <a:off x="8031215" y="2978950"/>
            <a:ext cx="720080" cy="413078"/>
          </a:xfrm>
          <a:prstGeom prst="arc">
            <a:avLst>
              <a:gd name="adj1" fmla="val 3671642"/>
              <a:gd name="adj2" fmla="val 0"/>
            </a:avLst>
          </a:prstGeom>
          <a:ln w="28575">
            <a:solidFill>
              <a:srgbClr val="F491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85823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a16="http://schemas.microsoft.com/office/drawing/2014/main" id="{D4F6E0D0-6E96-F394-A862-587BBFF11A3D}"/>
              </a:ext>
            </a:extLst>
          </p:cNvPr>
          <p:cNvGraphicFramePr/>
          <p:nvPr/>
        </p:nvGraphicFramePr>
        <p:xfrm>
          <a:off x="5031578" y="2636344"/>
          <a:ext cx="6093753" cy="1107691"/>
        </p:xfrm>
        <a:graphic>
          <a:graphicData uri="http://schemas.openxmlformats.org/drawingml/2006/chart">
            <c:chart xmlns:c="http://schemas.openxmlformats.org/drawingml/2006/chart" xmlns:r="http://schemas.openxmlformats.org/officeDocument/2006/relationships" r:id="rId2"/>
          </a:graphicData>
        </a:graphic>
      </p:graphicFrame>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482229"/>
            <a:ext cx="9110016" cy="232136"/>
          </a:xfrm>
        </p:spPr>
        <p:txBody>
          <a:bodyPr/>
          <a:lstStyle/>
          <a:p>
            <a:r>
              <a:rPr lang="fr-FR" altLang="fr-FR"/>
              <a:t>Occurrence pour le Cercle d’Ethique des Affaires  | Barômètre du climat Ethique | mai 2023</a:t>
            </a:r>
            <a:endParaRPr lang="fr-FR" altLang="fr-FR" dirty="0"/>
          </a:p>
        </p:txBody>
      </p:sp>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12909"/>
            <a:ext cx="11312376" cy="664797"/>
          </a:xfrm>
        </p:spPr>
        <p:txBody>
          <a:bodyPr/>
          <a:lstStyle/>
          <a:p>
            <a:r>
              <a:rPr lang="fr-FR" sz="2400" dirty="0"/>
              <a:t>Une moins bonne gestion des conflits déclarés ou une baisse de communication vis-à-vis des lanceurs d’alerte ?</a:t>
            </a:r>
            <a:endParaRPr lang="fr-FR" sz="2400" b="1" dirty="0">
              <a:latin typeface="Oswald" panose="00000500000000000000" pitchFamily="2" charset="0"/>
              <a:ea typeface="Roboto" panose="02000000000000000000" pitchFamily="2" charset="0"/>
              <a:cs typeface="Roboto" panose="02000000000000000000" pitchFamily="2" charset="0"/>
            </a:endParaRP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cxnSp>
        <p:nvCxnSpPr>
          <p:cNvPr id="12" name="Connecteur droit 11">
            <a:extLst>
              <a:ext uri="{FF2B5EF4-FFF2-40B4-BE49-F238E27FC236}">
                <a16:creationId xmlns:a16="http://schemas.microsoft.com/office/drawing/2014/main" id="{6CC81B81-788E-540A-A871-09663AA197AB}"/>
              </a:ext>
            </a:extLst>
          </p:cNvPr>
          <p:cNvCxnSpPr>
            <a:cxnSpLocks/>
          </p:cNvCxnSpPr>
          <p:nvPr/>
        </p:nvCxnSpPr>
        <p:spPr>
          <a:xfrm>
            <a:off x="1138961" y="356401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AA48B7C8-F698-C1BF-186C-4488056B41DA}"/>
              </a:ext>
            </a:extLst>
          </p:cNvPr>
          <p:cNvCxnSpPr>
            <a:cxnSpLocks/>
          </p:cNvCxnSpPr>
          <p:nvPr/>
        </p:nvCxnSpPr>
        <p:spPr>
          <a:xfrm>
            <a:off x="1138961" y="486916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68D06B42-E194-5398-41BA-AB0806A54C21}"/>
              </a:ext>
            </a:extLst>
          </p:cNvPr>
          <p:cNvSpPr txBox="1"/>
          <p:nvPr/>
        </p:nvSpPr>
        <p:spPr>
          <a:xfrm>
            <a:off x="9498477" y="2004488"/>
            <a:ext cx="720080" cy="307777"/>
          </a:xfrm>
          <a:prstGeom prst="rect">
            <a:avLst/>
          </a:prstGeom>
        </p:spPr>
        <p:txBody>
          <a:bodyPr wrap="square" lIns="0" tIns="0" rIns="0" bIns="0" rtlCol="0" anchor="t" anchorCtr="0">
            <a:spAutoFit/>
          </a:bodyPr>
          <a:lstStyle/>
          <a:p>
            <a:pPr algn="l" fontAlgn="auto"/>
            <a:r>
              <a:rPr lang="fr-FR" sz="2000" b="1" i="1" dirty="0"/>
              <a:t>2023</a:t>
            </a:r>
          </a:p>
        </p:txBody>
      </p:sp>
      <p:sp>
        <p:nvSpPr>
          <p:cNvPr id="42" name="ZoneTexte 41">
            <a:extLst>
              <a:ext uri="{FF2B5EF4-FFF2-40B4-BE49-F238E27FC236}">
                <a16:creationId xmlns:a16="http://schemas.microsoft.com/office/drawing/2014/main" id="{CAE00F40-D0F6-6E98-3D4E-B3A6D09F6E19}"/>
              </a:ext>
            </a:extLst>
          </p:cNvPr>
          <p:cNvSpPr txBox="1"/>
          <p:nvPr/>
        </p:nvSpPr>
        <p:spPr>
          <a:xfrm>
            <a:off x="7718415" y="2004488"/>
            <a:ext cx="720080" cy="307777"/>
          </a:xfrm>
          <a:prstGeom prst="rect">
            <a:avLst/>
          </a:prstGeom>
        </p:spPr>
        <p:txBody>
          <a:bodyPr wrap="square" lIns="0" tIns="0" rIns="0" bIns="0" rtlCol="0" anchor="t" anchorCtr="0">
            <a:spAutoFit/>
          </a:bodyPr>
          <a:lstStyle/>
          <a:p>
            <a:pPr algn="l" fontAlgn="auto"/>
            <a:r>
              <a:rPr lang="fr-FR" sz="2000" b="1" i="1" dirty="0"/>
              <a:t>2022</a:t>
            </a:r>
          </a:p>
        </p:txBody>
      </p:sp>
      <p:sp>
        <p:nvSpPr>
          <p:cNvPr id="13" name="ZoneTexte 12">
            <a:extLst>
              <a:ext uri="{FF2B5EF4-FFF2-40B4-BE49-F238E27FC236}">
                <a16:creationId xmlns:a16="http://schemas.microsoft.com/office/drawing/2014/main" id="{4B8424D4-E84E-7144-738C-3D4069E15C35}"/>
              </a:ext>
            </a:extLst>
          </p:cNvPr>
          <p:cNvSpPr txBox="1"/>
          <p:nvPr/>
        </p:nvSpPr>
        <p:spPr>
          <a:xfrm>
            <a:off x="5928785" y="2004488"/>
            <a:ext cx="720080" cy="307777"/>
          </a:xfrm>
          <a:prstGeom prst="rect">
            <a:avLst/>
          </a:prstGeom>
        </p:spPr>
        <p:txBody>
          <a:bodyPr wrap="square" lIns="0" tIns="0" rIns="0" bIns="0" rtlCol="0" anchor="t" anchorCtr="0">
            <a:spAutoFit/>
          </a:bodyPr>
          <a:lstStyle/>
          <a:p>
            <a:pPr algn="l" fontAlgn="auto"/>
            <a:r>
              <a:rPr lang="fr-FR" sz="2000" b="1" i="1" dirty="0"/>
              <a:t>2021</a:t>
            </a:r>
          </a:p>
        </p:txBody>
      </p:sp>
      <p:graphicFrame>
        <p:nvGraphicFramePr>
          <p:cNvPr id="4" name="Graphique 3">
            <a:extLst>
              <a:ext uri="{FF2B5EF4-FFF2-40B4-BE49-F238E27FC236}">
                <a16:creationId xmlns:a16="http://schemas.microsoft.com/office/drawing/2014/main" id="{4C567BA5-7DE1-1477-F23E-6EB7D2D6EEDD}"/>
              </a:ext>
            </a:extLst>
          </p:cNvPr>
          <p:cNvGraphicFramePr/>
          <p:nvPr/>
        </p:nvGraphicFramePr>
        <p:xfrm>
          <a:off x="5031578" y="3869040"/>
          <a:ext cx="6093753" cy="11351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a:extLst>
              <a:ext uri="{FF2B5EF4-FFF2-40B4-BE49-F238E27FC236}">
                <a16:creationId xmlns:a16="http://schemas.microsoft.com/office/drawing/2014/main" id="{A0BDBA7E-6C2A-DDE6-0170-E0926727DC58}"/>
              </a:ext>
            </a:extLst>
          </p:cNvPr>
          <p:cNvGraphicFramePr/>
          <p:nvPr/>
        </p:nvGraphicFramePr>
        <p:xfrm>
          <a:off x="4864884" y="4727033"/>
          <a:ext cx="6427139" cy="14139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au 1">
            <a:extLst>
              <a:ext uri="{FF2B5EF4-FFF2-40B4-BE49-F238E27FC236}">
                <a16:creationId xmlns:a16="http://schemas.microsoft.com/office/drawing/2014/main" id="{82C039D3-2DEA-9085-3B47-02FF19B21865}"/>
              </a:ext>
            </a:extLst>
          </p:cNvPr>
          <p:cNvGraphicFramePr>
            <a:graphicFrameLocks noGrp="1"/>
          </p:cNvGraphicFramePr>
          <p:nvPr/>
        </p:nvGraphicFramePr>
        <p:xfrm>
          <a:off x="652733" y="1088740"/>
          <a:ext cx="5533278" cy="285360"/>
        </p:xfrm>
        <a:graphic>
          <a:graphicData uri="http://schemas.openxmlformats.org/drawingml/2006/table">
            <a:tbl>
              <a:tblPr>
                <a:tableStyleId>{5C22544A-7EE6-4342-B048-85BDC9FD1C3A}</a:tableStyleId>
              </a:tblPr>
              <a:tblGrid>
                <a:gridCol w="5533278">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Q32. À votre connaissance, suite à votre déclaration, le conflit d’intérêts…</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 name="ZoneTexte 2">
            <a:extLst>
              <a:ext uri="{FF2B5EF4-FFF2-40B4-BE49-F238E27FC236}">
                <a16:creationId xmlns:a16="http://schemas.microsoft.com/office/drawing/2014/main" id="{88F88F53-696B-56CE-EEC3-9583276BE29A}"/>
              </a:ext>
            </a:extLst>
          </p:cNvPr>
          <p:cNvSpPr txBox="1"/>
          <p:nvPr/>
        </p:nvSpPr>
        <p:spPr>
          <a:xfrm>
            <a:off x="668216" y="1422212"/>
            <a:ext cx="6507903"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112 répondants ayant déclaré s’être déjà retrouvé en situation de conflit d’intérêt et l’avoir déclaré </a:t>
            </a:r>
          </a:p>
        </p:txBody>
      </p:sp>
      <p:graphicFrame>
        <p:nvGraphicFramePr>
          <p:cNvPr id="8" name="Tableau 7">
            <a:extLst>
              <a:ext uri="{FF2B5EF4-FFF2-40B4-BE49-F238E27FC236}">
                <a16:creationId xmlns:a16="http://schemas.microsoft.com/office/drawing/2014/main" id="{9B786D89-39A1-7380-6B37-51EEDFADFEC8}"/>
              </a:ext>
            </a:extLst>
          </p:cNvPr>
          <p:cNvGraphicFramePr>
            <a:graphicFrameLocks noGrp="1"/>
          </p:cNvGraphicFramePr>
          <p:nvPr/>
        </p:nvGraphicFramePr>
        <p:xfrm>
          <a:off x="1973443" y="2158376"/>
          <a:ext cx="3080038" cy="5617728"/>
        </p:xfrm>
        <a:graphic>
          <a:graphicData uri="http://schemas.openxmlformats.org/drawingml/2006/table">
            <a:tbl>
              <a:tblPr firstRow="1" bandRow="1">
                <a:tableStyleId>{2D5ABB26-0587-4C30-8999-92F81FD0307C}</a:tableStyleId>
              </a:tblPr>
              <a:tblGrid>
                <a:gridCol w="3080038">
                  <a:extLst>
                    <a:ext uri="{9D8B030D-6E8A-4147-A177-3AD203B41FA5}">
                      <a16:colId xmlns:a16="http://schemas.microsoft.com/office/drawing/2014/main" val="3325012296"/>
                    </a:ext>
                  </a:extLst>
                </a:gridCol>
              </a:tblGrid>
              <a:tr h="1404432">
                <a:tc>
                  <a:txBody>
                    <a:bodyPr/>
                    <a:lstStyle/>
                    <a:p>
                      <a:pPr algn="ctr"/>
                      <a:r>
                        <a:rPr lang="fr-FR" sz="1600" b="0" dirty="0">
                          <a:solidFill>
                            <a:schemeClr val="tx1"/>
                          </a:solidFill>
                        </a:rPr>
                        <a:t>A été pris en compte et géré par votre entreprise</a:t>
                      </a:r>
                    </a:p>
                  </a:txBody>
                  <a:tcPr anchor="ctr"/>
                </a:tc>
                <a:extLst>
                  <a:ext uri="{0D108BD9-81ED-4DB2-BD59-A6C34878D82A}">
                    <a16:rowId xmlns:a16="http://schemas.microsoft.com/office/drawing/2014/main" val="850639632"/>
                  </a:ext>
                </a:extLst>
              </a:tr>
              <a:tr h="1404432">
                <a:tc>
                  <a:txBody>
                    <a:bodyPr/>
                    <a:lstStyle/>
                    <a:p>
                      <a:pPr algn="ctr"/>
                      <a:r>
                        <a:rPr lang="fr-FR" sz="1600" b="0" dirty="0">
                          <a:solidFill>
                            <a:schemeClr val="tx1"/>
                          </a:solidFill>
                        </a:rPr>
                        <a:t>N’a pas été traité</a:t>
                      </a:r>
                    </a:p>
                  </a:txBody>
                  <a:tcPr anchor="ctr"/>
                </a:tc>
                <a:extLst>
                  <a:ext uri="{0D108BD9-81ED-4DB2-BD59-A6C34878D82A}">
                    <a16:rowId xmlns:a16="http://schemas.microsoft.com/office/drawing/2014/main" val="976695675"/>
                  </a:ext>
                </a:extLst>
              </a:tr>
              <a:tr h="1404432">
                <a:tc>
                  <a:txBody>
                    <a:bodyPr/>
                    <a:lstStyle/>
                    <a:p>
                      <a:pPr algn="ctr"/>
                      <a:r>
                        <a:rPr lang="fr-FR" sz="1600" b="0" dirty="0">
                          <a:solidFill>
                            <a:schemeClr val="tx1"/>
                          </a:solidFill>
                        </a:rPr>
                        <a:t>Je ne sais pas</a:t>
                      </a:r>
                    </a:p>
                  </a:txBody>
                  <a:tcPr anchor="ctr"/>
                </a:tc>
                <a:extLst>
                  <a:ext uri="{0D108BD9-81ED-4DB2-BD59-A6C34878D82A}">
                    <a16:rowId xmlns:a16="http://schemas.microsoft.com/office/drawing/2014/main" val="2111303180"/>
                  </a:ext>
                </a:extLst>
              </a:tr>
              <a:tr h="1404432">
                <a:tc>
                  <a:txBody>
                    <a:bodyPr/>
                    <a:lstStyle/>
                    <a:p>
                      <a:pPr algn="ctr"/>
                      <a:endParaRPr lang="fr-FR" sz="1600" b="0" dirty="0">
                        <a:solidFill>
                          <a:schemeClr val="tx1"/>
                        </a:solidFill>
                      </a:endParaRPr>
                    </a:p>
                  </a:txBody>
                  <a:tcPr anchor="ctr"/>
                </a:tc>
                <a:extLst>
                  <a:ext uri="{0D108BD9-81ED-4DB2-BD59-A6C34878D82A}">
                    <a16:rowId xmlns:a16="http://schemas.microsoft.com/office/drawing/2014/main" val="1116312445"/>
                  </a:ext>
                </a:extLst>
              </a:tr>
            </a:tbl>
          </a:graphicData>
        </a:graphic>
      </p:graphicFrame>
      <p:sp>
        <p:nvSpPr>
          <p:cNvPr id="7" name="Espace réservé du numéro de diapositive 6">
            <a:extLst>
              <a:ext uri="{FF2B5EF4-FFF2-40B4-BE49-F238E27FC236}">
                <a16:creationId xmlns:a16="http://schemas.microsoft.com/office/drawing/2014/main" id="{6690CE92-FF3B-50F7-40E8-D19F2FDFF667}"/>
              </a:ext>
            </a:extLst>
          </p:cNvPr>
          <p:cNvSpPr>
            <a:spLocks noGrp="1"/>
          </p:cNvSpPr>
          <p:nvPr>
            <p:ph type="sldNum" sz="quarter" idx="4"/>
          </p:nvPr>
        </p:nvSpPr>
        <p:spPr/>
        <p:txBody>
          <a:bodyPr/>
          <a:lstStyle/>
          <a:p>
            <a:fld id="{69A197D1-22BB-4CE7-B90B-919B10D073A0}" type="slidenum">
              <a:rPr lang="fr-FR" altLang="fr-FR" smtClean="0"/>
              <a:pPr/>
              <a:t>108</a:t>
            </a:fld>
            <a:endParaRPr lang="fr-FR" altLang="fr-FR" dirty="0"/>
          </a:p>
        </p:txBody>
      </p:sp>
      <p:sp>
        <p:nvSpPr>
          <p:cNvPr id="10" name="ZoneTexte 9">
            <a:extLst>
              <a:ext uri="{FF2B5EF4-FFF2-40B4-BE49-F238E27FC236}">
                <a16:creationId xmlns:a16="http://schemas.microsoft.com/office/drawing/2014/main" id="{A0311612-4163-09D6-5A7C-831A5B3C0DFC}"/>
              </a:ext>
            </a:extLst>
          </p:cNvPr>
          <p:cNvSpPr txBox="1"/>
          <p:nvPr/>
        </p:nvSpPr>
        <p:spPr>
          <a:xfrm>
            <a:off x="5780965" y="2307684"/>
            <a:ext cx="855095" cy="184666"/>
          </a:xfrm>
          <a:prstGeom prst="rect">
            <a:avLst/>
          </a:prstGeom>
        </p:spPr>
        <p:txBody>
          <a:bodyPr wrap="square" lIns="0" tIns="0" rIns="0" bIns="0" rtlCol="0" anchor="t" anchorCtr="0">
            <a:spAutoFit/>
          </a:bodyPr>
          <a:lstStyle/>
          <a:p>
            <a:pPr algn="ctr" fontAlgn="auto"/>
            <a:r>
              <a:rPr lang="fr-FR" sz="1200" dirty="0">
                <a:solidFill>
                  <a:schemeClr val="bg1">
                    <a:lumMod val="65000"/>
                  </a:schemeClr>
                </a:solidFill>
              </a:rPr>
              <a:t>(n=/)</a:t>
            </a:r>
          </a:p>
        </p:txBody>
      </p:sp>
      <p:sp>
        <p:nvSpPr>
          <p:cNvPr id="11" name="ZoneTexte 10">
            <a:extLst>
              <a:ext uri="{FF2B5EF4-FFF2-40B4-BE49-F238E27FC236}">
                <a16:creationId xmlns:a16="http://schemas.microsoft.com/office/drawing/2014/main" id="{195AE04E-CA1F-5004-C904-EF5DA6633B2E}"/>
              </a:ext>
            </a:extLst>
          </p:cNvPr>
          <p:cNvSpPr txBox="1"/>
          <p:nvPr/>
        </p:nvSpPr>
        <p:spPr>
          <a:xfrm>
            <a:off x="7599768" y="2307684"/>
            <a:ext cx="855095" cy="184666"/>
          </a:xfrm>
          <a:prstGeom prst="rect">
            <a:avLst/>
          </a:prstGeom>
        </p:spPr>
        <p:txBody>
          <a:bodyPr wrap="square" lIns="0" tIns="0" rIns="0" bIns="0" rtlCol="0" anchor="t" anchorCtr="0">
            <a:spAutoFit/>
          </a:bodyPr>
          <a:lstStyle/>
          <a:p>
            <a:pPr algn="ctr" fontAlgn="auto"/>
            <a:r>
              <a:rPr lang="fr-FR" sz="1200" dirty="0">
                <a:solidFill>
                  <a:schemeClr val="bg1">
                    <a:lumMod val="65000"/>
                  </a:schemeClr>
                </a:solidFill>
              </a:rPr>
              <a:t>(n=193)</a:t>
            </a:r>
          </a:p>
        </p:txBody>
      </p:sp>
      <p:sp>
        <p:nvSpPr>
          <p:cNvPr id="14" name="ZoneTexte 13">
            <a:extLst>
              <a:ext uri="{FF2B5EF4-FFF2-40B4-BE49-F238E27FC236}">
                <a16:creationId xmlns:a16="http://schemas.microsoft.com/office/drawing/2014/main" id="{B764A43B-A629-F288-4051-0CB05EA7BCB5}"/>
              </a:ext>
            </a:extLst>
          </p:cNvPr>
          <p:cNvSpPr txBox="1"/>
          <p:nvPr/>
        </p:nvSpPr>
        <p:spPr>
          <a:xfrm>
            <a:off x="9363077" y="2307684"/>
            <a:ext cx="855095" cy="184666"/>
          </a:xfrm>
          <a:prstGeom prst="rect">
            <a:avLst/>
          </a:prstGeom>
        </p:spPr>
        <p:txBody>
          <a:bodyPr wrap="square" lIns="0" tIns="0" rIns="0" bIns="0" rtlCol="0" anchor="t" anchorCtr="0">
            <a:spAutoFit/>
          </a:bodyPr>
          <a:lstStyle/>
          <a:p>
            <a:pPr algn="ctr" fontAlgn="auto"/>
            <a:r>
              <a:rPr lang="fr-FR" sz="1200" dirty="0">
                <a:solidFill>
                  <a:schemeClr val="bg1">
                    <a:lumMod val="65000"/>
                  </a:schemeClr>
                </a:solidFill>
              </a:rPr>
              <a:t>(n=112)</a:t>
            </a:r>
          </a:p>
        </p:txBody>
      </p:sp>
      <p:sp>
        <p:nvSpPr>
          <p:cNvPr id="15" name="ZoneTexte 14">
            <a:extLst>
              <a:ext uri="{FF2B5EF4-FFF2-40B4-BE49-F238E27FC236}">
                <a16:creationId xmlns:a16="http://schemas.microsoft.com/office/drawing/2014/main" id="{3F8FA1E8-7F06-E944-8D20-EFA2D1628B38}"/>
              </a:ext>
            </a:extLst>
          </p:cNvPr>
          <p:cNvSpPr txBox="1"/>
          <p:nvPr/>
        </p:nvSpPr>
        <p:spPr>
          <a:xfrm>
            <a:off x="10310096" y="3771055"/>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Tree>
    <p:extLst>
      <p:ext uri="{BB962C8B-B14F-4D97-AF65-F5344CB8AC3E}">
        <p14:creationId xmlns:p14="http://schemas.microsoft.com/office/powerpoint/2010/main" val="405266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230F41-DE0D-45BE-A113-670322C619D9}"/>
              </a:ext>
            </a:extLst>
          </p:cNvPr>
          <p:cNvSpPr/>
          <p:nvPr/>
        </p:nvSpPr>
        <p:spPr>
          <a:xfrm>
            <a:off x="-12249" y="0"/>
            <a:ext cx="12204249" cy="6858000"/>
          </a:xfrm>
          <a:prstGeom prst="rect">
            <a:avLst/>
          </a:prstGeom>
          <a:solidFill>
            <a:schemeClr val="accent4">
              <a:alpha val="80000"/>
            </a:schemeClr>
          </a:solidFill>
          <a:ln>
            <a:noFill/>
          </a:ln>
        </p:spPr>
        <p:txBody>
          <a:bodyPr rtlCol="0" anchor="ctr">
            <a:noAutofit/>
          </a:bodyPr>
          <a:lstStyle/>
          <a:p>
            <a:pPr algn="ctr"/>
            <a:endParaRPr lang="fr-FR" sz="2000" dirty="0" err="1">
              <a:latin typeface="+mn-lt"/>
            </a:endParaRPr>
          </a:p>
        </p:txBody>
      </p:sp>
      <p:sp>
        <p:nvSpPr>
          <p:cNvPr id="2" name="Titre 1">
            <a:extLst>
              <a:ext uri="{FF2B5EF4-FFF2-40B4-BE49-F238E27FC236}">
                <a16:creationId xmlns:a16="http://schemas.microsoft.com/office/drawing/2014/main" id="{BCF2E25C-1155-452A-A787-0D3957D68BA8}"/>
              </a:ext>
            </a:extLst>
          </p:cNvPr>
          <p:cNvSpPr>
            <a:spLocks noGrp="1"/>
          </p:cNvSpPr>
          <p:nvPr>
            <p:ph type="title"/>
          </p:nvPr>
        </p:nvSpPr>
        <p:spPr/>
        <p:txBody>
          <a:bodyPr/>
          <a:lstStyle/>
          <a:p>
            <a:r>
              <a:rPr lang="fr-FR" dirty="0">
                <a:solidFill>
                  <a:schemeClr val="bg1"/>
                </a:solidFill>
              </a:rPr>
              <a:t>Questions d’actualité</a:t>
            </a:r>
          </a:p>
        </p:txBody>
      </p:sp>
      <p:sp>
        <p:nvSpPr>
          <p:cNvPr id="3" name="ZoneTexte 2">
            <a:extLst>
              <a:ext uri="{FF2B5EF4-FFF2-40B4-BE49-F238E27FC236}">
                <a16:creationId xmlns:a16="http://schemas.microsoft.com/office/drawing/2014/main" id="{D59493E2-39E0-41D6-B0C6-189B57345E41}"/>
              </a:ext>
            </a:extLst>
          </p:cNvPr>
          <p:cNvSpPr txBox="1"/>
          <p:nvPr/>
        </p:nvSpPr>
        <p:spPr>
          <a:xfrm>
            <a:off x="10568137" y="4162448"/>
            <a:ext cx="1527983" cy="3170099"/>
          </a:xfrm>
          <a:prstGeom prst="rect">
            <a:avLst/>
          </a:prstGeom>
          <a:noFill/>
        </p:spPr>
        <p:txBody>
          <a:bodyPr wrap="none" rtlCol="0">
            <a:spAutoFit/>
          </a:bodyPr>
          <a:lstStyle/>
          <a:p>
            <a:pPr algn="ctr"/>
            <a:r>
              <a:rPr lang="fr-FR" sz="20000" b="1" dirty="0">
                <a:solidFill>
                  <a:schemeClr val="bg1"/>
                </a:solidFill>
                <a:latin typeface="Oswald" pitchFamily="2" charset="0"/>
                <a:sym typeface="Wingdings" panose="05000000000000000000" pitchFamily="2" charset="2"/>
              </a:rPr>
              <a:t>4</a:t>
            </a:r>
            <a:endParaRPr lang="fr-FR" sz="20000" b="1" dirty="0">
              <a:solidFill>
                <a:schemeClr val="bg1"/>
              </a:solidFill>
              <a:latin typeface="Oswald" pitchFamily="2" charset="0"/>
            </a:endParaRPr>
          </a:p>
        </p:txBody>
      </p:sp>
      <p:sp>
        <p:nvSpPr>
          <p:cNvPr id="4" name="Ellipse 3">
            <a:extLst>
              <a:ext uri="{FF2B5EF4-FFF2-40B4-BE49-F238E27FC236}">
                <a16:creationId xmlns:a16="http://schemas.microsoft.com/office/drawing/2014/main" id="{28E1CB4D-F345-4AC7-BB6F-CCAAAB2BCD4E}"/>
              </a:ext>
            </a:extLst>
          </p:cNvPr>
          <p:cNvSpPr/>
          <p:nvPr/>
        </p:nvSpPr>
        <p:spPr>
          <a:xfrm>
            <a:off x="9561385" y="3969060"/>
            <a:ext cx="3541486" cy="3541486"/>
          </a:xfrm>
          <a:prstGeom prst="ellipse">
            <a:avLst/>
          </a:prstGeom>
          <a:noFill/>
          <a:ln w="317500">
            <a:solidFill>
              <a:schemeClr val="bg1"/>
            </a:solidFill>
          </a:ln>
        </p:spPr>
        <p:txBody>
          <a:bodyPr rtlCol="0" anchor="ctr">
            <a:noAutofit/>
          </a:bodyPr>
          <a:lstStyle/>
          <a:p>
            <a:pPr algn="ctr"/>
            <a:endParaRPr lang="fr-FR" sz="2000" dirty="0" err="1">
              <a:latin typeface="+mn-lt"/>
            </a:endParaRPr>
          </a:p>
        </p:txBody>
      </p:sp>
      <p:sp>
        <p:nvSpPr>
          <p:cNvPr id="5" name="Forme libre : forme 4">
            <a:extLst>
              <a:ext uri="{FF2B5EF4-FFF2-40B4-BE49-F238E27FC236}">
                <a16:creationId xmlns:a16="http://schemas.microsoft.com/office/drawing/2014/main" id="{8E9217C6-902C-42E8-ADB6-5D441028770B}"/>
              </a:ext>
            </a:extLst>
          </p:cNvPr>
          <p:cNvSpPr/>
          <p:nvPr/>
        </p:nvSpPr>
        <p:spPr>
          <a:xfrm>
            <a:off x="0" y="2761"/>
            <a:ext cx="2015048" cy="6855239"/>
          </a:xfrm>
          <a:custGeom>
            <a:avLst/>
            <a:gdLst>
              <a:gd name="connsiteX0" fmla="*/ 0 w 2015048"/>
              <a:gd name="connsiteY0" fmla="*/ 0 h 6855239"/>
              <a:gd name="connsiteX1" fmla="*/ 178933 w 2015048"/>
              <a:gd name="connsiteY1" fmla="*/ 0 h 6855239"/>
              <a:gd name="connsiteX2" fmla="*/ 2015048 w 2015048"/>
              <a:gd name="connsiteY2" fmla="*/ 6852433 h 6855239"/>
              <a:gd name="connsiteX3" fmla="*/ 1325470 w 2015048"/>
              <a:gd name="connsiteY3" fmla="*/ 6852433 h 6855239"/>
              <a:gd name="connsiteX4" fmla="*/ 1325470 w 2015048"/>
              <a:gd name="connsiteY4" fmla="*/ 6855239 h 6855239"/>
              <a:gd name="connsiteX5" fmla="*/ 0 w 2015048"/>
              <a:gd name="connsiteY5" fmla="*/ 6855239 h 6855239"/>
              <a:gd name="connsiteX6" fmla="*/ 0 w 2015048"/>
              <a:gd name="connsiteY6" fmla="*/ 5494472 h 685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048" h="6855239">
                <a:moveTo>
                  <a:pt x="0" y="0"/>
                </a:moveTo>
                <a:lnTo>
                  <a:pt x="178933" y="0"/>
                </a:lnTo>
                <a:lnTo>
                  <a:pt x="2015048" y="6852433"/>
                </a:lnTo>
                <a:lnTo>
                  <a:pt x="1325470" y="6852433"/>
                </a:lnTo>
                <a:lnTo>
                  <a:pt x="1325470" y="6855239"/>
                </a:lnTo>
                <a:lnTo>
                  <a:pt x="0" y="6855239"/>
                </a:lnTo>
                <a:lnTo>
                  <a:pt x="0" y="5494472"/>
                </a:lnTo>
                <a:close/>
              </a:path>
            </a:pathLst>
          </a:custGeom>
          <a:solidFill>
            <a:schemeClr val="bg1"/>
          </a:solidFill>
        </p:spPr>
        <p:txBody>
          <a:bodyPr rtlCol="0" anchor="ctr">
            <a:noAutofit/>
          </a:bodyPr>
          <a:lstStyle/>
          <a:p>
            <a:pPr algn="ctr"/>
            <a:endParaRPr lang="fr-FR" sz="2000" dirty="0" err="1">
              <a:latin typeface="+mn-lt"/>
            </a:endParaRPr>
          </a:p>
        </p:txBody>
      </p:sp>
    </p:spTree>
    <p:extLst>
      <p:ext uri="{BB962C8B-B14F-4D97-AF65-F5344CB8AC3E}">
        <p14:creationId xmlns:p14="http://schemas.microsoft.com/office/powerpoint/2010/main" val="159369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11</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66056" y="376458"/>
            <a:ext cx="10855569" cy="664797"/>
          </a:xfrm>
        </p:spPr>
        <p:txBody>
          <a:bodyPr/>
          <a:lstStyle/>
          <a:p>
            <a:r>
              <a:rPr lang="fr-FR" sz="2400" dirty="0"/>
              <a:t>L’ÉTHIQUE : AVANT TOUT UN OUTIL POUR RENFORCER LA CONFIANCE AUPRÈS DES PARTIES PRENANTES, MAIS…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1144340"/>
          <a:ext cx="6748412" cy="285360"/>
        </p:xfrm>
        <a:graphic>
          <a:graphicData uri="http://schemas.openxmlformats.org/drawingml/2006/table">
            <a:tbl>
              <a:tblPr>
                <a:tableStyleId>{5C22544A-7EE6-4342-B048-85BDC9FD1C3A}</a:tableStyleId>
              </a:tblPr>
              <a:tblGrid>
                <a:gridCol w="6748412">
                  <a:extLst>
                    <a:ext uri="{9D8B030D-6E8A-4147-A177-3AD203B41FA5}">
                      <a16:colId xmlns:a16="http://schemas.microsoft.com/office/drawing/2014/main" val="3555398857"/>
                    </a:ext>
                  </a:extLst>
                </a:gridCol>
              </a:tblGrid>
              <a:tr h="0">
                <a:tc>
                  <a:txBody>
                    <a:bodyPr/>
                    <a:lstStyle/>
                    <a:p>
                      <a:pPr lvl="0"/>
                      <a:r>
                        <a:rPr lang="fr-FR" sz="1400" b="1" kern="1200" dirty="0">
                          <a:solidFill>
                            <a:schemeClr val="dk1"/>
                          </a:solidFill>
                          <a:effectLst/>
                          <a:latin typeface="+mn-lt"/>
                          <a:ea typeface="+mn-ea"/>
                          <a:cs typeface="+mn-cs"/>
                        </a:rPr>
                        <a:t>Selon vous, si votre entreprise se comporte de façon éthique c'est parce qu'elle veut...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00842"/>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3 réponses maximum  | Base :  784 répondants</a:t>
            </a:r>
          </a:p>
        </p:txBody>
      </p:sp>
      <p:graphicFrame>
        <p:nvGraphicFramePr>
          <p:cNvPr id="21" name="Tableau 7">
            <a:extLst>
              <a:ext uri="{FF2B5EF4-FFF2-40B4-BE49-F238E27FC236}">
                <a16:creationId xmlns:a16="http://schemas.microsoft.com/office/drawing/2014/main" id="{EF9E097D-4699-49F0-FD25-5790561EE30F}"/>
              </a:ext>
            </a:extLst>
          </p:cNvPr>
          <p:cNvGraphicFramePr>
            <a:graphicFrameLocks noGrp="1"/>
          </p:cNvGraphicFramePr>
          <p:nvPr>
            <p:extLst>
              <p:ext uri="{D42A27DB-BD31-4B8C-83A1-F6EECF244321}">
                <p14:modId xmlns:p14="http://schemas.microsoft.com/office/powerpoint/2010/main" val="1077313688"/>
              </p:ext>
            </p:extLst>
          </p:nvPr>
        </p:nvGraphicFramePr>
        <p:xfrm>
          <a:off x="1351886" y="2476679"/>
          <a:ext cx="4279062" cy="3296796"/>
        </p:xfrm>
        <a:graphic>
          <a:graphicData uri="http://schemas.openxmlformats.org/drawingml/2006/table">
            <a:tbl>
              <a:tblPr firstRow="1" bandRow="1">
                <a:tableStyleId>{2D5ABB26-0587-4C30-8999-92F81FD0307C}</a:tableStyleId>
              </a:tblPr>
              <a:tblGrid>
                <a:gridCol w="4279062">
                  <a:extLst>
                    <a:ext uri="{9D8B030D-6E8A-4147-A177-3AD203B41FA5}">
                      <a16:colId xmlns:a16="http://schemas.microsoft.com/office/drawing/2014/main" val="3325012296"/>
                    </a:ext>
                  </a:extLst>
                </a:gridCol>
              </a:tblGrid>
              <a:tr h="549466">
                <a:tc>
                  <a:txBody>
                    <a:bodyPr/>
                    <a:lstStyle/>
                    <a:p>
                      <a:pPr algn="ctr"/>
                      <a:r>
                        <a:rPr lang="fr-FR" sz="1400" b="0" dirty="0">
                          <a:solidFill>
                            <a:schemeClr val="tx1"/>
                          </a:solidFill>
                        </a:rPr>
                        <a:t>Améliorer la confiance que lui accordent ses clients, collaborateurs, fournisseurs, partenaires, actionnaires </a:t>
                      </a:r>
                    </a:p>
                  </a:txBody>
                  <a:tcPr anchor="ctr"/>
                </a:tc>
                <a:extLst>
                  <a:ext uri="{0D108BD9-81ED-4DB2-BD59-A6C34878D82A}">
                    <a16:rowId xmlns:a16="http://schemas.microsoft.com/office/drawing/2014/main" val="850639632"/>
                  </a:ext>
                </a:extLst>
              </a:tr>
              <a:tr h="549466">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Parce que c’est dans sa culture</a:t>
                      </a:r>
                    </a:p>
                  </a:txBody>
                  <a:tcPr anchor="ctr"/>
                </a:tc>
                <a:extLst>
                  <a:ext uri="{0D108BD9-81ED-4DB2-BD59-A6C34878D82A}">
                    <a16:rowId xmlns:a16="http://schemas.microsoft.com/office/drawing/2014/main" val="976695675"/>
                  </a:ext>
                </a:extLst>
              </a:tr>
              <a:tr h="549466">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Eviter des risques</a:t>
                      </a:r>
                    </a:p>
                  </a:txBody>
                  <a:tcPr anchor="ctr"/>
                </a:tc>
                <a:extLst>
                  <a:ext uri="{0D108BD9-81ED-4DB2-BD59-A6C34878D82A}">
                    <a16:rowId xmlns:a16="http://schemas.microsoft.com/office/drawing/2014/main" val="2111303180"/>
                  </a:ext>
                </a:extLst>
              </a:tr>
              <a:tr h="549466">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Améliorer son image</a:t>
                      </a:r>
                    </a:p>
                  </a:txBody>
                  <a:tcPr anchor="ctr"/>
                </a:tc>
                <a:extLst>
                  <a:ext uri="{0D108BD9-81ED-4DB2-BD59-A6C34878D82A}">
                    <a16:rowId xmlns:a16="http://schemas.microsoft.com/office/drawing/2014/main" val="3826371416"/>
                  </a:ext>
                </a:extLst>
              </a:tr>
              <a:tr h="549466">
                <a:tc>
                  <a:txBody>
                    <a:bodyPr/>
                    <a:lstStyle/>
                    <a:p>
                      <a:pPr algn="ctr"/>
                      <a:r>
                        <a:rPr lang="fr-FR" sz="1400" b="0" dirty="0">
                          <a:solidFill>
                            <a:schemeClr val="tx1"/>
                          </a:solidFill>
                        </a:rPr>
                        <a:t>Instaurer des relations d’affaires durables </a:t>
                      </a:r>
                    </a:p>
                    <a:p>
                      <a:pPr algn="ctr"/>
                      <a:r>
                        <a:rPr lang="fr-FR" sz="1400" b="0" dirty="0">
                          <a:solidFill>
                            <a:schemeClr val="tx1"/>
                          </a:solidFill>
                        </a:rPr>
                        <a:t>et de qualité et satisfaire ses clients</a:t>
                      </a:r>
                    </a:p>
                  </a:txBody>
                  <a:tcPr anchor="ctr"/>
                </a:tc>
                <a:extLst>
                  <a:ext uri="{0D108BD9-81ED-4DB2-BD59-A6C34878D82A}">
                    <a16:rowId xmlns:a16="http://schemas.microsoft.com/office/drawing/2014/main" val="1408764320"/>
                  </a:ext>
                </a:extLst>
              </a:tr>
              <a:tr h="549466">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Attirer et fidéliser les talents</a:t>
                      </a:r>
                    </a:p>
                  </a:txBody>
                  <a:tcPr anchor="ctr"/>
                </a:tc>
                <a:extLst>
                  <a:ext uri="{0D108BD9-81ED-4DB2-BD59-A6C34878D82A}">
                    <a16:rowId xmlns:a16="http://schemas.microsoft.com/office/drawing/2014/main" val="1116312445"/>
                  </a:ext>
                </a:extLst>
              </a:tr>
            </a:tbl>
          </a:graphicData>
        </a:graphic>
      </p:graphicFrame>
      <p:graphicFrame>
        <p:nvGraphicFramePr>
          <p:cNvPr id="22" name="Graphique 21">
            <a:extLst>
              <a:ext uri="{FF2B5EF4-FFF2-40B4-BE49-F238E27FC236}">
                <a16:creationId xmlns:a16="http://schemas.microsoft.com/office/drawing/2014/main" id="{BAAABD21-D101-52BC-13D4-997F77777B7E}"/>
              </a:ext>
            </a:extLst>
          </p:cNvPr>
          <p:cNvGraphicFramePr/>
          <p:nvPr>
            <p:extLst>
              <p:ext uri="{D42A27DB-BD31-4B8C-83A1-F6EECF244321}">
                <p14:modId xmlns:p14="http://schemas.microsoft.com/office/powerpoint/2010/main" val="232914742"/>
              </p:ext>
            </p:extLst>
          </p:nvPr>
        </p:nvGraphicFramePr>
        <p:xfrm>
          <a:off x="6080998" y="2348880"/>
          <a:ext cx="4875542" cy="3514097"/>
        </p:xfrm>
        <a:graphic>
          <a:graphicData uri="http://schemas.openxmlformats.org/drawingml/2006/chart">
            <c:chart xmlns:c="http://schemas.openxmlformats.org/drawingml/2006/chart" xmlns:r="http://schemas.openxmlformats.org/officeDocument/2006/relationships" r:id="rId2"/>
          </a:graphicData>
        </a:graphic>
      </p:graphicFrame>
      <p:cxnSp>
        <p:nvCxnSpPr>
          <p:cNvPr id="23" name="Connecteur droit 22">
            <a:extLst>
              <a:ext uri="{FF2B5EF4-FFF2-40B4-BE49-F238E27FC236}">
                <a16:creationId xmlns:a16="http://schemas.microsoft.com/office/drawing/2014/main" id="{FFBFBCF9-959D-6625-E0F2-2BF1F70350AD}"/>
              </a:ext>
            </a:extLst>
          </p:cNvPr>
          <p:cNvCxnSpPr>
            <a:cxnSpLocks/>
          </p:cNvCxnSpPr>
          <p:nvPr/>
        </p:nvCxnSpPr>
        <p:spPr>
          <a:xfrm>
            <a:off x="1235460" y="4139505"/>
            <a:ext cx="972108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C20DA72C-0792-7E54-7302-3F9430900C71}"/>
              </a:ext>
            </a:extLst>
          </p:cNvPr>
          <p:cNvCxnSpPr>
            <a:cxnSpLocks/>
          </p:cNvCxnSpPr>
          <p:nvPr/>
        </p:nvCxnSpPr>
        <p:spPr>
          <a:xfrm>
            <a:off x="1235460" y="3059385"/>
            <a:ext cx="972108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5" name="Ellipse 24">
            <a:extLst>
              <a:ext uri="{FF2B5EF4-FFF2-40B4-BE49-F238E27FC236}">
                <a16:creationId xmlns:a16="http://schemas.microsoft.com/office/drawing/2014/main" id="{DDA6A8FD-956B-C6E1-4732-AABC6AB2F800}"/>
              </a:ext>
            </a:extLst>
          </p:cNvPr>
          <p:cNvSpPr/>
          <p:nvPr/>
        </p:nvSpPr>
        <p:spPr>
          <a:xfrm>
            <a:off x="2000545" y="3608058"/>
            <a:ext cx="2925325" cy="497413"/>
          </a:xfrm>
          <a:prstGeom prst="ellipse">
            <a:avLst/>
          </a:prstGeom>
          <a:noFill/>
          <a:ln w="28575">
            <a:solidFill>
              <a:srgbClr val="FF0000"/>
            </a:solidFill>
          </a:ln>
        </p:spPr>
        <p:txBody>
          <a:bodyPr lIns="0" tIns="0" rIns="0" bIns="0" rtlCol="0" anchor="ctr">
            <a:noAutofit/>
          </a:bodyPr>
          <a:lstStyle/>
          <a:p>
            <a:pPr algn="ctr"/>
            <a:endParaRPr lang="fr-FR" sz="1400" dirty="0">
              <a:latin typeface="Roboto" pitchFamily="2" charset="0"/>
              <a:ea typeface="Roboto" pitchFamily="2" charset="0"/>
            </a:endParaRPr>
          </a:p>
        </p:txBody>
      </p:sp>
      <p:sp>
        <p:nvSpPr>
          <p:cNvPr id="26" name="Ellipse 25">
            <a:extLst>
              <a:ext uri="{FF2B5EF4-FFF2-40B4-BE49-F238E27FC236}">
                <a16:creationId xmlns:a16="http://schemas.microsoft.com/office/drawing/2014/main" id="{8CF73D08-000A-5974-4B07-5F57C5BF0196}"/>
              </a:ext>
            </a:extLst>
          </p:cNvPr>
          <p:cNvSpPr/>
          <p:nvPr/>
        </p:nvSpPr>
        <p:spPr>
          <a:xfrm>
            <a:off x="2038049" y="3068960"/>
            <a:ext cx="2925325" cy="497413"/>
          </a:xfrm>
          <a:prstGeom prst="ellipse">
            <a:avLst/>
          </a:prstGeom>
          <a:noFill/>
          <a:ln w="28575">
            <a:solidFill>
              <a:srgbClr val="00B050"/>
            </a:solidFill>
          </a:ln>
        </p:spPr>
        <p:txBody>
          <a:bodyPr lIns="0" tIns="0" rIns="0" bIns="0" rtlCol="0" anchor="ctr">
            <a:noAutofit/>
          </a:bodyPr>
          <a:lstStyle/>
          <a:p>
            <a:pPr algn="ctr"/>
            <a:endParaRPr lang="fr-FR" sz="1400" dirty="0">
              <a:latin typeface="Roboto" pitchFamily="2" charset="0"/>
              <a:ea typeface="Roboto" pitchFamily="2" charset="0"/>
            </a:endParaRPr>
          </a:p>
        </p:txBody>
      </p:sp>
    </p:spTree>
    <p:extLst>
      <p:ext uri="{BB962C8B-B14F-4D97-AF65-F5344CB8AC3E}">
        <p14:creationId xmlns:p14="http://schemas.microsoft.com/office/powerpoint/2010/main" val="323695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110</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382944"/>
            <a:ext cx="10855569" cy="332399"/>
          </a:xfrm>
        </p:spPr>
        <p:txBody>
          <a:bodyPr/>
          <a:lstStyle/>
          <a:p>
            <a:r>
              <a:rPr lang="fr-FR" sz="2400" dirty="0"/>
              <a:t>L’éthique avant tout perçue comme une réelle nécessité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4" y="953725"/>
          <a:ext cx="2540118" cy="285360"/>
        </p:xfrm>
        <a:graphic>
          <a:graphicData uri="http://schemas.openxmlformats.org/drawingml/2006/table">
            <a:tbl>
              <a:tblPr>
                <a:tableStyleId>{5C22544A-7EE6-4342-B048-85BDC9FD1C3A}</a:tableStyleId>
              </a:tblPr>
              <a:tblGrid>
                <a:gridCol w="2540118">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Q33. Pour vous, l’éthique c’est…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28719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Base : 1001 répondants</a:t>
            </a:r>
          </a:p>
        </p:txBody>
      </p:sp>
      <p:graphicFrame>
        <p:nvGraphicFramePr>
          <p:cNvPr id="3" name="Graphique 19">
            <a:extLst>
              <a:ext uri="{FF2B5EF4-FFF2-40B4-BE49-F238E27FC236}">
                <a16:creationId xmlns:a16="http://schemas.microsoft.com/office/drawing/2014/main" id="{5EBC9A71-F10F-D8A1-3263-058C3585DC51}"/>
              </a:ext>
            </a:extLst>
          </p:cNvPr>
          <p:cNvGraphicFramePr/>
          <p:nvPr/>
        </p:nvGraphicFramePr>
        <p:xfrm>
          <a:off x="2541835" y="2020634"/>
          <a:ext cx="7073209" cy="4243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au 7">
            <a:extLst>
              <a:ext uri="{FF2B5EF4-FFF2-40B4-BE49-F238E27FC236}">
                <a16:creationId xmlns:a16="http://schemas.microsoft.com/office/drawing/2014/main" id="{9DA6834D-44C6-9EDF-2E45-CE98B4648231}"/>
              </a:ext>
            </a:extLst>
          </p:cNvPr>
          <p:cNvGraphicFramePr>
            <a:graphicFrameLocks noGrp="1"/>
          </p:cNvGraphicFramePr>
          <p:nvPr/>
        </p:nvGraphicFramePr>
        <p:xfrm>
          <a:off x="-593876" y="2020634"/>
          <a:ext cx="5625624" cy="4837364"/>
        </p:xfrm>
        <a:graphic>
          <a:graphicData uri="http://schemas.openxmlformats.org/drawingml/2006/table">
            <a:tbl>
              <a:tblPr firstRow="1" bandRow="1">
                <a:tableStyleId>{2D5ABB26-0587-4C30-8999-92F81FD0307C}</a:tableStyleId>
              </a:tblPr>
              <a:tblGrid>
                <a:gridCol w="5625624">
                  <a:extLst>
                    <a:ext uri="{9D8B030D-6E8A-4147-A177-3AD203B41FA5}">
                      <a16:colId xmlns:a16="http://schemas.microsoft.com/office/drawing/2014/main" val="3325012296"/>
                    </a:ext>
                  </a:extLst>
                </a:gridCol>
              </a:tblGrid>
              <a:tr h="691052">
                <a:tc>
                  <a:txBody>
                    <a:bodyPr/>
                    <a:lstStyle/>
                    <a:p>
                      <a:pPr algn="ctr"/>
                      <a:r>
                        <a:rPr lang="fr-FR" sz="1600" b="0" dirty="0">
                          <a:solidFill>
                            <a:schemeClr val="tx1"/>
                          </a:solidFill>
                        </a:rPr>
                        <a:t>Une nécessité</a:t>
                      </a:r>
                    </a:p>
                  </a:txBody>
                  <a:tcPr anchor="ctr"/>
                </a:tc>
                <a:extLst>
                  <a:ext uri="{0D108BD9-81ED-4DB2-BD59-A6C34878D82A}">
                    <a16:rowId xmlns:a16="http://schemas.microsoft.com/office/drawing/2014/main" val="850639632"/>
                  </a:ext>
                </a:extLst>
              </a:tr>
              <a:tr h="691052">
                <a:tc>
                  <a:txBody>
                    <a:bodyPr/>
                    <a:lstStyle/>
                    <a:p>
                      <a:pPr algn="ctr"/>
                      <a:r>
                        <a:rPr lang="fr-FR" sz="1600" b="0" dirty="0">
                          <a:solidFill>
                            <a:schemeClr val="tx1"/>
                          </a:solidFill>
                        </a:rPr>
                        <a:t>Un espoir</a:t>
                      </a:r>
                    </a:p>
                  </a:txBody>
                  <a:tcPr anchor="ctr"/>
                </a:tc>
                <a:extLst>
                  <a:ext uri="{0D108BD9-81ED-4DB2-BD59-A6C34878D82A}">
                    <a16:rowId xmlns:a16="http://schemas.microsoft.com/office/drawing/2014/main" val="976695675"/>
                  </a:ext>
                </a:extLst>
              </a:tr>
              <a:tr h="691052">
                <a:tc>
                  <a:txBody>
                    <a:bodyPr/>
                    <a:lstStyle/>
                    <a:p>
                      <a:pPr algn="ctr"/>
                      <a:r>
                        <a:rPr lang="fr-FR" sz="1600" b="0" dirty="0">
                          <a:solidFill>
                            <a:schemeClr val="tx1"/>
                          </a:solidFill>
                        </a:rPr>
                        <a:t>Une opportunité pour le business</a:t>
                      </a:r>
                    </a:p>
                  </a:txBody>
                  <a:tcPr anchor="ctr"/>
                </a:tc>
                <a:extLst>
                  <a:ext uri="{0D108BD9-81ED-4DB2-BD59-A6C34878D82A}">
                    <a16:rowId xmlns:a16="http://schemas.microsoft.com/office/drawing/2014/main" val="2111303180"/>
                  </a:ext>
                </a:extLst>
              </a:tr>
              <a:tr h="691052">
                <a:tc>
                  <a:txBody>
                    <a:bodyPr/>
                    <a:lstStyle/>
                    <a:p>
                      <a:pPr algn="ctr"/>
                      <a:r>
                        <a:rPr lang="fr-FR" sz="1600" b="0" dirty="0">
                          <a:solidFill>
                            <a:schemeClr val="tx1"/>
                          </a:solidFill>
                        </a:rPr>
                        <a:t>Un non-sujet</a:t>
                      </a:r>
                    </a:p>
                  </a:txBody>
                  <a:tcPr anchor="ctr"/>
                </a:tc>
                <a:extLst>
                  <a:ext uri="{0D108BD9-81ED-4DB2-BD59-A6C34878D82A}">
                    <a16:rowId xmlns:a16="http://schemas.microsoft.com/office/drawing/2014/main" val="3826371416"/>
                  </a:ext>
                </a:extLst>
              </a:tr>
              <a:tr h="691052">
                <a:tc>
                  <a:txBody>
                    <a:bodyPr/>
                    <a:lstStyle/>
                    <a:p>
                      <a:pPr algn="ctr"/>
                      <a:r>
                        <a:rPr lang="fr-FR" sz="1600" b="0" dirty="0">
                          <a:solidFill>
                            <a:schemeClr val="tx1"/>
                          </a:solidFill>
                        </a:rPr>
                        <a:t>Une contrainte</a:t>
                      </a:r>
                    </a:p>
                  </a:txBody>
                  <a:tcPr anchor="ctr"/>
                </a:tc>
                <a:extLst>
                  <a:ext uri="{0D108BD9-81ED-4DB2-BD59-A6C34878D82A}">
                    <a16:rowId xmlns:a16="http://schemas.microsoft.com/office/drawing/2014/main" val="1408764320"/>
                  </a:ext>
                </a:extLst>
              </a:tr>
              <a:tr h="691052">
                <a:tc>
                  <a:txBody>
                    <a:bodyPr/>
                    <a:lstStyle/>
                    <a:p>
                      <a:pPr algn="ctr"/>
                      <a:r>
                        <a:rPr lang="fr-FR" sz="1600" b="0" dirty="0">
                          <a:solidFill>
                            <a:schemeClr val="tx1"/>
                          </a:solidFill>
                        </a:rPr>
                        <a:t>Un frein pour le business</a:t>
                      </a:r>
                    </a:p>
                  </a:txBody>
                  <a:tcPr anchor="ctr"/>
                </a:tc>
                <a:extLst>
                  <a:ext uri="{0D108BD9-81ED-4DB2-BD59-A6C34878D82A}">
                    <a16:rowId xmlns:a16="http://schemas.microsoft.com/office/drawing/2014/main" val="4229178288"/>
                  </a:ext>
                </a:extLst>
              </a:tr>
              <a:tr h="691052">
                <a:tc>
                  <a:txBody>
                    <a:bodyPr/>
                    <a:lstStyle/>
                    <a:p>
                      <a:pPr algn="ctr"/>
                      <a:endParaRPr lang="fr-FR" sz="1600" b="0" dirty="0">
                        <a:solidFill>
                          <a:schemeClr val="tx1"/>
                        </a:solidFill>
                      </a:endParaRPr>
                    </a:p>
                  </a:txBody>
                  <a:tcPr anchor="ctr"/>
                </a:tc>
                <a:extLst>
                  <a:ext uri="{0D108BD9-81ED-4DB2-BD59-A6C34878D82A}">
                    <a16:rowId xmlns:a16="http://schemas.microsoft.com/office/drawing/2014/main" val="1116312445"/>
                  </a:ext>
                </a:extLst>
              </a:tr>
            </a:tbl>
          </a:graphicData>
        </a:graphic>
      </p:graphicFrame>
      <p:cxnSp>
        <p:nvCxnSpPr>
          <p:cNvPr id="16" name="Connecteur droit 15">
            <a:extLst>
              <a:ext uri="{FF2B5EF4-FFF2-40B4-BE49-F238E27FC236}">
                <a16:creationId xmlns:a16="http://schemas.microsoft.com/office/drawing/2014/main" id="{8ECCF3D0-A77B-6B13-CCF9-8A63F14C8662}"/>
              </a:ext>
            </a:extLst>
          </p:cNvPr>
          <p:cNvCxnSpPr>
            <a:cxnSpLocks/>
          </p:cNvCxnSpPr>
          <p:nvPr/>
        </p:nvCxnSpPr>
        <p:spPr>
          <a:xfrm>
            <a:off x="1335355" y="3429000"/>
            <a:ext cx="804601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8D58FC30-16F2-2B3D-5482-34214BE261D9}"/>
              </a:ext>
            </a:extLst>
          </p:cNvPr>
          <p:cNvCxnSpPr>
            <a:cxnSpLocks/>
          </p:cNvCxnSpPr>
          <p:nvPr/>
        </p:nvCxnSpPr>
        <p:spPr>
          <a:xfrm>
            <a:off x="1335355" y="2708920"/>
            <a:ext cx="804601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B7A50FE5-2E9B-C4BD-8651-DD25AA6FF452}"/>
              </a:ext>
            </a:extLst>
          </p:cNvPr>
          <p:cNvSpPr txBox="1"/>
          <p:nvPr/>
        </p:nvSpPr>
        <p:spPr>
          <a:xfrm>
            <a:off x="6077342" y="2771699"/>
            <a:ext cx="2655296" cy="784830"/>
          </a:xfrm>
          <a:prstGeom prst="rect">
            <a:avLst/>
          </a:prstGeom>
          <a:noFill/>
        </p:spPr>
        <p:txBody>
          <a:bodyPr wrap="square">
            <a:spAutoFit/>
          </a:bodyPr>
          <a:lstStyle/>
          <a:p>
            <a:pPr algn="r" fontAlgn="auto"/>
            <a:r>
              <a:rPr lang="fr-FR" sz="900" dirty="0">
                <a:solidFill>
                  <a:srgbClr val="00B050"/>
                </a:solidFill>
                <a:latin typeface="Arial" panose="020B0604020202020204" pitchFamily="34" charset="0"/>
                <a:cs typeface="Arial" panose="020B0604020202020204" pitchFamily="34" charset="0"/>
              </a:rPr>
              <a:t>Entreprise entre 500 et 4999 salariés: 27%</a:t>
            </a:r>
          </a:p>
          <a:p>
            <a:pPr algn="r" fontAlgn="auto"/>
            <a:r>
              <a:rPr lang="fr-FR" sz="900" dirty="0">
                <a:solidFill>
                  <a:srgbClr val="00B050"/>
                </a:solidFill>
                <a:latin typeface="Arial" panose="020B0604020202020204" pitchFamily="34" charset="0"/>
                <a:cs typeface="Arial" panose="020B0604020202020204" pitchFamily="34" charset="0"/>
              </a:rPr>
              <a:t>30 à 39 ans : 29%</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dirty="0">
                <a:solidFill>
                  <a:srgbClr val="FF0000"/>
                </a:solidFill>
                <a:latin typeface="Arial" panose="020B0604020202020204" pitchFamily="34" charset="0"/>
                <a:cs typeface="Arial" panose="020B0604020202020204" pitchFamily="34" charset="0"/>
              </a:rPr>
              <a:t>Entreprise de 5000 salariés ou plus: 20%</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FF0000"/>
                </a:solidFill>
                <a:latin typeface="Arial" panose="020B0604020202020204" pitchFamily="34" charset="0"/>
                <a:cs typeface="Arial" panose="020B0604020202020204" pitchFamily="34" charset="0"/>
              </a:rPr>
              <a:t>50 ans et plus : 20%</a:t>
            </a:r>
          </a:p>
          <a:p>
            <a:pPr algn="r" fontAlgn="auto"/>
            <a:endParaRPr lang="fr-FR" sz="900" dirty="0">
              <a:solidFill>
                <a:srgbClr val="00B050"/>
              </a:solidFill>
              <a:latin typeface="Arial" panose="020B0604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65198135-0463-2162-52EB-6117E49BF663}"/>
              </a:ext>
            </a:extLst>
          </p:cNvPr>
          <p:cNvSpPr txBox="1"/>
          <p:nvPr/>
        </p:nvSpPr>
        <p:spPr>
          <a:xfrm>
            <a:off x="3861183" y="3454260"/>
            <a:ext cx="2655296" cy="784830"/>
          </a:xfrm>
          <a:prstGeom prst="rect">
            <a:avLst/>
          </a:prstGeom>
          <a:noFill/>
        </p:spPr>
        <p:txBody>
          <a:bodyPr wrap="square">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Arial" panose="020B0604020202020204" pitchFamily="34" charset="0"/>
                <a:cs typeface="Arial" panose="020B0604020202020204" pitchFamily="34" charset="0"/>
              </a:rPr>
              <a:t>Homme : 15%</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Arial" panose="020B0604020202020204" pitchFamily="34" charset="0"/>
                <a:cs typeface="Arial" panose="020B0604020202020204" pitchFamily="34" charset="0"/>
              </a:rPr>
              <a:t>Manager : 16%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FF0000"/>
                </a:solidFill>
                <a:latin typeface="Arial" panose="020B0604020202020204" pitchFamily="34" charset="0"/>
                <a:ea typeface="+mn-ea"/>
                <a:cs typeface="Arial" panose="020B0604020202020204" pitchFamily="34" charset="0"/>
              </a:rPr>
              <a:t>Femme : 7%</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FF0000"/>
                </a:solidFill>
                <a:latin typeface="Arial" panose="020B0604020202020204" pitchFamily="34" charset="0"/>
                <a:ea typeface="+mn-ea"/>
                <a:cs typeface="Arial" panose="020B0604020202020204" pitchFamily="34" charset="0"/>
              </a:rPr>
              <a:t>Non manager : 8%</a:t>
            </a:r>
          </a:p>
          <a:p>
            <a:pPr algn="r" fontAlgn="auto"/>
            <a:endParaRPr lang="fr-FR" sz="9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278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111</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66056" y="368660"/>
            <a:ext cx="10855569" cy="332399"/>
          </a:xfrm>
        </p:spPr>
        <p:txBody>
          <a:bodyPr/>
          <a:lstStyle/>
          <a:p>
            <a:r>
              <a:rPr lang="fr-FR" sz="2400" dirty="0"/>
              <a:t>Pour plus de 7 répondants sur 10, l’éthique est une préoccupation importante dans leur vie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1043735"/>
          <a:ext cx="7584666" cy="285360"/>
        </p:xfrm>
        <a:graphic>
          <a:graphicData uri="http://schemas.openxmlformats.org/drawingml/2006/table">
            <a:tbl>
              <a:tblPr>
                <a:tableStyleId>{5C22544A-7EE6-4342-B048-85BDC9FD1C3A}</a:tableStyleId>
              </a:tblPr>
              <a:tblGrid>
                <a:gridCol w="7584666">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Q34. Diriez-vous que l’éthique est, dans la manière dont vous menez votre vie, une préoccupation…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405064"/>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6131540" y="3791920"/>
            <a:ext cx="2502911" cy="1200329"/>
          </a:xfrm>
          <a:prstGeom prst="rect">
            <a:avLst/>
          </a:prstGeom>
          <a:noFill/>
        </p:spPr>
        <p:txBody>
          <a:bodyPr wrap="square" lIns="0" rIns="0" rtlCol="0" anchor="b">
            <a:spAutoFit/>
          </a:bodyPr>
          <a:lstStyle/>
          <a:p>
            <a:r>
              <a:rPr lang="en-US" sz="2400" b="1" noProof="1">
                <a:solidFill>
                  <a:srgbClr val="17406D"/>
                </a:solidFill>
                <a:latin typeface="Roboto" panose="02000000000000000000"/>
              </a:rPr>
              <a:t>L’éthique est une préoccupation dans leur vie</a:t>
            </a:r>
          </a:p>
        </p:txBody>
      </p:sp>
      <p:graphicFrame>
        <p:nvGraphicFramePr>
          <p:cNvPr id="18" name="Graphique 17">
            <a:extLst>
              <a:ext uri="{FF2B5EF4-FFF2-40B4-BE49-F238E27FC236}">
                <a16:creationId xmlns:a16="http://schemas.microsoft.com/office/drawing/2014/main" id="{8B13DFBA-BCA5-B786-9453-AC6C3AF5E350}"/>
              </a:ext>
            </a:extLst>
          </p:cNvPr>
          <p:cNvGraphicFramePr/>
          <p:nvPr/>
        </p:nvGraphicFramePr>
        <p:xfrm>
          <a:off x="2110404" y="1951628"/>
          <a:ext cx="4588030" cy="3889331"/>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0">
            <a:extLst>
              <a:ext uri="{FF2B5EF4-FFF2-40B4-BE49-F238E27FC236}">
                <a16:creationId xmlns:a16="http://schemas.microsoft.com/office/drawing/2014/main" id="{C2872E00-EE9E-167D-F1F3-CDC3D890A360}"/>
              </a:ext>
            </a:extLst>
          </p:cNvPr>
          <p:cNvSpPr txBox="1"/>
          <p:nvPr/>
        </p:nvSpPr>
        <p:spPr>
          <a:xfrm>
            <a:off x="6077689" y="2994896"/>
            <a:ext cx="1345240" cy="830997"/>
          </a:xfrm>
          <a:prstGeom prst="rect">
            <a:avLst/>
          </a:prstGeom>
          <a:noFill/>
        </p:spPr>
        <p:txBody>
          <a:bodyPr wrap="none" rtlCol="0" anchor="ctr">
            <a:spAutoFit/>
          </a:bodyPr>
          <a:lstStyle/>
          <a:p>
            <a:r>
              <a:rPr lang="en-US" sz="4800" b="1" dirty="0">
                <a:solidFill>
                  <a:srgbClr val="17406D"/>
                </a:solidFill>
                <a:latin typeface="Roboto" panose="02000000000000000000"/>
              </a:rPr>
              <a:t>73%</a:t>
            </a:r>
          </a:p>
        </p:txBody>
      </p:sp>
      <p:sp>
        <p:nvSpPr>
          <p:cNvPr id="20" name="Arc 19">
            <a:extLst>
              <a:ext uri="{FF2B5EF4-FFF2-40B4-BE49-F238E27FC236}">
                <a16:creationId xmlns:a16="http://schemas.microsoft.com/office/drawing/2014/main" id="{6EA675DC-8E80-F8A0-9DCF-3EEC0E4B446B}"/>
              </a:ext>
            </a:extLst>
          </p:cNvPr>
          <p:cNvSpPr/>
          <p:nvPr/>
        </p:nvSpPr>
        <p:spPr>
          <a:xfrm>
            <a:off x="2090555" y="2078850"/>
            <a:ext cx="3588350" cy="3597838"/>
          </a:xfrm>
          <a:prstGeom prst="arc">
            <a:avLst>
              <a:gd name="adj1" fmla="val 16240062"/>
              <a:gd name="adj2" fmla="val 1056776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aphicFrame>
        <p:nvGraphicFramePr>
          <p:cNvPr id="2" name="Graphique 1">
            <a:extLst>
              <a:ext uri="{FF2B5EF4-FFF2-40B4-BE49-F238E27FC236}">
                <a16:creationId xmlns:a16="http://schemas.microsoft.com/office/drawing/2014/main" id="{06238A96-8C8C-969F-30CD-93A755DF20E3}"/>
              </a:ext>
            </a:extLst>
          </p:cNvPr>
          <p:cNvGraphicFramePr/>
          <p:nvPr/>
        </p:nvGraphicFramePr>
        <p:xfrm>
          <a:off x="9184336" y="3284621"/>
          <a:ext cx="1764402" cy="2381718"/>
        </p:xfrm>
        <a:graphic>
          <a:graphicData uri="http://schemas.openxmlformats.org/drawingml/2006/chart">
            <c:chart xmlns:c="http://schemas.openxmlformats.org/drawingml/2006/chart" xmlns:r="http://schemas.openxmlformats.org/officeDocument/2006/relationships" r:id="rId3"/>
          </a:graphicData>
        </a:graphic>
      </p:graphicFrame>
      <p:sp>
        <p:nvSpPr>
          <p:cNvPr id="17" name="ZoneTexte 16">
            <a:extLst>
              <a:ext uri="{FF2B5EF4-FFF2-40B4-BE49-F238E27FC236}">
                <a16:creationId xmlns:a16="http://schemas.microsoft.com/office/drawing/2014/main" id="{2BAB3DCB-F1F7-E596-AD53-E4E493A8D911}"/>
              </a:ext>
            </a:extLst>
          </p:cNvPr>
          <p:cNvSpPr txBox="1"/>
          <p:nvPr/>
        </p:nvSpPr>
        <p:spPr>
          <a:xfrm>
            <a:off x="9766560" y="3041062"/>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Tree>
    <p:extLst>
      <p:ext uri="{BB962C8B-B14F-4D97-AF65-F5344CB8AC3E}">
        <p14:creationId xmlns:p14="http://schemas.microsoft.com/office/powerpoint/2010/main" val="40518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112</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367846"/>
            <a:ext cx="10855569" cy="332399"/>
          </a:xfrm>
        </p:spPr>
        <p:txBody>
          <a:bodyPr/>
          <a:lstStyle/>
          <a:p>
            <a:r>
              <a:rPr lang="fr-FR" sz="2400" dirty="0"/>
              <a:t>Pour 7 répondants sur 10, les valeurs concordent entre la vie professionnelle et la vie personnelle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2" y="1168878"/>
          <a:ext cx="9125501" cy="285360"/>
        </p:xfrm>
        <a:graphic>
          <a:graphicData uri="http://schemas.openxmlformats.org/drawingml/2006/table">
            <a:tbl>
              <a:tblPr>
                <a:tableStyleId>{5C22544A-7EE6-4342-B048-85BDC9FD1C3A}</a:tableStyleId>
              </a:tblPr>
              <a:tblGrid>
                <a:gridCol w="9125501">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Q35. Avez-vous le sentiment que votre vie en tant que salarié et votre vie en général sont alignées sur les mêmes valeurs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512222"/>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6011275" y="3864999"/>
            <a:ext cx="2880320" cy="1200329"/>
          </a:xfrm>
          <a:prstGeom prst="rect">
            <a:avLst/>
          </a:prstGeom>
          <a:noFill/>
        </p:spPr>
        <p:txBody>
          <a:bodyPr wrap="square" lIns="0" rIns="0" rtlCol="0" anchor="b">
            <a:spAutoFit/>
          </a:bodyPr>
          <a:lstStyle/>
          <a:p>
            <a:r>
              <a:rPr lang="en-US" sz="2400" b="1" noProof="1">
                <a:solidFill>
                  <a:srgbClr val="17406D"/>
                </a:solidFill>
                <a:latin typeface="Roboto" panose="02000000000000000000"/>
              </a:rPr>
              <a:t>Jugent leur vie professionnelle et personnelle alignées</a:t>
            </a:r>
          </a:p>
        </p:txBody>
      </p:sp>
      <p:graphicFrame>
        <p:nvGraphicFramePr>
          <p:cNvPr id="17" name="Graphique 16">
            <a:extLst>
              <a:ext uri="{FF2B5EF4-FFF2-40B4-BE49-F238E27FC236}">
                <a16:creationId xmlns:a16="http://schemas.microsoft.com/office/drawing/2014/main" id="{1C15456B-7AC2-A54F-F6E1-ECCA72F048EC}"/>
              </a:ext>
            </a:extLst>
          </p:cNvPr>
          <p:cNvGraphicFramePr/>
          <p:nvPr/>
        </p:nvGraphicFramePr>
        <p:xfrm>
          <a:off x="1685510" y="2031947"/>
          <a:ext cx="4588030" cy="3889331"/>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0">
            <a:extLst>
              <a:ext uri="{FF2B5EF4-FFF2-40B4-BE49-F238E27FC236}">
                <a16:creationId xmlns:a16="http://schemas.microsoft.com/office/drawing/2014/main" id="{FC73F49D-4AC9-89EB-13E5-DF7551746F30}"/>
              </a:ext>
            </a:extLst>
          </p:cNvPr>
          <p:cNvSpPr txBox="1"/>
          <p:nvPr/>
        </p:nvSpPr>
        <p:spPr>
          <a:xfrm>
            <a:off x="5928430" y="3104058"/>
            <a:ext cx="1345240" cy="830997"/>
          </a:xfrm>
          <a:prstGeom prst="rect">
            <a:avLst/>
          </a:prstGeom>
          <a:noFill/>
        </p:spPr>
        <p:txBody>
          <a:bodyPr wrap="none" rtlCol="0" anchor="ctr">
            <a:spAutoFit/>
          </a:bodyPr>
          <a:lstStyle/>
          <a:p>
            <a:r>
              <a:rPr lang="en-US" sz="4800" b="1" dirty="0">
                <a:solidFill>
                  <a:srgbClr val="17406D"/>
                </a:solidFill>
                <a:latin typeface="Roboto" panose="02000000000000000000"/>
              </a:rPr>
              <a:t>71%</a:t>
            </a:r>
          </a:p>
        </p:txBody>
      </p:sp>
      <p:sp>
        <p:nvSpPr>
          <p:cNvPr id="19" name="Arc 18">
            <a:extLst>
              <a:ext uri="{FF2B5EF4-FFF2-40B4-BE49-F238E27FC236}">
                <a16:creationId xmlns:a16="http://schemas.microsoft.com/office/drawing/2014/main" id="{6B93061F-14F2-FC4B-9BA4-4D6639D7F92E}"/>
              </a:ext>
            </a:extLst>
          </p:cNvPr>
          <p:cNvSpPr/>
          <p:nvPr/>
        </p:nvSpPr>
        <p:spPr>
          <a:xfrm>
            <a:off x="1903345" y="2128824"/>
            <a:ext cx="3780420" cy="3716834"/>
          </a:xfrm>
          <a:prstGeom prst="arc">
            <a:avLst>
              <a:gd name="adj1" fmla="val 16240062"/>
              <a:gd name="adj2" fmla="val 94738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aphicFrame>
        <p:nvGraphicFramePr>
          <p:cNvPr id="2" name="Graphique 1">
            <a:extLst>
              <a:ext uri="{FF2B5EF4-FFF2-40B4-BE49-F238E27FC236}">
                <a16:creationId xmlns:a16="http://schemas.microsoft.com/office/drawing/2014/main" id="{5F202241-FD08-9D36-5CBB-85AEC1B391CA}"/>
              </a:ext>
            </a:extLst>
          </p:cNvPr>
          <p:cNvGraphicFramePr/>
          <p:nvPr/>
        </p:nvGraphicFramePr>
        <p:xfrm>
          <a:off x="9702081" y="3383995"/>
          <a:ext cx="1794519" cy="2478828"/>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9">
            <a:extLst>
              <a:ext uri="{FF2B5EF4-FFF2-40B4-BE49-F238E27FC236}">
                <a16:creationId xmlns:a16="http://schemas.microsoft.com/office/drawing/2014/main" id="{3035660F-B4AA-D164-144B-5BFA7D45A82E}"/>
              </a:ext>
            </a:extLst>
          </p:cNvPr>
          <p:cNvSpPr txBox="1"/>
          <p:nvPr/>
        </p:nvSpPr>
        <p:spPr>
          <a:xfrm>
            <a:off x="10288655" y="3104058"/>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3" name="ZoneTexte 2">
            <a:extLst>
              <a:ext uri="{FF2B5EF4-FFF2-40B4-BE49-F238E27FC236}">
                <a16:creationId xmlns:a16="http://schemas.microsoft.com/office/drawing/2014/main" id="{CA7D8F1D-9FD9-2080-12EB-80D50F9B5237}"/>
              </a:ext>
            </a:extLst>
          </p:cNvPr>
          <p:cNvSpPr txBox="1"/>
          <p:nvPr/>
        </p:nvSpPr>
        <p:spPr>
          <a:xfrm>
            <a:off x="2055761" y="6055437"/>
            <a:ext cx="1907486" cy="276999"/>
          </a:xfrm>
          <a:prstGeom prst="rect">
            <a:avLst/>
          </a:prstGeom>
        </p:spPr>
        <p:txBody>
          <a:bodyPr wrap="square" lIns="0" tIns="0" rIns="0" bIns="0" rtlCol="0" anchor="t" anchorCtr="0">
            <a:spAutoFit/>
          </a:bodyPr>
          <a:lstStyle/>
          <a:p>
            <a:pPr algn="r" fontAlgn="auto"/>
            <a:r>
              <a:rPr lang="fr-FR" sz="900" dirty="0">
                <a:solidFill>
                  <a:srgbClr val="00B050"/>
                </a:solidFill>
              </a:rPr>
              <a:t>XXX </a:t>
            </a:r>
            <a:r>
              <a:rPr lang="fr-FR" sz="900" dirty="0"/>
              <a:t>/</a:t>
            </a:r>
            <a:r>
              <a:rPr lang="fr-FR" sz="900" dirty="0">
                <a:solidFill>
                  <a:srgbClr val="00B050"/>
                </a:solidFill>
              </a:rPr>
              <a:t> </a:t>
            </a:r>
          </a:p>
          <a:p>
            <a:pPr algn="r" fontAlgn="auto"/>
            <a:r>
              <a:rPr lang="fr-FR" sz="900" dirty="0">
                <a:solidFill>
                  <a:srgbClr val="FF0000"/>
                </a:solidFill>
              </a:rPr>
              <a:t>XXX</a:t>
            </a:r>
            <a:endParaRPr lang="fr-FR" sz="950" dirty="0">
              <a:solidFill>
                <a:srgbClr val="FF0000"/>
              </a:solidFill>
            </a:endParaRPr>
          </a:p>
        </p:txBody>
      </p:sp>
    </p:spTree>
    <p:extLst>
      <p:ext uri="{BB962C8B-B14F-4D97-AF65-F5344CB8AC3E}">
        <p14:creationId xmlns:p14="http://schemas.microsoft.com/office/powerpoint/2010/main" val="289894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113</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168971"/>
            <a:ext cx="10855569" cy="997196"/>
          </a:xfrm>
        </p:spPr>
        <p:txBody>
          <a:bodyPr/>
          <a:lstStyle/>
          <a:p>
            <a:r>
              <a:rPr lang="fr-FR" sz="2400" dirty="0"/>
              <a:t>Deux principaux motifs de démission : un management non exemplaire et la pratique d’actions frauduleuses. A noter : la protection des données personnelles constitue également un fort enjeu </a:t>
            </a:r>
            <a:br>
              <a:rPr lang="fr-FR" sz="2400" dirty="0"/>
            </a:br>
            <a:r>
              <a:rPr lang="fr-FR" sz="2400" dirty="0"/>
              <a:t>de préservation des effectifs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4" y="1218821"/>
          <a:ext cx="8368591" cy="285360"/>
        </p:xfrm>
        <a:graphic>
          <a:graphicData uri="http://schemas.openxmlformats.org/drawingml/2006/table">
            <a:tbl>
              <a:tblPr>
                <a:tableStyleId>{5C22544A-7EE6-4342-B048-85BDC9FD1C3A}</a:tableStyleId>
              </a:tblPr>
              <a:tblGrid>
                <a:gridCol w="8368591">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Q36. Parmi les pratiques non-éthiques suivantes, lesquelles seraient de nature à vous faire quitter l’entreprise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617244"/>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3" name="Bulle narrative : rectangle 2">
            <a:extLst>
              <a:ext uri="{FF2B5EF4-FFF2-40B4-BE49-F238E27FC236}">
                <a16:creationId xmlns:a16="http://schemas.microsoft.com/office/drawing/2014/main" id="{B9BFB690-9905-640F-92A2-61EBD53AC497}"/>
              </a:ext>
            </a:extLst>
          </p:cNvPr>
          <p:cNvSpPr/>
          <p:nvPr/>
        </p:nvSpPr>
        <p:spPr>
          <a:xfrm>
            <a:off x="383768" y="6089301"/>
            <a:ext cx="2111832" cy="490049"/>
          </a:xfrm>
          <a:prstGeom prst="wedgeRectCallout">
            <a:avLst>
              <a:gd name="adj1" fmla="val 58132"/>
              <a:gd name="adj2" fmla="val -10258"/>
            </a:avLst>
          </a:prstGeom>
          <a:noFill/>
          <a:ln>
            <a:solidFill>
              <a:schemeClr val="tx1"/>
            </a:solidFill>
          </a:ln>
        </p:spPr>
        <p:txBody>
          <a:bodyPr lIns="0" tIns="0" rIns="0" bIns="0" rtlCol="0" anchor="ctr">
            <a:noAutofit/>
          </a:bodyPr>
          <a:lstStyle/>
          <a:p>
            <a:pPr algn="ctr"/>
            <a:r>
              <a:rPr lang="fr-FR" sz="1000" dirty="0">
                <a:latin typeface="Roboto" pitchFamily="2" charset="0"/>
                <a:ea typeface="Roboto" pitchFamily="2" charset="0"/>
              </a:rPr>
              <a:t>« Non respect de la vie privée » ; « conflit avec mes valeurs » ; « Non respect de l’environnement »</a:t>
            </a:r>
          </a:p>
        </p:txBody>
      </p:sp>
      <p:graphicFrame>
        <p:nvGraphicFramePr>
          <p:cNvPr id="15" name="Tableau 23">
            <a:extLst>
              <a:ext uri="{FF2B5EF4-FFF2-40B4-BE49-F238E27FC236}">
                <a16:creationId xmlns:a16="http://schemas.microsoft.com/office/drawing/2014/main" id="{BE14445C-051A-D7EC-FD4E-61F558DBB15B}"/>
              </a:ext>
            </a:extLst>
          </p:cNvPr>
          <p:cNvGraphicFramePr>
            <a:graphicFrameLocks noGrp="1"/>
          </p:cNvGraphicFramePr>
          <p:nvPr/>
        </p:nvGraphicFramePr>
        <p:xfrm>
          <a:off x="1352440" y="2249260"/>
          <a:ext cx="3843460" cy="4171794"/>
        </p:xfrm>
        <a:graphic>
          <a:graphicData uri="http://schemas.openxmlformats.org/drawingml/2006/table">
            <a:tbl>
              <a:tblPr firstRow="1" bandRow="1">
                <a:tableStyleId>{2D5ABB26-0587-4C30-8999-92F81FD0307C}</a:tableStyleId>
              </a:tblPr>
              <a:tblGrid>
                <a:gridCol w="3843460">
                  <a:extLst>
                    <a:ext uri="{9D8B030D-6E8A-4147-A177-3AD203B41FA5}">
                      <a16:colId xmlns:a16="http://schemas.microsoft.com/office/drawing/2014/main" val="2564470084"/>
                    </a:ext>
                  </a:extLst>
                </a:gridCol>
              </a:tblGrid>
              <a:tr h="572949">
                <a:tc>
                  <a:txBody>
                    <a:bodyPr/>
                    <a:lstStyle/>
                    <a:p>
                      <a:pPr algn="ctr"/>
                      <a:r>
                        <a:rPr lang="fr-FR" sz="1400" b="0" dirty="0">
                          <a:solidFill>
                            <a:schemeClr val="tx1"/>
                          </a:solidFill>
                        </a:rPr>
                        <a:t>Management non exemplaire, </a:t>
                      </a:r>
                    </a:p>
                    <a:p>
                      <a:pPr algn="ctr"/>
                      <a:r>
                        <a:rPr lang="fr-FR" sz="1400" b="0" dirty="0">
                          <a:solidFill>
                            <a:schemeClr val="tx1"/>
                          </a:solidFill>
                        </a:rPr>
                        <a:t>discrimination, harcèlement</a:t>
                      </a:r>
                    </a:p>
                  </a:txBody>
                  <a:tcPr anchor="ctr"/>
                </a:tc>
                <a:extLst>
                  <a:ext uri="{0D108BD9-81ED-4DB2-BD59-A6C34878D82A}">
                    <a16:rowId xmlns:a16="http://schemas.microsoft.com/office/drawing/2014/main" val="3309693034"/>
                  </a:ext>
                </a:extLst>
              </a:tr>
              <a:tr h="572949">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Pratiques frauduleuses, corruption,</a:t>
                      </a:r>
                    </a:p>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blanchiment</a:t>
                      </a:r>
                    </a:p>
                  </a:txBody>
                  <a:tcPr anchor="ctr"/>
                </a:tc>
                <a:extLst>
                  <a:ext uri="{0D108BD9-81ED-4DB2-BD59-A6C34878D82A}">
                    <a16:rowId xmlns:a16="http://schemas.microsoft.com/office/drawing/2014/main" val="2811886992"/>
                  </a:ext>
                </a:extLst>
              </a:tr>
              <a:tr h="572949">
                <a:tc>
                  <a:txBody>
                    <a:bodyPr/>
                    <a:lstStyle/>
                    <a:p>
                      <a:pPr algn="ctr"/>
                      <a:r>
                        <a:rPr lang="fr-FR" sz="1400" b="0" dirty="0">
                          <a:solidFill>
                            <a:schemeClr val="tx1"/>
                          </a:solidFill>
                        </a:rPr>
                        <a:t>Absence de protection des </a:t>
                      </a:r>
                    </a:p>
                    <a:p>
                      <a:pPr algn="ctr"/>
                      <a:r>
                        <a:rPr lang="fr-FR" sz="1400" b="0" dirty="0">
                          <a:solidFill>
                            <a:schemeClr val="tx1"/>
                          </a:solidFill>
                        </a:rPr>
                        <a:t>données personnelles</a:t>
                      </a:r>
                    </a:p>
                  </a:txBody>
                  <a:tcPr anchor="ctr"/>
                </a:tc>
                <a:extLst>
                  <a:ext uri="{0D108BD9-81ED-4DB2-BD59-A6C34878D82A}">
                    <a16:rowId xmlns:a16="http://schemas.microsoft.com/office/drawing/2014/main" val="3466736975"/>
                  </a:ext>
                </a:extLst>
              </a:tr>
              <a:tr h="435683">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Atteinte au respect des clients</a:t>
                      </a:r>
                    </a:p>
                  </a:txBody>
                  <a:tcPr anchor="ctr"/>
                </a:tc>
                <a:extLst>
                  <a:ext uri="{0D108BD9-81ED-4DB2-BD59-A6C34878D82A}">
                    <a16:rowId xmlns:a16="http://schemas.microsoft.com/office/drawing/2014/main" val="4231699068"/>
                  </a:ext>
                </a:extLst>
              </a:tr>
              <a:tr h="435683">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Conflits d’intérêts</a:t>
                      </a:r>
                    </a:p>
                  </a:txBody>
                  <a:tcPr anchor="ctr"/>
                </a:tc>
                <a:extLst>
                  <a:ext uri="{0D108BD9-81ED-4DB2-BD59-A6C34878D82A}">
                    <a16:rowId xmlns:a16="http://schemas.microsoft.com/office/drawing/2014/main" val="449917818"/>
                  </a:ext>
                </a:extLst>
              </a:tr>
              <a:tr h="572949">
                <a:tc>
                  <a:txBody>
                    <a:bodyPr/>
                    <a:lstStyle/>
                    <a:p>
                      <a:pPr algn="ctr"/>
                      <a:r>
                        <a:rPr lang="fr-FR" sz="1400" b="0" dirty="0">
                          <a:solidFill>
                            <a:schemeClr val="tx1"/>
                          </a:solidFill>
                        </a:rPr>
                        <a:t>Atteinte au respect des communautés</a:t>
                      </a:r>
                    </a:p>
                    <a:p>
                      <a:pPr algn="ctr"/>
                      <a:r>
                        <a:rPr lang="fr-FR" sz="1400" b="0" dirty="0">
                          <a:solidFill>
                            <a:schemeClr val="tx1"/>
                          </a:solidFill>
                        </a:rPr>
                        <a:t>locales</a:t>
                      </a:r>
                    </a:p>
                  </a:txBody>
                  <a:tcPr anchor="ctr"/>
                </a:tc>
                <a:extLst>
                  <a:ext uri="{0D108BD9-81ED-4DB2-BD59-A6C34878D82A}">
                    <a16:rowId xmlns:a16="http://schemas.microsoft.com/office/drawing/2014/main" val="1056276976"/>
                  </a:ext>
                </a:extLst>
              </a:tr>
              <a:tr h="572949">
                <a:tc>
                  <a:txBody>
                    <a:bodyPr/>
                    <a:lstStyle/>
                    <a:p>
                      <a:pPr algn="ctr"/>
                      <a:r>
                        <a:rPr lang="fr-FR" sz="1400" b="0" dirty="0">
                          <a:solidFill>
                            <a:schemeClr val="tx1"/>
                          </a:solidFill>
                        </a:rPr>
                        <a:t>Non respect des valeurs de</a:t>
                      </a:r>
                    </a:p>
                    <a:p>
                      <a:pPr algn="ctr"/>
                      <a:r>
                        <a:rPr lang="fr-FR" sz="1400" b="0" dirty="0">
                          <a:solidFill>
                            <a:schemeClr val="tx1"/>
                          </a:solidFill>
                        </a:rPr>
                        <a:t>mon entreprise</a:t>
                      </a:r>
                    </a:p>
                  </a:txBody>
                  <a:tcPr anchor="ctr"/>
                </a:tc>
                <a:extLst>
                  <a:ext uri="{0D108BD9-81ED-4DB2-BD59-A6C34878D82A}">
                    <a16:rowId xmlns:a16="http://schemas.microsoft.com/office/drawing/2014/main" val="1038497186"/>
                  </a:ext>
                </a:extLst>
              </a:tr>
              <a:tr h="435683">
                <a:tc>
                  <a:txBody>
                    <a:bodyPr/>
                    <a:lstStyle/>
                    <a:p>
                      <a:pPr algn="ctr"/>
                      <a:r>
                        <a:rPr lang="fr-FR" sz="1400" b="0" dirty="0">
                          <a:solidFill>
                            <a:schemeClr val="tx1"/>
                          </a:solidFill>
                        </a:rPr>
                        <a:t>Autres</a:t>
                      </a:r>
                    </a:p>
                  </a:txBody>
                  <a:tcPr anchor="ctr"/>
                </a:tc>
                <a:extLst>
                  <a:ext uri="{0D108BD9-81ED-4DB2-BD59-A6C34878D82A}">
                    <a16:rowId xmlns:a16="http://schemas.microsoft.com/office/drawing/2014/main" val="1365575325"/>
                  </a:ext>
                </a:extLst>
              </a:tr>
            </a:tbl>
          </a:graphicData>
        </a:graphic>
      </p:graphicFrame>
      <p:graphicFrame>
        <p:nvGraphicFramePr>
          <p:cNvPr id="20" name="Graphique 19">
            <a:extLst>
              <a:ext uri="{FF2B5EF4-FFF2-40B4-BE49-F238E27FC236}">
                <a16:creationId xmlns:a16="http://schemas.microsoft.com/office/drawing/2014/main" id="{B63B282B-3965-214B-6BD4-531AA41B424E}"/>
              </a:ext>
            </a:extLst>
          </p:cNvPr>
          <p:cNvGraphicFramePr/>
          <p:nvPr/>
        </p:nvGraphicFramePr>
        <p:xfrm>
          <a:off x="5821920" y="1943834"/>
          <a:ext cx="5404650" cy="4914165"/>
        </p:xfrm>
        <a:graphic>
          <a:graphicData uri="http://schemas.openxmlformats.org/drawingml/2006/chart">
            <c:chart xmlns:c="http://schemas.openxmlformats.org/drawingml/2006/chart" xmlns:r="http://schemas.openxmlformats.org/officeDocument/2006/relationships" r:id="rId2"/>
          </a:graphicData>
        </a:graphic>
      </p:graphicFrame>
      <p:sp>
        <p:nvSpPr>
          <p:cNvPr id="21" name="Rectangle : coins arrondis 20">
            <a:extLst>
              <a:ext uri="{FF2B5EF4-FFF2-40B4-BE49-F238E27FC236}">
                <a16:creationId xmlns:a16="http://schemas.microsoft.com/office/drawing/2014/main" id="{360E08F3-DA7A-DBF2-BED1-1A6B214551C5}"/>
              </a:ext>
            </a:extLst>
          </p:cNvPr>
          <p:cNvSpPr/>
          <p:nvPr/>
        </p:nvSpPr>
        <p:spPr>
          <a:xfrm>
            <a:off x="4850606" y="1698864"/>
            <a:ext cx="866879" cy="389653"/>
          </a:xfrm>
          <a:prstGeom prst="roundRect">
            <a:avLst/>
          </a:prstGeom>
          <a:gradFill flip="none" rotWithShape="1">
            <a:gsLst>
              <a:gs pos="0">
                <a:srgbClr val="009DD9"/>
              </a:gs>
              <a:gs pos="44000">
                <a:schemeClr val="accent1">
                  <a:lumMod val="45000"/>
                  <a:lumOff val="55000"/>
                </a:schemeClr>
              </a:gs>
              <a:gs pos="89000">
                <a:srgbClr val="0BD0D9"/>
              </a:gs>
            </a:gsLst>
            <a:lin ang="0" scaled="1"/>
            <a:tileRect/>
          </a:gradFill>
        </p:spPr>
        <p:txBody>
          <a:bodyPr lIns="0" tIns="0" rIns="0" bIns="0" rtlCol="0" anchor="ctr">
            <a:noAutofit/>
          </a:bodyPr>
          <a:lstStyle/>
          <a:p>
            <a:pPr algn="ctr"/>
            <a:r>
              <a:rPr lang="fr-FR" sz="1100" dirty="0">
                <a:solidFill>
                  <a:schemeClr val="bg1"/>
                </a:solidFill>
                <a:latin typeface="Roboto" pitchFamily="2" charset="0"/>
                <a:ea typeface="Roboto" pitchFamily="2" charset="0"/>
              </a:rPr>
              <a:t>Sous-total </a:t>
            </a:r>
          </a:p>
          <a:p>
            <a:pPr algn="ctr"/>
            <a:r>
              <a:rPr lang="fr-FR" sz="800" dirty="0">
                <a:solidFill>
                  <a:schemeClr val="bg1"/>
                </a:solidFill>
                <a:latin typeface="Roboto" pitchFamily="2" charset="0"/>
                <a:ea typeface="Roboto" pitchFamily="2" charset="0"/>
              </a:rPr>
              <a:t>Oui</a:t>
            </a:r>
          </a:p>
        </p:txBody>
      </p:sp>
      <p:graphicFrame>
        <p:nvGraphicFramePr>
          <p:cNvPr id="22" name="Tableau 21">
            <a:extLst>
              <a:ext uri="{FF2B5EF4-FFF2-40B4-BE49-F238E27FC236}">
                <a16:creationId xmlns:a16="http://schemas.microsoft.com/office/drawing/2014/main" id="{01286953-C4DB-BE67-6B37-4E983B993141}"/>
              </a:ext>
            </a:extLst>
          </p:cNvPr>
          <p:cNvGraphicFramePr>
            <a:graphicFrameLocks noGrp="1"/>
          </p:cNvGraphicFramePr>
          <p:nvPr/>
        </p:nvGraphicFramePr>
        <p:xfrm>
          <a:off x="5002110" y="2199408"/>
          <a:ext cx="715375" cy="4271495"/>
        </p:xfrm>
        <a:graphic>
          <a:graphicData uri="http://schemas.openxmlformats.org/drawingml/2006/table">
            <a:tbl>
              <a:tblPr firstRow="1" bandRow="1">
                <a:tableStyleId>{2D5ABB26-0587-4C30-8999-92F81FD0307C}</a:tableStyleId>
              </a:tblPr>
              <a:tblGrid>
                <a:gridCol w="715375">
                  <a:extLst>
                    <a:ext uri="{9D8B030D-6E8A-4147-A177-3AD203B41FA5}">
                      <a16:colId xmlns:a16="http://schemas.microsoft.com/office/drawing/2014/main" val="2564470084"/>
                    </a:ext>
                  </a:extLst>
                </a:gridCol>
              </a:tblGrid>
              <a:tr h="497048">
                <a:tc>
                  <a:txBody>
                    <a:bodyPr/>
                    <a:lstStyle/>
                    <a:p>
                      <a:pPr algn="ctr"/>
                      <a:r>
                        <a:rPr lang="fr-FR" sz="2000" b="1" dirty="0">
                          <a:solidFill>
                            <a:srgbClr val="17406D"/>
                          </a:solidFill>
                        </a:rPr>
                        <a:t>89%</a:t>
                      </a:r>
                    </a:p>
                  </a:txBody>
                  <a:tcPr anchor="ctr"/>
                </a:tc>
                <a:extLst>
                  <a:ext uri="{0D108BD9-81ED-4DB2-BD59-A6C34878D82A}">
                    <a16:rowId xmlns:a16="http://schemas.microsoft.com/office/drawing/2014/main" val="3309693034"/>
                  </a:ext>
                </a:extLst>
              </a:tr>
              <a:tr h="669434">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82%</a:t>
                      </a:r>
                    </a:p>
                  </a:txBody>
                  <a:tcPr anchor="ctr"/>
                </a:tc>
                <a:extLst>
                  <a:ext uri="{0D108BD9-81ED-4DB2-BD59-A6C34878D82A}">
                    <a16:rowId xmlns:a16="http://schemas.microsoft.com/office/drawing/2014/main" val="2811886992"/>
                  </a:ext>
                </a:extLst>
              </a:tr>
              <a:tr h="508093">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75%</a:t>
                      </a:r>
                    </a:p>
                  </a:txBody>
                  <a:tcPr anchor="ctr"/>
                </a:tc>
                <a:extLst>
                  <a:ext uri="{0D108BD9-81ED-4DB2-BD59-A6C34878D82A}">
                    <a16:rowId xmlns:a16="http://schemas.microsoft.com/office/drawing/2014/main" val="3466736975"/>
                  </a:ext>
                </a:extLst>
              </a:tr>
              <a:tr h="564548">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72%</a:t>
                      </a:r>
                    </a:p>
                  </a:txBody>
                  <a:tcPr anchor="ctr"/>
                </a:tc>
                <a:extLst>
                  <a:ext uri="{0D108BD9-81ED-4DB2-BD59-A6C34878D82A}">
                    <a16:rowId xmlns:a16="http://schemas.microsoft.com/office/drawing/2014/main" val="4231699068"/>
                  </a:ext>
                </a:extLst>
              </a:tr>
              <a:tr h="508093">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71%</a:t>
                      </a:r>
                    </a:p>
                  </a:txBody>
                  <a:tcPr anchor="ctr"/>
                </a:tc>
                <a:extLst>
                  <a:ext uri="{0D108BD9-81ED-4DB2-BD59-A6C34878D82A}">
                    <a16:rowId xmlns:a16="http://schemas.microsoft.com/office/drawing/2014/main" val="449917818"/>
                  </a:ext>
                </a:extLst>
              </a:tr>
              <a:tr h="508093">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68%</a:t>
                      </a:r>
                    </a:p>
                  </a:txBody>
                  <a:tcPr anchor="ctr"/>
                </a:tc>
                <a:extLst>
                  <a:ext uri="{0D108BD9-81ED-4DB2-BD59-A6C34878D82A}">
                    <a16:rowId xmlns:a16="http://schemas.microsoft.com/office/drawing/2014/main" val="41856834"/>
                  </a:ext>
                </a:extLst>
              </a:tr>
              <a:tr h="508093">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64%</a:t>
                      </a:r>
                    </a:p>
                  </a:txBody>
                  <a:tcPr anchor="ctr"/>
                </a:tc>
                <a:extLst>
                  <a:ext uri="{0D108BD9-81ED-4DB2-BD59-A6C34878D82A}">
                    <a16:rowId xmlns:a16="http://schemas.microsoft.com/office/drawing/2014/main" val="908194334"/>
                  </a:ext>
                </a:extLst>
              </a:tr>
              <a:tr h="508093">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46%</a:t>
                      </a:r>
                    </a:p>
                  </a:txBody>
                  <a:tcPr anchor="ctr"/>
                </a:tc>
                <a:extLst>
                  <a:ext uri="{0D108BD9-81ED-4DB2-BD59-A6C34878D82A}">
                    <a16:rowId xmlns:a16="http://schemas.microsoft.com/office/drawing/2014/main" val="557252613"/>
                  </a:ext>
                </a:extLst>
              </a:tr>
            </a:tbl>
          </a:graphicData>
        </a:graphic>
      </p:graphicFrame>
      <p:cxnSp>
        <p:nvCxnSpPr>
          <p:cNvPr id="4" name="Connecteur droit 3">
            <a:extLst>
              <a:ext uri="{FF2B5EF4-FFF2-40B4-BE49-F238E27FC236}">
                <a16:creationId xmlns:a16="http://schemas.microsoft.com/office/drawing/2014/main" id="{F4EBA536-519B-4874-0C27-589E761EC846}"/>
              </a:ext>
            </a:extLst>
          </p:cNvPr>
          <p:cNvCxnSpPr>
            <a:cxnSpLocks/>
          </p:cNvCxnSpPr>
          <p:nvPr/>
        </p:nvCxnSpPr>
        <p:spPr>
          <a:xfrm>
            <a:off x="1170337" y="3383995"/>
            <a:ext cx="10371913"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6" name="Arc 15">
            <a:extLst>
              <a:ext uri="{FF2B5EF4-FFF2-40B4-BE49-F238E27FC236}">
                <a16:creationId xmlns:a16="http://schemas.microsoft.com/office/drawing/2014/main" id="{812A32A6-40A1-F43C-FF1C-EDF0D3297350}"/>
              </a:ext>
            </a:extLst>
          </p:cNvPr>
          <p:cNvSpPr/>
          <p:nvPr/>
        </p:nvSpPr>
        <p:spPr>
          <a:xfrm>
            <a:off x="7041105" y="2262889"/>
            <a:ext cx="540060" cy="1121106"/>
          </a:xfrm>
          <a:prstGeom prst="arc">
            <a:avLst>
              <a:gd name="adj1" fmla="val 3671642"/>
              <a:gd name="adj2" fmla="val 0"/>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3" name="Connecteur droit 22">
            <a:extLst>
              <a:ext uri="{FF2B5EF4-FFF2-40B4-BE49-F238E27FC236}">
                <a16:creationId xmlns:a16="http://schemas.microsoft.com/office/drawing/2014/main" id="{60B19A4B-46E9-ABA2-0923-21F75A4354A4}"/>
              </a:ext>
            </a:extLst>
          </p:cNvPr>
          <p:cNvCxnSpPr>
            <a:cxnSpLocks/>
          </p:cNvCxnSpPr>
          <p:nvPr/>
        </p:nvCxnSpPr>
        <p:spPr>
          <a:xfrm>
            <a:off x="1170337" y="5994285"/>
            <a:ext cx="10371913"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6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114</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278061"/>
            <a:ext cx="10855569" cy="664797"/>
          </a:xfrm>
        </p:spPr>
        <p:txBody>
          <a:bodyPr/>
          <a:lstStyle/>
          <a:p>
            <a:r>
              <a:rPr lang="fr-FR" sz="2400" dirty="0"/>
              <a:t>Des managers encore plus sensibles aux pratiques non-éthiques et ainsi plus enclins à quitter l’entreprise en cas de non respect des pratiques éthiques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2" y="1144340"/>
          <a:ext cx="8323588" cy="285360"/>
        </p:xfrm>
        <a:graphic>
          <a:graphicData uri="http://schemas.openxmlformats.org/drawingml/2006/table">
            <a:tbl>
              <a:tblPr>
                <a:tableStyleId>{5C22544A-7EE6-4342-B048-85BDC9FD1C3A}</a:tableStyleId>
              </a:tblPr>
              <a:tblGrid>
                <a:gridCol w="8323588">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Q36. Parmi les pratiques non-éthiques suivantes, lesquelles seraient de nature à vous faire quitter l’entreprise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 – </a:t>
            </a:r>
            <a:r>
              <a:rPr lang="fr-FR" sz="1050" b="1" i="1" dirty="0">
                <a:latin typeface="Roboto" panose="020B0604020202020204" charset="0"/>
                <a:ea typeface="Roboto" panose="020B0604020202020204" charset="0"/>
              </a:rPr>
              <a:t>ST « Oui »</a:t>
            </a:r>
          </a:p>
        </p:txBody>
      </p:sp>
      <p:graphicFrame>
        <p:nvGraphicFramePr>
          <p:cNvPr id="4" name="Graphique 3">
            <a:extLst>
              <a:ext uri="{FF2B5EF4-FFF2-40B4-BE49-F238E27FC236}">
                <a16:creationId xmlns:a16="http://schemas.microsoft.com/office/drawing/2014/main" id="{FDF99F26-7358-F115-7D77-52B517407FBE}"/>
              </a:ext>
            </a:extLst>
          </p:cNvPr>
          <p:cNvGraphicFramePr/>
          <p:nvPr/>
        </p:nvGraphicFramePr>
        <p:xfrm>
          <a:off x="357862" y="2927874"/>
          <a:ext cx="11476275" cy="3465576"/>
        </p:xfrm>
        <a:graphic>
          <a:graphicData uri="http://schemas.openxmlformats.org/drawingml/2006/chart">
            <c:chart xmlns:c="http://schemas.openxmlformats.org/drawingml/2006/chart" xmlns:r="http://schemas.openxmlformats.org/officeDocument/2006/relationships" r:id="rId2"/>
          </a:graphicData>
        </a:graphic>
      </p:graphicFrame>
      <p:sp>
        <p:nvSpPr>
          <p:cNvPr id="8" name="ZoneTexte 7">
            <a:extLst>
              <a:ext uri="{FF2B5EF4-FFF2-40B4-BE49-F238E27FC236}">
                <a16:creationId xmlns:a16="http://schemas.microsoft.com/office/drawing/2014/main" id="{73CD5675-8851-B63E-36CA-93E1B0F310D4}"/>
              </a:ext>
            </a:extLst>
          </p:cNvPr>
          <p:cNvSpPr txBox="1"/>
          <p:nvPr/>
        </p:nvSpPr>
        <p:spPr>
          <a:xfrm>
            <a:off x="888372" y="2618910"/>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3" name="ZoneTexte 22">
            <a:extLst>
              <a:ext uri="{FF2B5EF4-FFF2-40B4-BE49-F238E27FC236}">
                <a16:creationId xmlns:a16="http://schemas.microsoft.com/office/drawing/2014/main" id="{03749183-DB48-416A-16CA-3BC9230ABDCE}"/>
              </a:ext>
            </a:extLst>
          </p:cNvPr>
          <p:cNvSpPr txBox="1"/>
          <p:nvPr/>
        </p:nvSpPr>
        <p:spPr>
          <a:xfrm>
            <a:off x="2270575" y="2695263"/>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4" name="ZoneTexte 23">
            <a:extLst>
              <a:ext uri="{FF2B5EF4-FFF2-40B4-BE49-F238E27FC236}">
                <a16:creationId xmlns:a16="http://schemas.microsoft.com/office/drawing/2014/main" id="{ECA7C373-017E-08C0-48E2-529F50C54DB4}"/>
              </a:ext>
            </a:extLst>
          </p:cNvPr>
          <p:cNvSpPr txBox="1"/>
          <p:nvPr/>
        </p:nvSpPr>
        <p:spPr>
          <a:xfrm>
            <a:off x="3652778" y="2879929"/>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5" name="ZoneTexte 24">
            <a:extLst>
              <a:ext uri="{FF2B5EF4-FFF2-40B4-BE49-F238E27FC236}">
                <a16:creationId xmlns:a16="http://schemas.microsoft.com/office/drawing/2014/main" id="{C8267D8B-75B1-421E-0543-68A16B140EDF}"/>
              </a:ext>
            </a:extLst>
          </p:cNvPr>
          <p:cNvSpPr txBox="1"/>
          <p:nvPr/>
        </p:nvSpPr>
        <p:spPr>
          <a:xfrm>
            <a:off x="5065707" y="2879929"/>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37" name="ZoneTexte 36">
            <a:extLst>
              <a:ext uri="{FF2B5EF4-FFF2-40B4-BE49-F238E27FC236}">
                <a16:creationId xmlns:a16="http://schemas.microsoft.com/office/drawing/2014/main" id="{452026BC-AB81-A614-D1A2-E4BD14BBCD91}"/>
              </a:ext>
            </a:extLst>
          </p:cNvPr>
          <p:cNvSpPr txBox="1"/>
          <p:nvPr/>
        </p:nvSpPr>
        <p:spPr>
          <a:xfrm>
            <a:off x="6507369" y="2879929"/>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38" name="ZoneTexte 37">
            <a:extLst>
              <a:ext uri="{FF2B5EF4-FFF2-40B4-BE49-F238E27FC236}">
                <a16:creationId xmlns:a16="http://schemas.microsoft.com/office/drawing/2014/main" id="{FB9A70C9-7A82-4C2F-0EDC-428F10D07553}"/>
              </a:ext>
            </a:extLst>
          </p:cNvPr>
          <p:cNvSpPr txBox="1"/>
          <p:nvPr/>
        </p:nvSpPr>
        <p:spPr>
          <a:xfrm>
            <a:off x="7896200" y="2879929"/>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39" name="ZoneTexte 38">
            <a:extLst>
              <a:ext uri="{FF2B5EF4-FFF2-40B4-BE49-F238E27FC236}">
                <a16:creationId xmlns:a16="http://schemas.microsoft.com/office/drawing/2014/main" id="{00985C02-6AFE-9F75-A8CC-5621691B0DD4}"/>
              </a:ext>
            </a:extLst>
          </p:cNvPr>
          <p:cNvSpPr txBox="1"/>
          <p:nvPr/>
        </p:nvSpPr>
        <p:spPr>
          <a:xfrm>
            <a:off x="9285031" y="2988242"/>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40" name="ZoneTexte 39">
            <a:extLst>
              <a:ext uri="{FF2B5EF4-FFF2-40B4-BE49-F238E27FC236}">
                <a16:creationId xmlns:a16="http://schemas.microsoft.com/office/drawing/2014/main" id="{6298876D-6CFE-3B8D-69EB-21EF1059225A}"/>
              </a:ext>
            </a:extLst>
          </p:cNvPr>
          <p:cNvSpPr txBox="1"/>
          <p:nvPr/>
        </p:nvSpPr>
        <p:spPr>
          <a:xfrm>
            <a:off x="10656507" y="3430128"/>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Tree>
    <p:extLst>
      <p:ext uri="{BB962C8B-B14F-4D97-AF65-F5344CB8AC3E}">
        <p14:creationId xmlns:p14="http://schemas.microsoft.com/office/powerpoint/2010/main" val="374135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218047"/>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nvGraphicFramePr>
        <p:xfrm>
          <a:off x="713867" y="958160"/>
          <a:ext cx="8352463" cy="285360"/>
        </p:xfrm>
        <a:graphic>
          <a:graphicData uri="http://schemas.openxmlformats.org/drawingml/2006/table">
            <a:tbl>
              <a:tblPr>
                <a:tableStyleId>{5C22544A-7EE6-4342-B048-85BDC9FD1C3A}</a:tableStyleId>
              </a:tblPr>
              <a:tblGrid>
                <a:gridCol w="8352463">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Q36. Parmi les pratiques non-éthiques suivantes, lesquelles seraient de nature à vous faire quitter l’entreprise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41617"/>
            <a:ext cx="1033670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 Potentiels motifs de démission</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46004"/>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722794" y="132283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endParaRPr lang="fr-FR" sz="1050" i="1" dirty="0">
              <a:solidFill>
                <a:srgbClr val="7030A0"/>
              </a:solidFill>
              <a:latin typeface="Roboto" panose="020B0604020202020204" charset="0"/>
              <a:ea typeface="Roboto" panose="020B0604020202020204" charset="0"/>
            </a:endParaRP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nvGraphicFramePr>
        <p:xfrm>
          <a:off x="722794" y="1763815"/>
          <a:ext cx="10484173" cy="4498394"/>
        </p:xfrm>
        <a:graphic>
          <a:graphicData uri="http://schemas.openxmlformats.org/drawingml/2006/table">
            <a:tbl>
              <a:tblPr firstRow="1" bandRow="1"/>
              <a:tblGrid>
                <a:gridCol w="2879829">
                  <a:extLst>
                    <a:ext uri="{9D8B030D-6E8A-4147-A177-3AD203B41FA5}">
                      <a16:colId xmlns:a16="http://schemas.microsoft.com/office/drawing/2014/main" val="1613173348"/>
                    </a:ext>
                  </a:extLst>
                </a:gridCol>
                <a:gridCol w="1139230">
                  <a:extLst>
                    <a:ext uri="{9D8B030D-6E8A-4147-A177-3AD203B41FA5}">
                      <a16:colId xmlns:a16="http://schemas.microsoft.com/office/drawing/2014/main" val="2417229433"/>
                    </a:ext>
                  </a:extLst>
                </a:gridCol>
                <a:gridCol w="3109152">
                  <a:extLst>
                    <a:ext uri="{9D8B030D-6E8A-4147-A177-3AD203B41FA5}">
                      <a16:colId xmlns:a16="http://schemas.microsoft.com/office/drawing/2014/main" val="4065695276"/>
                    </a:ext>
                  </a:extLst>
                </a:gridCol>
                <a:gridCol w="3355962">
                  <a:extLst>
                    <a:ext uri="{9D8B030D-6E8A-4147-A177-3AD203B41FA5}">
                      <a16:colId xmlns:a16="http://schemas.microsoft.com/office/drawing/2014/main" val="1842800419"/>
                    </a:ext>
                  </a:extLst>
                </a:gridCol>
              </a:tblGrid>
              <a:tr h="673448">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Management non exemplaire, discrimination, harcèlement</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89%</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fontAlgn="auto"/>
                      <a:r>
                        <a:rPr lang="fr-FR" sz="900" dirty="0">
                          <a:solidFill>
                            <a:srgbClr val="00B050"/>
                          </a:solidFill>
                          <a:latin typeface="Arial" panose="020B0604020202020204" pitchFamily="34" charset="0"/>
                          <a:cs typeface="Arial" panose="020B0604020202020204" pitchFamily="34" charset="0"/>
                        </a:rPr>
                        <a:t>Entreprise entre 500 et 4999 salariés: 91%</a:t>
                      </a:r>
                    </a:p>
                    <a:p>
                      <a:pPr algn="r" fontAlgn="auto"/>
                      <a:r>
                        <a:rPr lang="fr-FR" sz="900" dirty="0">
                          <a:solidFill>
                            <a:srgbClr val="00B050"/>
                          </a:solidFill>
                          <a:latin typeface="Arial" panose="020B0604020202020204" pitchFamily="34" charset="0"/>
                          <a:cs typeface="Arial" panose="020B0604020202020204" pitchFamily="34" charset="0"/>
                        </a:rPr>
                        <a:t>Moins 5 ans ancienneté : 96%</a:t>
                      </a:r>
                    </a:p>
                    <a:p>
                      <a:pPr algn="r" fontAlgn="auto"/>
                      <a:r>
                        <a:rPr lang="fr-FR" sz="900" dirty="0">
                          <a:solidFill>
                            <a:srgbClr val="00B050"/>
                          </a:solidFill>
                          <a:latin typeface="Arial" panose="020B0604020202020204" pitchFamily="34" charset="0"/>
                          <a:cs typeface="Arial" panose="020B0604020202020204" pitchFamily="34" charset="0"/>
                        </a:rPr>
                        <a:t>Manager : 95%</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dirty="0">
                          <a:solidFill>
                            <a:srgbClr val="FF0000"/>
                          </a:solidFill>
                          <a:latin typeface="Arial" panose="020B0604020202020204" pitchFamily="34" charset="0"/>
                          <a:cs typeface="Arial" panose="020B0604020202020204" pitchFamily="34" charset="0"/>
                        </a:rPr>
                        <a:t>Entreprise de 5000 salariés ou plus: 86%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dirty="0">
                          <a:solidFill>
                            <a:srgbClr val="FF0000"/>
                          </a:solidFill>
                          <a:latin typeface="Arial" panose="020B0604020202020204" pitchFamily="34" charset="0"/>
                          <a:cs typeface="Arial" panose="020B0604020202020204" pitchFamily="34" charset="0"/>
                        </a:rPr>
                        <a:t>50 ans et + : 86%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dirty="0">
                          <a:solidFill>
                            <a:srgbClr val="FF0000"/>
                          </a:solidFill>
                          <a:latin typeface="Arial" panose="020B0604020202020204" pitchFamily="34" charset="0"/>
                          <a:cs typeface="Arial" panose="020B0604020202020204" pitchFamily="34" charset="0"/>
                        </a:rPr>
                        <a:t>20 ans ancienneté et + : 86%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dirty="0">
                          <a:solidFill>
                            <a:srgbClr val="FF0000"/>
                          </a:solidFill>
                          <a:latin typeface="Arial" panose="020B0604020202020204" pitchFamily="34" charset="0"/>
                          <a:cs typeface="Arial" panose="020B0604020202020204" pitchFamily="34" charset="0"/>
                        </a:rPr>
                        <a:t>Non manager : 87%</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772022013"/>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Pratiques frauduleuses, corruption, blanchiment</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82%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Arial" panose="020B0604020202020204" pitchFamily="34" charset="0"/>
                          <a:cs typeface="Arial" panose="020B0604020202020204" pitchFamily="34" charset="0"/>
                        </a:rPr>
                        <a:t>Manager : 90%</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dirty="0">
                          <a:solidFill>
                            <a:srgbClr val="00B050"/>
                          </a:solidFill>
                          <a:latin typeface="Arial" panose="020B0604020202020204" pitchFamily="34" charset="0"/>
                          <a:cs typeface="Arial" panose="020B0604020202020204" pitchFamily="34" charset="0"/>
                        </a:rPr>
                        <a:t>Encadrant une équipe : 88%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FF0000"/>
                          </a:solidFill>
                          <a:latin typeface="Arial" panose="020B0604020202020204" pitchFamily="34" charset="0"/>
                          <a:ea typeface="+mn-ea"/>
                          <a:cs typeface="Arial" panose="020B0604020202020204" pitchFamily="34" charset="0"/>
                        </a:rPr>
                        <a:t>Non manager : 80%</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FF0000"/>
                          </a:solidFill>
                          <a:latin typeface="Arial" panose="020B0604020202020204" pitchFamily="34" charset="0"/>
                          <a:ea typeface="+mn-ea"/>
                          <a:cs typeface="Arial" panose="020B0604020202020204" pitchFamily="34" charset="0"/>
                        </a:rPr>
                        <a:t>N’encadrant pas une équipe : 80%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8002930"/>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Absence de protection des données personnelles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Arial" panose="020B0604020202020204" pitchFamily="34" charset="0"/>
                          <a:cs typeface="Arial" panose="020B0604020202020204" pitchFamily="34" charset="0"/>
                        </a:rPr>
                        <a:t>Manager : 81%</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dirty="0">
                          <a:solidFill>
                            <a:srgbClr val="00B050"/>
                          </a:solidFill>
                          <a:latin typeface="Arial" panose="020B0604020202020204" pitchFamily="34" charset="0"/>
                          <a:cs typeface="Arial" panose="020B0604020202020204" pitchFamily="34" charset="0"/>
                        </a:rPr>
                        <a:t>Encadrant une équipe : 81%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FF0000"/>
                          </a:solidFill>
                          <a:latin typeface="Arial" panose="020B0604020202020204" pitchFamily="34" charset="0"/>
                          <a:ea typeface="+mn-ea"/>
                          <a:cs typeface="Arial" panose="020B0604020202020204" pitchFamily="34" charset="0"/>
                        </a:rPr>
                        <a:t>Non manager : 73%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FF0000"/>
                          </a:solidFill>
                          <a:latin typeface="Arial" panose="020B0604020202020204" pitchFamily="34" charset="0"/>
                          <a:ea typeface="+mn-ea"/>
                          <a:cs typeface="Arial" panose="020B0604020202020204" pitchFamily="34" charset="0"/>
                        </a:rPr>
                        <a:t>N’encadrant pas une équipe : 73%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63909016"/>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Atteinte au respect des clients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Arial" panose="020B0604020202020204" pitchFamily="34" charset="0"/>
                          <a:cs typeface="Arial" panose="020B0604020202020204" pitchFamily="34" charset="0"/>
                        </a:rPr>
                        <a:t>Manager : 82%</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dirty="0">
                          <a:solidFill>
                            <a:srgbClr val="00B050"/>
                          </a:solidFill>
                          <a:latin typeface="Arial" panose="020B0604020202020204" pitchFamily="34" charset="0"/>
                          <a:cs typeface="Arial" panose="020B0604020202020204" pitchFamily="34" charset="0"/>
                        </a:rPr>
                        <a:t>Encadrant une équipe : 79%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FF0000"/>
                          </a:solidFill>
                          <a:latin typeface="Arial" panose="020B0604020202020204" pitchFamily="34" charset="0"/>
                          <a:ea typeface="+mn-ea"/>
                          <a:cs typeface="Arial" panose="020B0604020202020204" pitchFamily="34" charset="0"/>
                        </a:rPr>
                        <a:t>Non manager : 68%</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FF0000"/>
                          </a:solidFill>
                          <a:latin typeface="Arial" panose="020B0604020202020204" pitchFamily="34" charset="0"/>
                          <a:ea typeface="+mn-ea"/>
                          <a:cs typeface="Arial" panose="020B0604020202020204" pitchFamily="34" charset="0"/>
                        </a:rPr>
                        <a:t>N’encadrant pas une équipe : 67%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85536306"/>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Conflits d’intérêts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dirty="0">
                          <a:solidFill>
                            <a:srgbClr val="00B050"/>
                          </a:solidFill>
                          <a:latin typeface="Arial" panose="020B0604020202020204" pitchFamily="34" charset="0"/>
                          <a:cs typeface="Arial" panose="020B0604020202020204" pitchFamily="34" charset="0"/>
                        </a:rPr>
                        <a:t>Entreprise entre 500 et 4999 salariés: 74%</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Arial" panose="020B0604020202020204" pitchFamily="34" charset="0"/>
                          <a:cs typeface="Arial" panose="020B0604020202020204" pitchFamily="34" charset="0"/>
                        </a:rPr>
                        <a:t>Manager : 80%</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dirty="0">
                          <a:solidFill>
                            <a:srgbClr val="00B050"/>
                          </a:solidFill>
                          <a:latin typeface="Arial" panose="020B0604020202020204" pitchFamily="34" charset="0"/>
                          <a:cs typeface="Arial" panose="020B0604020202020204" pitchFamily="34" charset="0"/>
                        </a:rPr>
                        <a:t>Encadrant une équipe : 80%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dirty="0">
                          <a:solidFill>
                            <a:srgbClr val="FF0000"/>
                          </a:solidFill>
                          <a:latin typeface="Arial" panose="020B0604020202020204" pitchFamily="34" charset="0"/>
                          <a:cs typeface="Arial" panose="020B0604020202020204" pitchFamily="34" charset="0"/>
                        </a:rPr>
                        <a:t>Entreprise de 5000 salariés ou plus: 69%</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FF0000"/>
                          </a:solidFill>
                          <a:latin typeface="Arial" panose="020B0604020202020204" pitchFamily="34" charset="0"/>
                          <a:ea typeface="+mn-ea"/>
                          <a:cs typeface="Arial" panose="020B0604020202020204" pitchFamily="34" charset="0"/>
                        </a:rPr>
                        <a:t>Non manager : 69%</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FF0000"/>
                          </a:solidFill>
                          <a:latin typeface="Arial" panose="020B0604020202020204" pitchFamily="34" charset="0"/>
                          <a:ea typeface="+mn-ea"/>
                          <a:cs typeface="Arial" panose="020B0604020202020204" pitchFamily="34" charset="0"/>
                        </a:rPr>
                        <a:t>N’encadrant pas une équipe : 68%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088914532"/>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Atteinte au respect des communautés locales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68%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Arial" panose="020B0604020202020204" pitchFamily="34" charset="0"/>
                          <a:cs typeface="Arial" panose="020B0604020202020204" pitchFamily="34" charset="0"/>
                        </a:rPr>
                        <a:t>Manager : 80%</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dirty="0">
                          <a:solidFill>
                            <a:srgbClr val="00B050"/>
                          </a:solidFill>
                          <a:latin typeface="Arial" panose="020B0604020202020204" pitchFamily="34" charset="0"/>
                          <a:cs typeface="Arial" panose="020B0604020202020204" pitchFamily="34" charset="0"/>
                        </a:rPr>
                        <a:t>Encadrant une équipe : 78%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FF0000"/>
                          </a:solidFill>
                          <a:latin typeface="Arial" panose="020B0604020202020204" pitchFamily="34" charset="0"/>
                          <a:ea typeface="+mn-ea"/>
                          <a:cs typeface="Arial" panose="020B0604020202020204" pitchFamily="34" charset="0"/>
                        </a:rPr>
                        <a:t>Non manager : 64%</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FF0000"/>
                          </a:solidFill>
                          <a:latin typeface="Arial" panose="020B0604020202020204" pitchFamily="34" charset="0"/>
                          <a:ea typeface="+mn-ea"/>
                          <a:cs typeface="Arial" panose="020B0604020202020204" pitchFamily="34" charset="0"/>
                        </a:rPr>
                        <a:t>N’encadrant pas une équipe : 64%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98341107"/>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Non respect des valeurs de mon entreprise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64%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dirty="0">
                          <a:solidFill>
                            <a:srgbClr val="00B050"/>
                          </a:solidFill>
                          <a:latin typeface="Arial" panose="020B0604020202020204" pitchFamily="34" charset="0"/>
                          <a:cs typeface="Arial" panose="020B0604020202020204" pitchFamily="34" charset="0"/>
                        </a:rPr>
                        <a:t>50 ans et + : 68%</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dirty="0">
                          <a:solidFill>
                            <a:srgbClr val="00B050"/>
                          </a:solidFill>
                          <a:latin typeface="Arial" panose="020B0604020202020204" pitchFamily="34" charset="0"/>
                          <a:cs typeface="Arial" panose="020B0604020202020204" pitchFamily="34" charset="0"/>
                        </a:rPr>
                        <a:t>Manager : 76%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dirty="0">
                          <a:solidFill>
                            <a:srgbClr val="00B050"/>
                          </a:solidFill>
                          <a:latin typeface="Arial" panose="020B0604020202020204" pitchFamily="34" charset="0"/>
                          <a:cs typeface="Arial" panose="020B0604020202020204" pitchFamily="34" charset="0"/>
                        </a:rPr>
                        <a:t>Encadrant une équipe : 74%</a:t>
                      </a:r>
                    </a:p>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Arial" panose="020B0604020202020204" pitchFamily="34" charset="0"/>
                        <a:cs typeface="Arial" panose="020B060402020202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FF0000"/>
                          </a:solidFill>
                          <a:latin typeface="Arial" panose="020B0604020202020204" pitchFamily="34" charset="0"/>
                          <a:ea typeface="+mn-ea"/>
                          <a:cs typeface="Arial" panose="020B0604020202020204" pitchFamily="34" charset="0"/>
                        </a:rPr>
                        <a:t>Non manager : 60%</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FF0000"/>
                          </a:solidFill>
                          <a:latin typeface="Arial" panose="020B0604020202020204" pitchFamily="34" charset="0"/>
                          <a:ea typeface="+mn-ea"/>
                          <a:cs typeface="Arial" panose="020B0604020202020204" pitchFamily="34" charset="0"/>
                        </a:rPr>
                        <a:t>N’encadrant pas une équipe : 60%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187976734"/>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Autres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46%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Arial" panose="020B0604020202020204" pitchFamily="34" charset="0"/>
                          <a:cs typeface="Arial" panose="020B0604020202020204" pitchFamily="34" charset="0"/>
                        </a:rPr>
                        <a:t>Manager : 54%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FF0000"/>
                          </a:solidFill>
                          <a:latin typeface="Arial" panose="020B0604020202020204" pitchFamily="34" charset="0"/>
                          <a:ea typeface="+mn-ea"/>
                          <a:cs typeface="Arial" panose="020B0604020202020204" pitchFamily="34" charset="0"/>
                        </a:rPr>
                        <a:t>Non manager : 43%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27589333"/>
                  </a:ext>
                </a:extLst>
              </a:tr>
            </a:tbl>
          </a:graphicData>
        </a:graphic>
      </p:graphicFrame>
      <p:sp>
        <p:nvSpPr>
          <p:cNvPr id="4" name="Espace réservé du numéro de diapositive 3">
            <a:extLst>
              <a:ext uri="{FF2B5EF4-FFF2-40B4-BE49-F238E27FC236}">
                <a16:creationId xmlns:a16="http://schemas.microsoft.com/office/drawing/2014/main" id="{ACC9C6F0-D8BA-2CD9-E4F6-D79191B8F415}"/>
              </a:ext>
            </a:extLst>
          </p:cNvPr>
          <p:cNvSpPr>
            <a:spLocks noGrp="1"/>
          </p:cNvSpPr>
          <p:nvPr>
            <p:ph type="sldNum" sz="quarter" idx="4"/>
          </p:nvPr>
        </p:nvSpPr>
        <p:spPr/>
        <p:txBody>
          <a:bodyPr/>
          <a:lstStyle/>
          <a:p>
            <a:fld id="{69A197D1-22BB-4CE7-B90B-919B10D073A0}" type="slidenum">
              <a:rPr lang="fr-FR" altLang="fr-FR" smtClean="0"/>
              <a:pPr/>
              <a:t>115</a:t>
            </a:fld>
            <a:endParaRPr lang="fr-FR" altLang="fr-FR" dirty="0"/>
          </a:p>
        </p:txBody>
      </p:sp>
    </p:spTree>
    <p:extLst>
      <p:ext uri="{BB962C8B-B14F-4D97-AF65-F5344CB8AC3E}">
        <p14:creationId xmlns:p14="http://schemas.microsoft.com/office/powerpoint/2010/main" val="248784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116</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386660"/>
            <a:ext cx="10855569" cy="332399"/>
          </a:xfrm>
        </p:spPr>
        <p:txBody>
          <a:bodyPr/>
          <a:lstStyle/>
          <a:p>
            <a:r>
              <a:rPr lang="fr-FR" sz="2400" dirty="0"/>
              <a:t>Un tiers des répondants jugent leurs entreprises pionnières en termes d’éthique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2" y="1065262"/>
          <a:ext cx="6837466" cy="285360"/>
        </p:xfrm>
        <a:graphic>
          <a:graphicData uri="http://schemas.openxmlformats.org/drawingml/2006/table">
            <a:tbl>
              <a:tblPr>
                <a:tableStyleId>{5C22544A-7EE6-4342-B048-85BDC9FD1C3A}</a:tableStyleId>
              </a:tblPr>
              <a:tblGrid>
                <a:gridCol w="6837466">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Q37. Diriez-vous que votre entreprise est pionnière en termes d’éthique dans son secteur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37720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6248400" y="3721408"/>
            <a:ext cx="3060690" cy="1323439"/>
          </a:xfrm>
          <a:prstGeom prst="rect">
            <a:avLst/>
          </a:prstGeom>
          <a:noFill/>
        </p:spPr>
        <p:txBody>
          <a:bodyPr wrap="square" lIns="0" rIns="0" rtlCol="0" anchor="b">
            <a:spAutoFit/>
          </a:bodyPr>
          <a:lstStyle/>
          <a:p>
            <a:r>
              <a:rPr lang="en-US" sz="2000" b="1" noProof="1">
                <a:solidFill>
                  <a:srgbClr val="17406D"/>
                </a:solidFill>
                <a:latin typeface="Roboto" panose="02000000000000000000"/>
              </a:rPr>
              <a:t>Jugent leur entreprise pionnière en termes d’éthique dans son secteur</a:t>
            </a:r>
          </a:p>
        </p:txBody>
      </p:sp>
      <p:graphicFrame>
        <p:nvGraphicFramePr>
          <p:cNvPr id="17" name="Graphique 16">
            <a:extLst>
              <a:ext uri="{FF2B5EF4-FFF2-40B4-BE49-F238E27FC236}">
                <a16:creationId xmlns:a16="http://schemas.microsoft.com/office/drawing/2014/main" id="{85F770CA-30D2-B97F-0D4D-FDF4CFD7AD8D}"/>
              </a:ext>
            </a:extLst>
          </p:cNvPr>
          <p:cNvGraphicFramePr/>
          <p:nvPr/>
        </p:nvGraphicFramePr>
        <p:xfrm>
          <a:off x="2429173" y="2033845"/>
          <a:ext cx="4431912" cy="3747672"/>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0">
            <a:extLst>
              <a:ext uri="{FF2B5EF4-FFF2-40B4-BE49-F238E27FC236}">
                <a16:creationId xmlns:a16="http://schemas.microsoft.com/office/drawing/2014/main" id="{44352A38-D6E7-458C-6DD4-EAA9B35D9FD8}"/>
              </a:ext>
            </a:extLst>
          </p:cNvPr>
          <p:cNvSpPr txBox="1"/>
          <p:nvPr/>
        </p:nvSpPr>
        <p:spPr>
          <a:xfrm>
            <a:off x="6119867" y="3093058"/>
            <a:ext cx="1345240" cy="830997"/>
          </a:xfrm>
          <a:prstGeom prst="rect">
            <a:avLst/>
          </a:prstGeom>
          <a:noFill/>
        </p:spPr>
        <p:txBody>
          <a:bodyPr wrap="none" rtlCol="0" anchor="ctr">
            <a:spAutoFit/>
          </a:bodyPr>
          <a:lstStyle/>
          <a:p>
            <a:r>
              <a:rPr lang="en-US" sz="4800" b="1" dirty="0">
                <a:solidFill>
                  <a:srgbClr val="17406D"/>
                </a:solidFill>
                <a:latin typeface="Roboto" panose="02000000000000000000"/>
              </a:rPr>
              <a:t>33%</a:t>
            </a:r>
          </a:p>
        </p:txBody>
      </p:sp>
      <p:sp>
        <p:nvSpPr>
          <p:cNvPr id="19" name="Arc 18">
            <a:extLst>
              <a:ext uri="{FF2B5EF4-FFF2-40B4-BE49-F238E27FC236}">
                <a16:creationId xmlns:a16="http://schemas.microsoft.com/office/drawing/2014/main" id="{B7F333D0-9EFF-1E26-1CFA-2A6FDD565F47}"/>
              </a:ext>
            </a:extLst>
          </p:cNvPr>
          <p:cNvSpPr/>
          <p:nvPr/>
        </p:nvSpPr>
        <p:spPr>
          <a:xfrm>
            <a:off x="2450595" y="2178768"/>
            <a:ext cx="3462573" cy="3548577"/>
          </a:xfrm>
          <a:prstGeom prst="arc">
            <a:avLst>
              <a:gd name="adj1" fmla="val 16240062"/>
              <a:gd name="adj2" fmla="val 16590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aphicFrame>
        <p:nvGraphicFramePr>
          <p:cNvPr id="2" name="Graphique 1">
            <a:extLst>
              <a:ext uri="{FF2B5EF4-FFF2-40B4-BE49-F238E27FC236}">
                <a16:creationId xmlns:a16="http://schemas.microsoft.com/office/drawing/2014/main" id="{46FB664B-177B-6850-6C90-AA981107AB76}"/>
              </a:ext>
            </a:extLst>
          </p:cNvPr>
          <p:cNvGraphicFramePr/>
          <p:nvPr/>
        </p:nvGraphicFramePr>
        <p:xfrm>
          <a:off x="9117016" y="3258272"/>
          <a:ext cx="1794519" cy="2465983"/>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9">
            <a:extLst>
              <a:ext uri="{FF2B5EF4-FFF2-40B4-BE49-F238E27FC236}">
                <a16:creationId xmlns:a16="http://schemas.microsoft.com/office/drawing/2014/main" id="{F97DB7E8-456F-A0EB-3EA4-669F004DFA19}"/>
              </a:ext>
            </a:extLst>
          </p:cNvPr>
          <p:cNvSpPr txBox="1"/>
          <p:nvPr/>
        </p:nvSpPr>
        <p:spPr>
          <a:xfrm>
            <a:off x="9664001" y="2888940"/>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8" name="ZoneTexte 7">
            <a:extLst>
              <a:ext uri="{FF2B5EF4-FFF2-40B4-BE49-F238E27FC236}">
                <a16:creationId xmlns:a16="http://schemas.microsoft.com/office/drawing/2014/main" id="{F7F386D1-ADBD-0B9A-B134-5F5630D3765B}"/>
              </a:ext>
            </a:extLst>
          </p:cNvPr>
          <p:cNvSpPr txBox="1"/>
          <p:nvPr/>
        </p:nvSpPr>
        <p:spPr>
          <a:xfrm>
            <a:off x="4484314" y="5044847"/>
            <a:ext cx="4012953" cy="1115690"/>
          </a:xfrm>
          <a:prstGeom prst="rect">
            <a:avLst/>
          </a:prstGeom>
        </p:spPr>
        <p:txBody>
          <a:bodyPr wrap="square" lIns="0" tIns="0" rIns="0" bIns="0" rtlCol="0" anchor="t" anchorCtr="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dirty="0">
                <a:solidFill>
                  <a:srgbClr val="00B050"/>
                </a:solidFill>
                <a:latin typeface="Arial" panose="020B0604020202020204" pitchFamily="34" charset="0"/>
                <a:cs typeface="Arial" panose="020B0604020202020204" pitchFamily="34" charset="0"/>
              </a:rPr>
              <a:t>Entreprise de 5000 salariés ou plus: 37%</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dirty="0">
                <a:solidFill>
                  <a:srgbClr val="00B050"/>
                </a:solidFill>
                <a:cs typeface="Arial" panose="020B0604020202020204" pitchFamily="34" charset="0"/>
              </a:rPr>
              <a:t>Homme : 38%</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dirty="0">
                <a:solidFill>
                  <a:srgbClr val="00B050"/>
                </a:solidFill>
                <a:latin typeface="Arial" panose="020B0604020202020204" pitchFamily="34" charset="0"/>
                <a:cs typeface="Arial" panose="020B0604020202020204" pitchFamily="34" charset="0"/>
              </a:rPr>
              <a:t>Encadrant une équipe : 44%</a:t>
            </a:r>
          </a:p>
          <a:p>
            <a:pPr algn="r" defTabSz="914377" eaLnBrk="1" fontAlgn="auto" hangingPunct="1">
              <a:spcBef>
                <a:spcPts val="0"/>
              </a:spcBef>
              <a:spcAft>
                <a:spcPts val="0"/>
              </a:spcAft>
              <a:defRPr/>
            </a:pPr>
            <a:r>
              <a:rPr lang="fr-FR" sz="900" dirty="0">
                <a:solidFill>
                  <a:srgbClr val="FF0000"/>
                </a:solidFill>
                <a:latin typeface="Arial" panose="020B0604020202020204" pitchFamily="34" charset="0"/>
                <a:cs typeface="Arial" panose="020B0604020202020204" pitchFamily="34" charset="0"/>
              </a:rPr>
              <a:t>Entreprise entre 500 et 4999 salariés: 29%</a:t>
            </a:r>
          </a:p>
          <a:p>
            <a:pPr algn="r" defTabSz="914377" eaLnBrk="1" fontAlgn="auto" hangingPunct="1">
              <a:spcBef>
                <a:spcPts val="0"/>
              </a:spcBef>
              <a:spcAft>
                <a:spcPts val="0"/>
              </a:spcAft>
              <a:defRPr/>
            </a:pPr>
            <a:r>
              <a:rPr lang="fr-FR" sz="900" dirty="0">
                <a:solidFill>
                  <a:srgbClr val="FF0000"/>
                </a:solidFill>
                <a:cs typeface="Arial" panose="020B0604020202020204" pitchFamily="34" charset="0"/>
              </a:rPr>
              <a:t>Femme : 30%</a:t>
            </a:r>
          </a:p>
          <a:p>
            <a:pPr algn="r" defTabSz="914377" eaLnBrk="1" fontAlgn="auto" hangingPunct="1">
              <a:spcBef>
                <a:spcPts val="0"/>
              </a:spcBef>
              <a:spcAft>
                <a:spcPts val="0"/>
              </a:spcAft>
              <a:defRPr/>
            </a:pPr>
            <a:r>
              <a:rPr lang="fr-FR" sz="900" dirty="0">
                <a:solidFill>
                  <a:srgbClr val="FF0000"/>
                </a:solidFill>
                <a:latin typeface="Arial" panose="020B0604020202020204" pitchFamily="34" charset="0"/>
                <a:cs typeface="Arial" panose="020B0604020202020204" pitchFamily="34" charset="0"/>
              </a:rPr>
              <a:t>N’encadrant pas une équipe : 28%</a:t>
            </a:r>
          </a:p>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dirty="0">
              <a:solidFill>
                <a:srgbClr val="00B050"/>
              </a:solidFill>
              <a:latin typeface="Arial" panose="020B0604020202020204" pitchFamily="34" charset="0"/>
              <a:cs typeface="Arial" panose="020B0604020202020204" pitchFamily="34" charset="0"/>
            </a:endParaRPr>
          </a:p>
          <a:p>
            <a:pPr algn="r" fontAlgn="auto"/>
            <a:endParaRPr lang="fr-FR" sz="950" dirty="0">
              <a:solidFill>
                <a:srgbClr val="00B050"/>
              </a:solidFill>
            </a:endParaRPr>
          </a:p>
        </p:txBody>
      </p:sp>
      <p:sp>
        <p:nvSpPr>
          <p:cNvPr id="15" name="Arc 14">
            <a:extLst>
              <a:ext uri="{FF2B5EF4-FFF2-40B4-BE49-F238E27FC236}">
                <a16:creationId xmlns:a16="http://schemas.microsoft.com/office/drawing/2014/main" id="{C02420D8-9059-715F-C460-7FBDCEEBE6C7}"/>
              </a:ext>
            </a:extLst>
          </p:cNvPr>
          <p:cNvSpPr/>
          <p:nvPr/>
        </p:nvSpPr>
        <p:spPr>
          <a:xfrm>
            <a:off x="4549578" y="3020557"/>
            <a:ext cx="384933" cy="290135"/>
          </a:xfrm>
          <a:prstGeom prst="arc">
            <a:avLst>
              <a:gd name="adj1" fmla="val 3671642"/>
              <a:gd name="adj2" fmla="val 0"/>
            </a:avLst>
          </a:prstGeom>
          <a:ln w="28575">
            <a:solidFill>
              <a:srgbClr val="F491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14986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117</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07679" y="392596"/>
            <a:ext cx="11170603" cy="664797"/>
          </a:xfrm>
        </p:spPr>
        <p:txBody>
          <a:bodyPr/>
          <a:lstStyle/>
          <a:p>
            <a:r>
              <a:rPr lang="fr-FR" sz="2400" dirty="0"/>
              <a:t>Des managers globalement armés pour accompagner leur équipe en cas de dilemmes liés à l’éthique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1" y="1187633"/>
          <a:ext cx="10473210" cy="285360"/>
        </p:xfrm>
        <a:graphic>
          <a:graphicData uri="http://schemas.openxmlformats.org/drawingml/2006/table">
            <a:tbl>
              <a:tblPr>
                <a:tableStyleId>{5C22544A-7EE6-4342-B048-85BDC9FD1C3A}</a:tableStyleId>
              </a:tblPr>
              <a:tblGrid>
                <a:gridCol w="10473210">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Q38. En tant que manager, vous sentez-vous capable d'accompagner votre équipe dans le cadre de dilemmes liés à des questions d'éthique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542003"/>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224 managers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5889336" y="4010298"/>
            <a:ext cx="5297778" cy="1200329"/>
          </a:xfrm>
          <a:prstGeom prst="rect">
            <a:avLst/>
          </a:prstGeom>
          <a:noFill/>
        </p:spPr>
        <p:txBody>
          <a:bodyPr wrap="square" lIns="0" rIns="0" rtlCol="0" anchor="b">
            <a:spAutoFit/>
          </a:bodyPr>
          <a:lstStyle/>
          <a:p>
            <a:r>
              <a:rPr lang="en-US" sz="2400" b="1" noProof="1">
                <a:solidFill>
                  <a:srgbClr val="17406D"/>
                </a:solidFill>
                <a:latin typeface="Roboto" panose="02000000000000000000"/>
              </a:rPr>
              <a:t>Se sentent capables d’accompagner leur équipe dans le cadre de dilemmes liés à l’éthique</a:t>
            </a:r>
          </a:p>
        </p:txBody>
      </p:sp>
      <p:graphicFrame>
        <p:nvGraphicFramePr>
          <p:cNvPr id="17" name="Graphique 16">
            <a:extLst>
              <a:ext uri="{FF2B5EF4-FFF2-40B4-BE49-F238E27FC236}">
                <a16:creationId xmlns:a16="http://schemas.microsoft.com/office/drawing/2014/main" id="{A3516A24-D16F-0B14-E310-E1B21D90F8C3}"/>
              </a:ext>
            </a:extLst>
          </p:cNvPr>
          <p:cNvGraphicFramePr/>
          <p:nvPr/>
        </p:nvGraphicFramePr>
        <p:xfrm>
          <a:off x="2225570" y="2284245"/>
          <a:ext cx="4588030" cy="3889331"/>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0">
            <a:extLst>
              <a:ext uri="{FF2B5EF4-FFF2-40B4-BE49-F238E27FC236}">
                <a16:creationId xmlns:a16="http://schemas.microsoft.com/office/drawing/2014/main" id="{2FF92F0B-7D94-01FB-44CB-74E8B684D934}"/>
              </a:ext>
            </a:extLst>
          </p:cNvPr>
          <p:cNvSpPr txBox="1"/>
          <p:nvPr/>
        </p:nvSpPr>
        <p:spPr>
          <a:xfrm>
            <a:off x="5830880" y="3273078"/>
            <a:ext cx="1345240" cy="830997"/>
          </a:xfrm>
          <a:prstGeom prst="rect">
            <a:avLst/>
          </a:prstGeom>
          <a:noFill/>
        </p:spPr>
        <p:txBody>
          <a:bodyPr wrap="none" rtlCol="0" anchor="ctr">
            <a:spAutoFit/>
          </a:bodyPr>
          <a:lstStyle/>
          <a:p>
            <a:r>
              <a:rPr lang="en-US" sz="4800" b="1" dirty="0">
                <a:solidFill>
                  <a:srgbClr val="17406D"/>
                </a:solidFill>
                <a:latin typeface="Roboto" panose="02000000000000000000"/>
              </a:rPr>
              <a:t>89%</a:t>
            </a:r>
          </a:p>
        </p:txBody>
      </p:sp>
      <p:sp>
        <p:nvSpPr>
          <p:cNvPr id="19" name="Arc 18">
            <a:extLst>
              <a:ext uri="{FF2B5EF4-FFF2-40B4-BE49-F238E27FC236}">
                <a16:creationId xmlns:a16="http://schemas.microsoft.com/office/drawing/2014/main" id="{D13B6DD6-4FA8-6C42-33DE-1AC109910B45}"/>
              </a:ext>
            </a:extLst>
          </p:cNvPr>
          <p:cNvSpPr/>
          <p:nvPr/>
        </p:nvSpPr>
        <p:spPr>
          <a:xfrm>
            <a:off x="2225570" y="2472793"/>
            <a:ext cx="3242790" cy="3239264"/>
          </a:xfrm>
          <a:prstGeom prst="arc">
            <a:avLst>
              <a:gd name="adj1" fmla="val 16240062"/>
              <a:gd name="adj2" fmla="val 1358067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 name="ZoneTexte 1">
            <a:extLst>
              <a:ext uri="{FF2B5EF4-FFF2-40B4-BE49-F238E27FC236}">
                <a16:creationId xmlns:a16="http://schemas.microsoft.com/office/drawing/2014/main" id="{01DB13F4-E961-A486-190D-C21043C1519A}"/>
              </a:ext>
            </a:extLst>
          </p:cNvPr>
          <p:cNvSpPr txBox="1"/>
          <p:nvPr/>
        </p:nvSpPr>
        <p:spPr>
          <a:xfrm>
            <a:off x="5286057" y="5244289"/>
            <a:ext cx="2200163" cy="138499"/>
          </a:xfrm>
          <a:prstGeom prst="rect">
            <a:avLst/>
          </a:prstGeom>
        </p:spPr>
        <p:txBody>
          <a:bodyPr wrap="square" lIns="0" tIns="0" rIns="0" bIns="0" rtlCol="0" anchor="t" anchorCtr="0">
            <a:spAutoFit/>
          </a:bodyPr>
          <a:lstStyle/>
          <a:p>
            <a:pPr algn="r" fontAlgn="auto"/>
            <a:r>
              <a:rPr lang="fr-FR" sz="900" dirty="0">
                <a:solidFill>
                  <a:srgbClr val="00B050"/>
                </a:solidFill>
              </a:rPr>
              <a:t>20 ans d’expérience et + : 95%</a:t>
            </a:r>
          </a:p>
        </p:txBody>
      </p:sp>
    </p:spTree>
    <p:extLst>
      <p:ext uri="{BB962C8B-B14F-4D97-AF65-F5344CB8AC3E}">
        <p14:creationId xmlns:p14="http://schemas.microsoft.com/office/powerpoint/2010/main" val="58993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118</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288346"/>
            <a:ext cx="10855569" cy="664797"/>
          </a:xfrm>
        </p:spPr>
        <p:txBody>
          <a:bodyPr/>
          <a:lstStyle/>
          <a:p>
            <a:r>
              <a:rPr lang="fr-FR" sz="2400" dirty="0"/>
              <a:t>Si les managers sont confiants quand à la liberté de parole au sein de leur équipe pour faciliter les échanges sur les dilemmes éthiques…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1" y="1318807"/>
          <a:ext cx="8503609" cy="285360"/>
        </p:xfrm>
        <a:graphic>
          <a:graphicData uri="http://schemas.openxmlformats.org/drawingml/2006/table">
            <a:tbl>
              <a:tblPr>
                <a:tableStyleId>{5C22544A-7EE6-4342-B048-85BDC9FD1C3A}</a:tableStyleId>
              </a:tblPr>
              <a:tblGrid>
                <a:gridCol w="8503609">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Q39. En tant que manager, diriez-vous que votre équipe se sent libre d’aborder des dilemmes éthiques avec vous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633122"/>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224 managers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6248400" y="3736213"/>
            <a:ext cx="3912788" cy="1200329"/>
          </a:xfrm>
          <a:prstGeom prst="rect">
            <a:avLst/>
          </a:prstGeom>
          <a:noFill/>
        </p:spPr>
        <p:txBody>
          <a:bodyPr wrap="square" lIns="0" rIns="0" rtlCol="0" anchor="b">
            <a:spAutoFit/>
          </a:bodyPr>
          <a:lstStyle/>
          <a:p>
            <a:r>
              <a:rPr lang="en-US" sz="2400" b="1" noProof="1">
                <a:solidFill>
                  <a:srgbClr val="17406D"/>
                </a:solidFill>
                <a:latin typeface="Roboto" panose="02000000000000000000"/>
              </a:rPr>
              <a:t>Estiment que leur équipe se sent libre d’aborder des dilemmes d’équipes</a:t>
            </a:r>
          </a:p>
        </p:txBody>
      </p:sp>
      <p:graphicFrame>
        <p:nvGraphicFramePr>
          <p:cNvPr id="17" name="Graphique 16">
            <a:extLst>
              <a:ext uri="{FF2B5EF4-FFF2-40B4-BE49-F238E27FC236}">
                <a16:creationId xmlns:a16="http://schemas.microsoft.com/office/drawing/2014/main" id="{6A4D7B57-D0FD-9754-CD7B-5BE2CBD05273}"/>
              </a:ext>
            </a:extLst>
          </p:cNvPr>
          <p:cNvGraphicFramePr/>
          <p:nvPr/>
        </p:nvGraphicFramePr>
        <p:xfrm>
          <a:off x="2017644" y="1988564"/>
          <a:ext cx="4588030" cy="3889331"/>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0">
            <a:extLst>
              <a:ext uri="{FF2B5EF4-FFF2-40B4-BE49-F238E27FC236}">
                <a16:creationId xmlns:a16="http://schemas.microsoft.com/office/drawing/2014/main" id="{A004FA41-D60C-C32C-D2F3-0A5890E3A65C}"/>
              </a:ext>
            </a:extLst>
          </p:cNvPr>
          <p:cNvSpPr txBox="1"/>
          <p:nvPr/>
        </p:nvSpPr>
        <p:spPr>
          <a:xfrm>
            <a:off x="6207573" y="3090971"/>
            <a:ext cx="1345240" cy="830997"/>
          </a:xfrm>
          <a:prstGeom prst="rect">
            <a:avLst/>
          </a:prstGeom>
          <a:noFill/>
        </p:spPr>
        <p:txBody>
          <a:bodyPr wrap="none" rtlCol="0" anchor="ctr">
            <a:spAutoFit/>
          </a:bodyPr>
          <a:lstStyle/>
          <a:p>
            <a:r>
              <a:rPr lang="en-US" sz="4800" b="1" dirty="0">
                <a:solidFill>
                  <a:srgbClr val="17406D"/>
                </a:solidFill>
                <a:latin typeface="Roboto" panose="02000000000000000000"/>
              </a:rPr>
              <a:t>87%</a:t>
            </a:r>
          </a:p>
        </p:txBody>
      </p:sp>
      <p:sp>
        <p:nvSpPr>
          <p:cNvPr id="19" name="Arc 18">
            <a:extLst>
              <a:ext uri="{FF2B5EF4-FFF2-40B4-BE49-F238E27FC236}">
                <a16:creationId xmlns:a16="http://schemas.microsoft.com/office/drawing/2014/main" id="{B05D3B2E-826D-E554-36D9-66A3BBA499B3}"/>
              </a:ext>
            </a:extLst>
          </p:cNvPr>
          <p:cNvSpPr/>
          <p:nvPr/>
        </p:nvSpPr>
        <p:spPr>
          <a:xfrm>
            <a:off x="2030812" y="2073114"/>
            <a:ext cx="3686673" cy="3696146"/>
          </a:xfrm>
          <a:prstGeom prst="arc">
            <a:avLst>
              <a:gd name="adj1" fmla="val 16240062"/>
              <a:gd name="adj2" fmla="val 1341694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Tree>
    <p:extLst>
      <p:ext uri="{BB962C8B-B14F-4D97-AF65-F5344CB8AC3E}">
        <p14:creationId xmlns:p14="http://schemas.microsoft.com/office/powerpoint/2010/main" val="14207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119</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6258" y="264906"/>
            <a:ext cx="10855569" cy="664797"/>
          </a:xfrm>
        </p:spPr>
        <p:txBody>
          <a:bodyPr/>
          <a:lstStyle/>
          <a:p>
            <a:r>
              <a:rPr lang="fr-FR" sz="2400" dirty="0"/>
              <a:t>… ils sont moins de 6 salariés sur 10 à se sentir capable de faire face sereinement aux dilemmes éthiques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1" y="998730"/>
          <a:ext cx="11068894" cy="498720"/>
        </p:xfrm>
        <a:graphic>
          <a:graphicData uri="http://schemas.openxmlformats.org/drawingml/2006/table">
            <a:tbl>
              <a:tblPr>
                <a:tableStyleId>{5C22544A-7EE6-4342-B048-85BDC9FD1C3A}</a:tableStyleId>
              </a:tblPr>
              <a:tblGrid>
                <a:gridCol w="11068894">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Q40. D’une manière générale, vous sentez-vous capable de faire face sereinement aux dilemmes éthiques qui pourraient survenir dans le cadre de vos fonctions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553781"/>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757 non managers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5690955" y="3789040"/>
            <a:ext cx="6017858" cy="1200329"/>
          </a:xfrm>
          <a:prstGeom prst="rect">
            <a:avLst/>
          </a:prstGeom>
          <a:noFill/>
        </p:spPr>
        <p:txBody>
          <a:bodyPr wrap="square" lIns="0" rIns="0" rtlCol="0" anchor="b">
            <a:spAutoFit/>
          </a:bodyPr>
          <a:lstStyle/>
          <a:p>
            <a:r>
              <a:rPr lang="en-US" sz="2400" b="1" noProof="1">
                <a:solidFill>
                  <a:srgbClr val="17406D"/>
                </a:solidFill>
                <a:latin typeface="Roboto" panose="02000000000000000000"/>
              </a:rPr>
              <a:t>Se sentent capables de faire face sereinement aux dilemmes éthiques </a:t>
            </a:r>
          </a:p>
          <a:p>
            <a:r>
              <a:rPr lang="en-US" sz="2400" b="1" noProof="1">
                <a:solidFill>
                  <a:srgbClr val="17406D"/>
                </a:solidFill>
                <a:latin typeface="Roboto" panose="02000000000000000000"/>
              </a:rPr>
              <a:t>(non-managers)</a:t>
            </a:r>
          </a:p>
        </p:txBody>
      </p:sp>
      <p:graphicFrame>
        <p:nvGraphicFramePr>
          <p:cNvPr id="17" name="Graphique 16">
            <a:extLst>
              <a:ext uri="{FF2B5EF4-FFF2-40B4-BE49-F238E27FC236}">
                <a16:creationId xmlns:a16="http://schemas.microsoft.com/office/drawing/2014/main" id="{4C9EAF8D-51DB-F219-592B-067552BD89BD}"/>
              </a:ext>
            </a:extLst>
          </p:cNvPr>
          <p:cNvGraphicFramePr/>
          <p:nvPr/>
        </p:nvGraphicFramePr>
        <p:xfrm>
          <a:off x="1280465" y="2078850"/>
          <a:ext cx="4437020" cy="376308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0">
            <a:extLst>
              <a:ext uri="{FF2B5EF4-FFF2-40B4-BE49-F238E27FC236}">
                <a16:creationId xmlns:a16="http://schemas.microsoft.com/office/drawing/2014/main" id="{62B1F10C-AC6A-F209-BF9D-A4E6798EAD88}"/>
              </a:ext>
            </a:extLst>
          </p:cNvPr>
          <p:cNvSpPr txBox="1"/>
          <p:nvPr/>
        </p:nvSpPr>
        <p:spPr>
          <a:xfrm>
            <a:off x="5581422" y="3122472"/>
            <a:ext cx="1345240" cy="830997"/>
          </a:xfrm>
          <a:prstGeom prst="rect">
            <a:avLst/>
          </a:prstGeom>
          <a:noFill/>
        </p:spPr>
        <p:txBody>
          <a:bodyPr wrap="none" rtlCol="0" anchor="ctr">
            <a:spAutoFit/>
          </a:bodyPr>
          <a:lstStyle/>
          <a:p>
            <a:r>
              <a:rPr lang="en-US" sz="4800" b="1" dirty="0">
                <a:solidFill>
                  <a:srgbClr val="17406D"/>
                </a:solidFill>
                <a:latin typeface="Roboto" panose="02000000000000000000"/>
              </a:rPr>
              <a:t>56%</a:t>
            </a:r>
          </a:p>
        </p:txBody>
      </p:sp>
      <p:sp>
        <p:nvSpPr>
          <p:cNvPr id="19" name="Arc 18">
            <a:extLst>
              <a:ext uri="{FF2B5EF4-FFF2-40B4-BE49-F238E27FC236}">
                <a16:creationId xmlns:a16="http://schemas.microsoft.com/office/drawing/2014/main" id="{EF46C2E2-4D36-CB26-7B01-29AADE091031}"/>
              </a:ext>
            </a:extLst>
          </p:cNvPr>
          <p:cNvSpPr/>
          <p:nvPr/>
        </p:nvSpPr>
        <p:spPr>
          <a:xfrm>
            <a:off x="1280465" y="2207600"/>
            <a:ext cx="3735415" cy="3762076"/>
          </a:xfrm>
          <a:prstGeom prst="arc">
            <a:avLst>
              <a:gd name="adj1" fmla="val 16240062"/>
              <a:gd name="adj2" fmla="val 597970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 name="ZoneTexte 1">
            <a:extLst>
              <a:ext uri="{FF2B5EF4-FFF2-40B4-BE49-F238E27FC236}">
                <a16:creationId xmlns:a16="http://schemas.microsoft.com/office/drawing/2014/main" id="{BEF45109-2C5A-8EDC-B83E-F3936C16A5C0}"/>
              </a:ext>
            </a:extLst>
          </p:cNvPr>
          <p:cNvSpPr txBox="1"/>
          <p:nvPr/>
        </p:nvSpPr>
        <p:spPr>
          <a:xfrm>
            <a:off x="1145450" y="6177751"/>
            <a:ext cx="2200163" cy="138499"/>
          </a:xfrm>
          <a:prstGeom prst="rect">
            <a:avLst/>
          </a:prstGeom>
        </p:spPr>
        <p:txBody>
          <a:bodyPr wrap="square" lIns="0" tIns="0" rIns="0" bIns="0" rtlCol="0" anchor="t" anchorCtr="0">
            <a:spAutoFit/>
          </a:bodyPr>
          <a:lstStyle/>
          <a:p>
            <a:pPr algn="r" fontAlgn="auto"/>
            <a:r>
              <a:rPr lang="fr-FR" sz="900" dirty="0">
                <a:solidFill>
                  <a:srgbClr val="00B050"/>
                </a:solidFill>
              </a:rPr>
              <a:t>XXX</a:t>
            </a:r>
            <a:r>
              <a:rPr lang="fr-FR" sz="900" dirty="0"/>
              <a:t> / </a:t>
            </a:r>
            <a:r>
              <a:rPr lang="fr-FR" sz="900" dirty="0">
                <a:solidFill>
                  <a:srgbClr val="FF0000"/>
                </a:solidFill>
              </a:rPr>
              <a:t>XXX</a:t>
            </a:r>
          </a:p>
        </p:txBody>
      </p:sp>
      <p:sp>
        <p:nvSpPr>
          <p:cNvPr id="4" name="Arc 3">
            <a:extLst>
              <a:ext uri="{FF2B5EF4-FFF2-40B4-BE49-F238E27FC236}">
                <a16:creationId xmlns:a16="http://schemas.microsoft.com/office/drawing/2014/main" id="{3345B0C8-040E-F12C-319D-DAE47CF5C629}"/>
              </a:ext>
            </a:extLst>
          </p:cNvPr>
          <p:cNvSpPr/>
          <p:nvPr/>
        </p:nvSpPr>
        <p:spPr>
          <a:xfrm>
            <a:off x="3434443" y="3206292"/>
            <a:ext cx="384933" cy="290135"/>
          </a:xfrm>
          <a:prstGeom prst="arc">
            <a:avLst>
              <a:gd name="adj1" fmla="val 3671642"/>
              <a:gd name="adj2" fmla="val 0"/>
            </a:avLst>
          </a:prstGeom>
          <a:ln w="28575">
            <a:solidFill>
              <a:srgbClr val="F491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421653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12</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382852"/>
            <a:ext cx="10855569" cy="332399"/>
          </a:xfrm>
        </p:spPr>
        <p:txBody>
          <a:bodyPr/>
          <a:lstStyle/>
          <a:p>
            <a:r>
              <a:rPr lang="fr-FR" sz="2400" dirty="0"/>
              <a:t>DES OBSTACLES HABITUELS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3744464242"/>
              </p:ext>
            </p:extLst>
          </p:nvPr>
        </p:nvGraphicFramePr>
        <p:xfrm>
          <a:off x="652733" y="1144340"/>
          <a:ext cx="6658402" cy="285360"/>
        </p:xfrm>
        <a:graphic>
          <a:graphicData uri="http://schemas.openxmlformats.org/drawingml/2006/table">
            <a:tbl>
              <a:tblPr>
                <a:tableStyleId>{5C22544A-7EE6-4342-B048-85BDC9FD1C3A}</a:tableStyleId>
              </a:tblPr>
              <a:tblGrid>
                <a:gridCol w="6658402">
                  <a:extLst>
                    <a:ext uri="{9D8B030D-6E8A-4147-A177-3AD203B41FA5}">
                      <a16:colId xmlns:a16="http://schemas.microsoft.com/office/drawing/2014/main" val="3555398857"/>
                    </a:ext>
                  </a:extLst>
                </a:gridCol>
              </a:tblGrid>
              <a:tr h="0">
                <a:tc>
                  <a:txBody>
                    <a:bodyPr/>
                    <a:lstStyle/>
                    <a:p>
                      <a:pPr lvl="0"/>
                      <a:r>
                        <a:rPr lang="fr-FR" sz="1400" b="1" kern="1200" dirty="0">
                          <a:solidFill>
                            <a:schemeClr val="dk1"/>
                          </a:solidFill>
                          <a:effectLst/>
                          <a:latin typeface="+mn-lt"/>
                          <a:ea typeface="+mn-ea"/>
                          <a:cs typeface="+mn-cs"/>
                        </a:rPr>
                        <a:t>Selon vous, si votre entreprise ne se comporte pas de façon éthique c'est parce que...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294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3 réponses maximum  | Base : 131 répondants</a:t>
            </a:r>
          </a:p>
        </p:txBody>
      </p:sp>
      <p:graphicFrame>
        <p:nvGraphicFramePr>
          <p:cNvPr id="14" name="Tableau 7">
            <a:extLst>
              <a:ext uri="{FF2B5EF4-FFF2-40B4-BE49-F238E27FC236}">
                <a16:creationId xmlns:a16="http://schemas.microsoft.com/office/drawing/2014/main" id="{D84AC9DE-1BEF-29D5-C873-03D424CABF67}"/>
              </a:ext>
            </a:extLst>
          </p:cNvPr>
          <p:cNvGraphicFramePr>
            <a:graphicFrameLocks noGrp="1"/>
          </p:cNvGraphicFramePr>
          <p:nvPr>
            <p:extLst>
              <p:ext uri="{D42A27DB-BD31-4B8C-83A1-F6EECF244321}">
                <p14:modId xmlns:p14="http://schemas.microsoft.com/office/powerpoint/2010/main" val="3677936354"/>
              </p:ext>
            </p:extLst>
          </p:nvPr>
        </p:nvGraphicFramePr>
        <p:xfrm>
          <a:off x="1145450" y="2188329"/>
          <a:ext cx="5625624" cy="3850675"/>
        </p:xfrm>
        <a:graphic>
          <a:graphicData uri="http://schemas.openxmlformats.org/drawingml/2006/table">
            <a:tbl>
              <a:tblPr firstRow="1" bandRow="1">
                <a:tableStyleId>{2D5ABB26-0587-4C30-8999-92F81FD0307C}</a:tableStyleId>
              </a:tblPr>
              <a:tblGrid>
                <a:gridCol w="5625624">
                  <a:extLst>
                    <a:ext uri="{9D8B030D-6E8A-4147-A177-3AD203B41FA5}">
                      <a16:colId xmlns:a16="http://schemas.microsoft.com/office/drawing/2014/main" val="3325012296"/>
                    </a:ext>
                  </a:extLst>
                </a:gridCol>
              </a:tblGrid>
              <a:tr h="709175">
                <a:tc>
                  <a:txBody>
                    <a:bodyPr/>
                    <a:lstStyle/>
                    <a:p>
                      <a:pPr algn="ctr"/>
                      <a:r>
                        <a:rPr lang="fr-FR" sz="1400" b="0" dirty="0">
                          <a:solidFill>
                            <a:schemeClr val="tx1"/>
                          </a:solidFill>
                        </a:rPr>
                        <a:t>Cela entrainerait des coûts supplémentaires</a:t>
                      </a:r>
                    </a:p>
                  </a:txBody>
                  <a:tcPr anchor="ctr"/>
                </a:tc>
                <a:extLst>
                  <a:ext uri="{0D108BD9-81ED-4DB2-BD59-A6C34878D82A}">
                    <a16:rowId xmlns:a16="http://schemas.microsoft.com/office/drawing/2014/main" val="850639632"/>
                  </a:ext>
                </a:extLst>
              </a:tr>
              <a:tr h="709175">
                <a:tc>
                  <a:txBody>
                    <a:bodyPr/>
                    <a:lstStyle/>
                    <a:p>
                      <a:pPr algn="ctr"/>
                      <a:r>
                        <a:rPr lang="fr-FR" sz="1400" b="0" dirty="0">
                          <a:solidFill>
                            <a:schemeClr val="tx1"/>
                          </a:solidFill>
                        </a:rPr>
                        <a:t>C’est dans sa culture</a:t>
                      </a:r>
                    </a:p>
                  </a:txBody>
                  <a:tcPr anchor="ctr"/>
                </a:tc>
                <a:extLst>
                  <a:ext uri="{0D108BD9-81ED-4DB2-BD59-A6C34878D82A}">
                    <a16:rowId xmlns:a16="http://schemas.microsoft.com/office/drawing/2014/main" val="976695675"/>
                  </a:ext>
                </a:extLst>
              </a:tr>
              <a:tr h="709175">
                <a:tc>
                  <a:txBody>
                    <a:bodyPr/>
                    <a:lstStyle/>
                    <a:p>
                      <a:pPr algn="ctr"/>
                      <a:r>
                        <a:rPr lang="fr-FR" sz="1400" b="0" dirty="0">
                          <a:solidFill>
                            <a:schemeClr val="tx1"/>
                          </a:solidFill>
                        </a:rPr>
                        <a:t>Ses clients, collaborateurs, fournisseurs, partenaires, </a:t>
                      </a:r>
                    </a:p>
                    <a:p>
                      <a:pPr algn="ctr"/>
                      <a:r>
                        <a:rPr lang="fr-FR" sz="1400" b="0" dirty="0">
                          <a:solidFill>
                            <a:schemeClr val="tx1"/>
                          </a:solidFill>
                        </a:rPr>
                        <a:t>actionnaires ne considèrent pas cela comme prioritaire</a:t>
                      </a:r>
                    </a:p>
                  </a:txBody>
                  <a:tcPr anchor="ctr"/>
                </a:tc>
                <a:extLst>
                  <a:ext uri="{0D108BD9-81ED-4DB2-BD59-A6C34878D82A}">
                    <a16:rowId xmlns:a16="http://schemas.microsoft.com/office/drawing/2014/main" val="2111303180"/>
                  </a:ext>
                </a:extLst>
              </a:tr>
              <a:tr h="709175">
                <a:tc>
                  <a:txBody>
                    <a:bodyPr/>
                    <a:lstStyle/>
                    <a:p>
                      <a:pPr algn="ctr"/>
                      <a:r>
                        <a:rPr lang="fr-FR" sz="1400" b="0" dirty="0">
                          <a:solidFill>
                            <a:schemeClr val="tx1"/>
                          </a:solidFill>
                        </a:rPr>
                        <a:t>Cela lui ferait perdre des marchés</a:t>
                      </a:r>
                    </a:p>
                  </a:txBody>
                  <a:tcPr anchor="ctr"/>
                </a:tc>
                <a:extLst>
                  <a:ext uri="{0D108BD9-81ED-4DB2-BD59-A6C34878D82A}">
                    <a16:rowId xmlns:a16="http://schemas.microsoft.com/office/drawing/2014/main" val="3826371416"/>
                  </a:ext>
                </a:extLst>
              </a:tr>
              <a:tr h="709175">
                <a:tc>
                  <a:txBody>
                    <a:bodyPr/>
                    <a:lstStyle/>
                    <a:p>
                      <a:pPr algn="ctr"/>
                      <a:r>
                        <a:rPr lang="fr-FR" sz="1400" b="0" dirty="0">
                          <a:solidFill>
                            <a:schemeClr val="tx1"/>
                          </a:solidFill>
                        </a:rPr>
                        <a:t>Ses concurrents ne sont pas éthiques</a:t>
                      </a:r>
                    </a:p>
                  </a:txBody>
                  <a:tcPr anchor="ctr"/>
                </a:tc>
                <a:extLst>
                  <a:ext uri="{0D108BD9-81ED-4DB2-BD59-A6C34878D82A}">
                    <a16:rowId xmlns:a16="http://schemas.microsoft.com/office/drawing/2014/main" val="1408764320"/>
                  </a:ext>
                </a:extLst>
              </a:tr>
              <a:tr h="0">
                <a:tc>
                  <a:txBody>
                    <a:bodyPr/>
                    <a:lstStyle/>
                    <a:p>
                      <a:pPr algn="ctr"/>
                      <a:endParaRPr lang="fr-FR" sz="1400" b="0" dirty="0">
                        <a:solidFill>
                          <a:schemeClr val="tx1"/>
                        </a:solidFill>
                      </a:endParaRPr>
                    </a:p>
                  </a:txBody>
                  <a:tcPr anchor="ctr"/>
                </a:tc>
                <a:extLst>
                  <a:ext uri="{0D108BD9-81ED-4DB2-BD59-A6C34878D82A}">
                    <a16:rowId xmlns:a16="http://schemas.microsoft.com/office/drawing/2014/main" val="1116312445"/>
                  </a:ext>
                </a:extLst>
              </a:tr>
            </a:tbl>
          </a:graphicData>
        </a:graphic>
      </p:graphicFrame>
      <p:graphicFrame>
        <p:nvGraphicFramePr>
          <p:cNvPr id="19" name="Graphique 18">
            <a:extLst>
              <a:ext uri="{FF2B5EF4-FFF2-40B4-BE49-F238E27FC236}">
                <a16:creationId xmlns:a16="http://schemas.microsoft.com/office/drawing/2014/main" id="{DA1D278E-1DFE-3F64-D41A-6BF6B97D98AF}"/>
              </a:ext>
            </a:extLst>
          </p:cNvPr>
          <p:cNvGraphicFramePr/>
          <p:nvPr>
            <p:extLst>
              <p:ext uri="{D42A27DB-BD31-4B8C-83A1-F6EECF244321}">
                <p14:modId xmlns:p14="http://schemas.microsoft.com/office/powerpoint/2010/main" val="1919663997"/>
              </p:ext>
            </p:extLst>
          </p:nvPr>
        </p:nvGraphicFramePr>
        <p:xfrm>
          <a:off x="6456039" y="2033845"/>
          <a:ext cx="4565623" cy="3837139"/>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Connecteur droit 19">
            <a:extLst>
              <a:ext uri="{FF2B5EF4-FFF2-40B4-BE49-F238E27FC236}">
                <a16:creationId xmlns:a16="http://schemas.microsoft.com/office/drawing/2014/main" id="{984E5EC3-A161-9356-8870-10D2E13AAB88}"/>
              </a:ext>
            </a:extLst>
          </p:cNvPr>
          <p:cNvCxnSpPr/>
          <p:nvPr/>
        </p:nvCxnSpPr>
        <p:spPr>
          <a:xfrm>
            <a:off x="1170337" y="4345164"/>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94396D60-9AC5-8AA1-4DAE-D24FE3DE61B6}"/>
              </a:ext>
            </a:extLst>
          </p:cNvPr>
          <p:cNvCxnSpPr/>
          <p:nvPr/>
        </p:nvCxnSpPr>
        <p:spPr>
          <a:xfrm>
            <a:off x="1170337" y="2905004"/>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3" name="Ellipse 22">
            <a:extLst>
              <a:ext uri="{FF2B5EF4-FFF2-40B4-BE49-F238E27FC236}">
                <a16:creationId xmlns:a16="http://schemas.microsoft.com/office/drawing/2014/main" id="{7EBB6003-B8B7-FE84-448B-55E8F84F4441}"/>
              </a:ext>
            </a:extLst>
          </p:cNvPr>
          <p:cNvSpPr/>
          <p:nvPr/>
        </p:nvSpPr>
        <p:spPr>
          <a:xfrm>
            <a:off x="2405590" y="3023955"/>
            <a:ext cx="2925325" cy="497413"/>
          </a:xfrm>
          <a:prstGeom prst="ellipse">
            <a:avLst/>
          </a:prstGeom>
          <a:noFill/>
          <a:ln w="28575">
            <a:solidFill>
              <a:srgbClr val="FF0000"/>
            </a:solidFill>
          </a:ln>
        </p:spPr>
        <p:txBody>
          <a:bodyPr lIns="0" tIns="0" rIns="0" bIns="0" rtlCol="0" anchor="ctr">
            <a:noAutofit/>
          </a:bodyPr>
          <a:lstStyle/>
          <a:p>
            <a:pPr algn="ctr"/>
            <a:endParaRPr lang="fr-FR" sz="1400" dirty="0">
              <a:latin typeface="Roboto" pitchFamily="2" charset="0"/>
              <a:ea typeface="Roboto" pitchFamily="2" charset="0"/>
            </a:endParaRPr>
          </a:p>
        </p:txBody>
      </p:sp>
    </p:spTree>
    <p:extLst>
      <p:ext uri="{BB962C8B-B14F-4D97-AF65-F5344CB8AC3E}">
        <p14:creationId xmlns:p14="http://schemas.microsoft.com/office/powerpoint/2010/main" val="78686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7">
            <a:extLst>
              <a:ext uri="{FF2B5EF4-FFF2-40B4-BE49-F238E27FC236}">
                <a16:creationId xmlns:a16="http://schemas.microsoft.com/office/drawing/2014/main" id="{9DA6834D-44C6-9EDF-2E45-CE98B4648231}"/>
              </a:ext>
            </a:extLst>
          </p:cNvPr>
          <p:cNvGraphicFramePr>
            <a:graphicFrameLocks noGrp="1"/>
          </p:cNvGraphicFramePr>
          <p:nvPr/>
        </p:nvGraphicFramePr>
        <p:xfrm>
          <a:off x="965431" y="2168860"/>
          <a:ext cx="5625624" cy="5022568"/>
        </p:xfrm>
        <a:graphic>
          <a:graphicData uri="http://schemas.openxmlformats.org/drawingml/2006/table">
            <a:tbl>
              <a:tblPr firstRow="1" bandRow="1">
                <a:tableStyleId>{2D5ABB26-0587-4C30-8999-92F81FD0307C}</a:tableStyleId>
              </a:tblPr>
              <a:tblGrid>
                <a:gridCol w="5625624">
                  <a:extLst>
                    <a:ext uri="{9D8B030D-6E8A-4147-A177-3AD203B41FA5}">
                      <a16:colId xmlns:a16="http://schemas.microsoft.com/office/drawing/2014/main" val="3325012296"/>
                    </a:ext>
                  </a:extLst>
                </a:gridCol>
              </a:tblGrid>
              <a:tr h="711964">
                <a:tc>
                  <a:txBody>
                    <a:bodyPr/>
                    <a:lstStyle/>
                    <a:p>
                      <a:pPr algn="ctr"/>
                      <a:r>
                        <a:rPr lang="fr-FR" sz="1400" b="0" dirty="0">
                          <a:solidFill>
                            <a:schemeClr val="tx1"/>
                          </a:solidFill>
                        </a:rPr>
                        <a:t>Formation</a:t>
                      </a:r>
                    </a:p>
                  </a:txBody>
                  <a:tcPr anchor="ctr"/>
                </a:tc>
                <a:extLst>
                  <a:ext uri="{0D108BD9-81ED-4DB2-BD59-A6C34878D82A}">
                    <a16:rowId xmlns:a16="http://schemas.microsoft.com/office/drawing/2014/main" val="850639632"/>
                  </a:ext>
                </a:extLst>
              </a:tr>
              <a:tr h="718434">
                <a:tc>
                  <a:txBody>
                    <a:bodyPr/>
                    <a:lstStyle/>
                    <a:p>
                      <a:pPr algn="ctr"/>
                      <a:r>
                        <a:rPr lang="fr-FR" sz="1400" b="0" dirty="0">
                          <a:solidFill>
                            <a:schemeClr val="tx1"/>
                          </a:solidFill>
                        </a:rPr>
                        <a:t>Accompagnement RH</a:t>
                      </a:r>
                    </a:p>
                  </a:txBody>
                  <a:tcPr anchor="ctr"/>
                </a:tc>
                <a:extLst>
                  <a:ext uri="{0D108BD9-81ED-4DB2-BD59-A6C34878D82A}">
                    <a16:rowId xmlns:a16="http://schemas.microsoft.com/office/drawing/2014/main" val="976695675"/>
                  </a:ext>
                </a:extLst>
              </a:tr>
              <a:tr h="718434">
                <a:tc>
                  <a:txBody>
                    <a:bodyPr/>
                    <a:lstStyle/>
                    <a:p>
                      <a:pPr algn="ctr"/>
                      <a:r>
                        <a:rPr lang="fr-FR" sz="1400" b="0" dirty="0">
                          <a:solidFill>
                            <a:schemeClr val="tx1"/>
                          </a:solidFill>
                        </a:rPr>
                        <a:t>Accompagnement managérial</a:t>
                      </a:r>
                    </a:p>
                  </a:txBody>
                  <a:tcPr anchor="ctr"/>
                </a:tc>
                <a:extLst>
                  <a:ext uri="{0D108BD9-81ED-4DB2-BD59-A6C34878D82A}">
                    <a16:rowId xmlns:a16="http://schemas.microsoft.com/office/drawing/2014/main" val="2111303180"/>
                  </a:ext>
                </a:extLst>
              </a:tr>
              <a:tr h="718434">
                <a:tc>
                  <a:txBody>
                    <a:bodyPr/>
                    <a:lstStyle/>
                    <a:p>
                      <a:pPr algn="ctr"/>
                      <a:r>
                        <a:rPr lang="fr-FR" sz="1400" b="0" dirty="0">
                          <a:solidFill>
                            <a:schemeClr val="tx1"/>
                          </a:solidFill>
                        </a:rPr>
                        <a:t>Meilleur environnement de travail</a:t>
                      </a:r>
                    </a:p>
                  </a:txBody>
                  <a:tcPr anchor="ctr"/>
                </a:tc>
                <a:extLst>
                  <a:ext uri="{0D108BD9-81ED-4DB2-BD59-A6C34878D82A}">
                    <a16:rowId xmlns:a16="http://schemas.microsoft.com/office/drawing/2014/main" val="3826371416"/>
                  </a:ext>
                </a:extLst>
              </a:tr>
              <a:tr h="718434">
                <a:tc>
                  <a:txBody>
                    <a:bodyPr/>
                    <a:lstStyle/>
                    <a:p>
                      <a:pPr algn="ctr"/>
                      <a:r>
                        <a:rPr lang="fr-FR" sz="1400" b="0" dirty="0">
                          <a:solidFill>
                            <a:schemeClr val="tx1"/>
                          </a:solidFill>
                        </a:rPr>
                        <a:t>Outils</a:t>
                      </a:r>
                    </a:p>
                  </a:txBody>
                  <a:tcPr anchor="ctr"/>
                </a:tc>
                <a:extLst>
                  <a:ext uri="{0D108BD9-81ED-4DB2-BD59-A6C34878D82A}">
                    <a16:rowId xmlns:a16="http://schemas.microsoft.com/office/drawing/2014/main" val="1408764320"/>
                  </a:ext>
                </a:extLst>
              </a:tr>
              <a:tr h="718434">
                <a:tc>
                  <a:txBody>
                    <a:bodyPr/>
                    <a:lstStyle/>
                    <a:p>
                      <a:pPr algn="ctr"/>
                      <a:r>
                        <a:rPr lang="fr-FR" sz="1400" b="0" dirty="0">
                          <a:solidFill>
                            <a:schemeClr val="tx1"/>
                          </a:solidFill>
                        </a:rPr>
                        <a:t>Autre</a:t>
                      </a:r>
                    </a:p>
                  </a:txBody>
                  <a:tcPr anchor="ctr"/>
                </a:tc>
                <a:extLst>
                  <a:ext uri="{0D108BD9-81ED-4DB2-BD59-A6C34878D82A}">
                    <a16:rowId xmlns:a16="http://schemas.microsoft.com/office/drawing/2014/main" val="4229178288"/>
                  </a:ext>
                </a:extLst>
              </a:tr>
              <a:tr h="718434">
                <a:tc>
                  <a:txBody>
                    <a:bodyPr/>
                    <a:lstStyle/>
                    <a:p>
                      <a:pPr algn="ctr"/>
                      <a:endParaRPr lang="fr-FR" sz="1400" b="0" dirty="0">
                        <a:solidFill>
                          <a:schemeClr val="tx1"/>
                        </a:solidFill>
                      </a:endParaRPr>
                    </a:p>
                  </a:txBody>
                  <a:tcPr anchor="ctr"/>
                </a:tc>
                <a:extLst>
                  <a:ext uri="{0D108BD9-81ED-4DB2-BD59-A6C34878D82A}">
                    <a16:rowId xmlns:a16="http://schemas.microsoft.com/office/drawing/2014/main" val="1116312445"/>
                  </a:ext>
                </a:extLst>
              </a:tr>
            </a:tbl>
          </a:graphicData>
        </a:graphic>
      </p:graphicFrame>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120</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58548" y="222397"/>
            <a:ext cx="11120392" cy="664797"/>
          </a:xfrm>
        </p:spPr>
        <p:txBody>
          <a:bodyPr/>
          <a:lstStyle/>
          <a:p>
            <a:r>
              <a:rPr lang="fr-FR" sz="2400" dirty="0"/>
              <a:t>Principale piste pour aider les managers et les salariés à mieux gérer les sujets éthiques : bénéficier de formations. À noter que les managers ont également besoin d’un accompagnement RH sur le sujet</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68217" y="1126198"/>
          <a:ext cx="7182817" cy="498720"/>
        </p:xfrm>
        <a:graphic>
          <a:graphicData uri="http://schemas.openxmlformats.org/drawingml/2006/table">
            <a:tbl>
              <a:tblPr>
                <a:tableStyleId>{5C22544A-7EE6-4342-B048-85BDC9FD1C3A}</a:tableStyleId>
              </a:tblPr>
              <a:tblGrid>
                <a:gridCol w="7182817">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Q41. En tant que manager, de quoi auriez-vous besoin pour mieux gérer les sujets éthiques ?</a:t>
                      </a:r>
                    </a:p>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Q42. De quoi auriez-vous besoin pour mieux gérer les sujets éthiques ?</a:t>
                      </a:r>
                      <a:endParaRPr lang="fr-FR" sz="1600" b="1" kern="1200" dirty="0">
                        <a:solidFill>
                          <a:schemeClr val="dk1"/>
                        </a:solidFill>
                        <a:effectLst/>
                        <a:latin typeface="+mn-lt"/>
                        <a:ea typeface="+mn-ea"/>
                        <a:cs typeface="+mn-cs"/>
                      </a:endParaRP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631908"/>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Base : 244 managers / 757 non managers </a:t>
            </a:r>
          </a:p>
        </p:txBody>
      </p:sp>
      <p:graphicFrame>
        <p:nvGraphicFramePr>
          <p:cNvPr id="3" name="Graphique 19">
            <a:extLst>
              <a:ext uri="{FF2B5EF4-FFF2-40B4-BE49-F238E27FC236}">
                <a16:creationId xmlns:a16="http://schemas.microsoft.com/office/drawing/2014/main" id="{5EBC9A71-F10F-D8A1-3263-058C3585DC51}"/>
              </a:ext>
            </a:extLst>
          </p:cNvPr>
          <p:cNvGraphicFramePr/>
          <p:nvPr/>
        </p:nvGraphicFramePr>
        <p:xfrm>
          <a:off x="6519028" y="2218504"/>
          <a:ext cx="7182817" cy="4270836"/>
        </p:xfrm>
        <a:graphic>
          <a:graphicData uri="http://schemas.openxmlformats.org/drawingml/2006/chart">
            <c:chart xmlns:c="http://schemas.openxmlformats.org/drawingml/2006/chart" xmlns:r="http://schemas.openxmlformats.org/officeDocument/2006/relationships" r:id="rId2"/>
          </a:graphicData>
        </a:graphic>
      </p:graphicFrame>
      <p:cxnSp>
        <p:nvCxnSpPr>
          <p:cNvPr id="24" name="Connecteur droit 23">
            <a:extLst>
              <a:ext uri="{FF2B5EF4-FFF2-40B4-BE49-F238E27FC236}">
                <a16:creationId xmlns:a16="http://schemas.microsoft.com/office/drawing/2014/main" id="{AEA19F94-95EF-1783-F29D-7120C9D8B89F}"/>
              </a:ext>
            </a:extLst>
          </p:cNvPr>
          <p:cNvCxnSpPr>
            <a:cxnSpLocks/>
          </p:cNvCxnSpPr>
          <p:nvPr/>
        </p:nvCxnSpPr>
        <p:spPr>
          <a:xfrm>
            <a:off x="1955540" y="3609020"/>
            <a:ext cx="828092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AD5672C-B6F5-0991-E083-386C08C3ED34}"/>
              </a:ext>
            </a:extLst>
          </p:cNvPr>
          <p:cNvSpPr/>
          <p:nvPr/>
        </p:nvSpPr>
        <p:spPr>
          <a:xfrm>
            <a:off x="976417" y="5732187"/>
            <a:ext cx="125130" cy="135015"/>
          </a:xfrm>
          <a:prstGeom prst="rect">
            <a:avLst/>
          </a:prstGeom>
          <a:solidFill>
            <a:schemeClr val="accent5"/>
          </a:solidFill>
        </p:spPr>
        <p:txBody>
          <a:bodyPr lIns="0" tIns="0" rIns="0" bIns="0" rtlCol="0" anchor="ctr">
            <a:noAutofit/>
          </a:bodyPr>
          <a:lstStyle/>
          <a:p>
            <a:pPr algn="ctr"/>
            <a:endParaRPr lang="fr-FR" sz="1400" dirty="0">
              <a:latin typeface="Roboto" pitchFamily="2" charset="0"/>
              <a:ea typeface="Roboto" pitchFamily="2" charset="0"/>
            </a:endParaRPr>
          </a:p>
        </p:txBody>
      </p:sp>
      <p:sp>
        <p:nvSpPr>
          <p:cNvPr id="30" name="Rectangle 29">
            <a:extLst>
              <a:ext uri="{FF2B5EF4-FFF2-40B4-BE49-F238E27FC236}">
                <a16:creationId xmlns:a16="http://schemas.microsoft.com/office/drawing/2014/main" id="{446E14EB-9799-5D79-A07B-454DE3EEB50F}"/>
              </a:ext>
            </a:extLst>
          </p:cNvPr>
          <p:cNvSpPr/>
          <p:nvPr/>
        </p:nvSpPr>
        <p:spPr>
          <a:xfrm>
            <a:off x="976417" y="6010168"/>
            <a:ext cx="125130" cy="135015"/>
          </a:xfrm>
          <a:prstGeom prst="rect">
            <a:avLst/>
          </a:prstGeom>
          <a:solidFill>
            <a:srgbClr val="007AAA"/>
          </a:solidFill>
        </p:spPr>
        <p:txBody>
          <a:bodyPr lIns="0" tIns="0" rIns="0" bIns="0" rtlCol="0" anchor="ctr">
            <a:noAutofit/>
          </a:bodyPr>
          <a:lstStyle/>
          <a:p>
            <a:pPr algn="ctr"/>
            <a:endParaRPr lang="fr-FR" sz="1400" dirty="0">
              <a:latin typeface="Roboto" pitchFamily="2" charset="0"/>
              <a:ea typeface="Roboto" pitchFamily="2" charset="0"/>
            </a:endParaRPr>
          </a:p>
        </p:txBody>
      </p:sp>
      <p:sp>
        <p:nvSpPr>
          <p:cNvPr id="32" name="ZoneTexte 31">
            <a:extLst>
              <a:ext uri="{FF2B5EF4-FFF2-40B4-BE49-F238E27FC236}">
                <a16:creationId xmlns:a16="http://schemas.microsoft.com/office/drawing/2014/main" id="{E99813A1-F758-61D0-DEF1-67415E6FB8F1}"/>
              </a:ext>
            </a:extLst>
          </p:cNvPr>
          <p:cNvSpPr txBox="1"/>
          <p:nvPr/>
        </p:nvSpPr>
        <p:spPr>
          <a:xfrm>
            <a:off x="1246484" y="5715055"/>
            <a:ext cx="1610257" cy="169277"/>
          </a:xfrm>
          <a:prstGeom prst="rect">
            <a:avLst/>
          </a:prstGeom>
        </p:spPr>
        <p:txBody>
          <a:bodyPr wrap="square" lIns="0" tIns="0" rIns="0" bIns="0" rtlCol="0" anchor="t" anchorCtr="0">
            <a:spAutoFit/>
          </a:bodyPr>
          <a:lstStyle/>
          <a:p>
            <a:pPr algn="l" fontAlgn="auto"/>
            <a:r>
              <a:rPr lang="fr-FR" sz="1100" dirty="0"/>
              <a:t>Man</a:t>
            </a:r>
            <a:r>
              <a:rPr lang="fr-FR" sz="1100" dirty="0">
                <a:latin typeface="Roboto" panose="02000000000000000000" pitchFamily="2" charset="0"/>
                <a:ea typeface="Roboto" panose="02000000000000000000" pitchFamily="2" charset="0"/>
                <a:cs typeface="Roboto" panose="02000000000000000000" pitchFamily="2" charset="0"/>
              </a:rPr>
              <a:t>age</a:t>
            </a:r>
            <a:r>
              <a:rPr lang="fr-FR" sz="1100" dirty="0"/>
              <a:t>rs</a:t>
            </a:r>
          </a:p>
        </p:txBody>
      </p:sp>
      <p:sp>
        <p:nvSpPr>
          <p:cNvPr id="33" name="ZoneTexte 32">
            <a:extLst>
              <a:ext uri="{FF2B5EF4-FFF2-40B4-BE49-F238E27FC236}">
                <a16:creationId xmlns:a16="http://schemas.microsoft.com/office/drawing/2014/main" id="{CEE0DE61-7DEF-2A9B-09B6-40B88A4AA6F5}"/>
              </a:ext>
            </a:extLst>
          </p:cNvPr>
          <p:cNvSpPr txBox="1"/>
          <p:nvPr/>
        </p:nvSpPr>
        <p:spPr>
          <a:xfrm>
            <a:off x="1256370" y="6002217"/>
            <a:ext cx="1610257" cy="169277"/>
          </a:xfrm>
          <a:prstGeom prst="rect">
            <a:avLst/>
          </a:prstGeom>
        </p:spPr>
        <p:txBody>
          <a:bodyPr wrap="square" lIns="0" tIns="0" rIns="0" bIns="0" rtlCol="0" anchor="t" anchorCtr="0">
            <a:spAutoFit/>
          </a:bodyPr>
          <a:lstStyle/>
          <a:p>
            <a:pPr algn="l" fontAlgn="auto"/>
            <a:r>
              <a:rPr lang="fr-FR" sz="1100" dirty="0"/>
              <a:t>Non man</a:t>
            </a:r>
            <a:r>
              <a:rPr lang="fr-FR" sz="1100" dirty="0">
                <a:latin typeface="Roboto" panose="02000000000000000000" pitchFamily="2" charset="0"/>
                <a:ea typeface="Roboto" panose="02000000000000000000" pitchFamily="2" charset="0"/>
                <a:cs typeface="Roboto" panose="02000000000000000000" pitchFamily="2" charset="0"/>
              </a:rPr>
              <a:t>age</a:t>
            </a:r>
            <a:r>
              <a:rPr lang="fr-FR" sz="1100" dirty="0"/>
              <a:t>rs</a:t>
            </a:r>
          </a:p>
        </p:txBody>
      </p:sp>
      <p:sp>
        <p:nvSpPr>
          <p:cNvPr id="8" name="ZoneTexte 7">
            <a:extLst>
              <a:ext uri="{FF2B5EF4-FFF2-40B4-BE49-F238E27FC236}">
                <a16:creationId xmlns:a16="http://schemas.microsoft.com/office/drawing/2014/main" id="{895A622E-F6A1-0C41-D2FE-ECF33150F144}"/>
              </a:ext>
            </a:extLst>
          </p:cNvPr>
          <p:cNvSpPr txBox="1"/>
          <p:nvPr/>
        </p:nvSpPr>
        <p:spPr>
          <a:xfrm>
            <a:off x="8967176" y="2981834"/>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cxnSp>
        <p:nvCxnSpPr>
          <p:cNvPr id="10" name="Connecteur droit 9">
            <a:extLst>
              <a:ext uri="{FF2B5EF4-FFF2-40B4-BE49-F238E27FC236}">
                <a16:creationId xmlns:a16="http://schemas.microsoft.com/office/drawing/2014/main" id="{1E6834E3-D2CE-9E05-E829-4799BFFEE074}"/>
              </a:ext>
            </a:extLst>
          </p:cNvPr>
          <p:cNvCxnSpPr>
            <a:cxnSpLocks/>
          </p:cNvCxnSpPr>
          <p:nvPr/>
        </p:nvCxnSpPr>
        <p:spPr>
          <a:xfrm>
            <a:off x="1955540" y="2888940"/>
            <a:ext cx="828092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55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121</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6258" y="255212"/>
            <a:ext cx="10855569" cy="664797"/>
          </a:xfrm>
        </p:spPr>
        <p:txBody>
          <a:bodyPr/>
          <a:lstStyle/>
          <a:p>
            <a:r>
              <a:rPr lang="fr-FR" sz="2400" dirty="0"/>
              <a:t>Une entreprise éthique = « Entreprise qui respecte la loi, a des valeurs et les respecte, diffuse une culture éthique dans son environnement professionnel et son écosystème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1188552"/>
          <a:ext cx="7134535" cy="285360"/>
        </p:xfrm>
        <a:graphic>
          <a:graphicData uri="http://schemas.openxmlformats.org/drawingml/2006/table">
            <a:tbl>
              <a:tblPr>
                <a:tableStyleId>{5C22544A-7EE6-4342-B048-85BDC9FD1C3A}</a:tableStyleId>
              </a:tblPr>
              <a:tblGrid>
                <a:gridCol w="7134535">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Q43. D’après vous, à partir de quel seuil peut-on dire qu’une entreprise est vraiment éthique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Base : 1001 répondants</a:t>
            </a:r>
          </a:p>
        </p:txBody>
      </p:sp>
      <p:graphicFrame>
        <p:nvGraphicFramePr>
          <p:cNvPr id="3" name="Graphique 19">
            <a:extLst>
              <a:ext uri="{FF2B5EF4-FFF2-40B4-BE49-F238E27FC236}">
                <a16:creationId xmlns:a16="http://schemas.microsoft.com/office/drawing/2014/main" id="{5EBC9A71-F10F-D8A1-3263-058C3585DC51}"/>
              </a:ext>
            </a:extLst>
          </p:cNvPr>
          <p:cNvGraphicFramePr/>
          <p:nvPr/>
        </p:nvGraphicFramePr>
        <p:xfrm>
          <a:off x="6048142" y="1970530"/>
          <a:ext cx="6615735" cy="38668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eau 7">
            <a:extLst>
              <a:ext uri="{FF2B5EF4-FFF2-40B4-BE49-F238E27FC236}">
                <a16:creationId xmlns:a16="http://schemas.microsoft.com/office/drawing/2014/main" id="{98D70E02-3E2E-CB81-5E78-BFDCD277FD33}"/>
              </a:ext>
            </a:extLst>
          </p:cNvPr>
          <p:cNvGraphicFramePr>
            <a:graphicFrameLocks noGrp="1"/>
          </p:cNvGraphicFramePr>
          <p:nvPr/>
        </p:nvGraphicFramePr>
        <p:xfrm>
          <a:off x="836946" y="1989823"/>
          <a:ext cx="5625624" cy="4315629"/>
        </p:xfrm>
        <a:graphic>
          <a:graphicData uri="http://schemas.openxmlformats.org/drawingml/2006/table">
            <a:tbl>
              <a:tblPr firstRow="1" bandRow="1">
                <a:tableStyleId>{2D5ABB26-0587-4C30-8999-92F81FD0307C}</a:tableStyleId>
              </a:tblPr>
              <a:tblGrid>
                <a:gridCol w="5625624">
                  <a:extLst>
                    <a:ext uri="{9D8B030D-6E8A-4147-A177-3AD203B41FA5}">
                      <a16:colId xmlns:a16="http://schemas.microsoft.com/office/drawing/2014/main" val="3325012296"/>
                    </a:ext>
                  </a:extLst>
                </a:gridCol>
              </a:tblGrid>
              <a:tr h="815104">
                <a:tc>
                  <a:txBody>
                    <a:bodyPr/>
                    <a:lstStyle/>
                    <a:p>
                      <a:pPr algn="ctr"/>
                      <a:r>
                        <a:rPr lang="fr-FR" sz="1400" b="0" dirty="0">
                          <a:solidFill>
                            <a:schemeClr val="tx1"/>
                          </a:solidFill>
                        </a:rPr>
                        <a:t>L’entreprise respecte la loi</a:t>
                      </a:r>
                    </a:p>
                  </a:txBody>
                  <a:tcPr anchor="ctr"/>
                </a:tc>
                <a:extLst>
                  <a:ext uri="{0D108BD9-81ED-4DB2-BD59-A6C34878D82A}">
                    <a16:rowId xmlns:a16="http://schemas.microsoft.com/office/drawing/2014/main" val="850639632"/>
                  </a:ext>
                </a:extLst>
              </a:tr>
              <a:tr h="833033">
                <a:tc>
                  <a:txBody>
                    <a:bodyPr/>
                    <a:lstStyle/>
                    <a:p>
                      <a:pPr algn="ctr"/>
                      <a:r>
                        <a:rPr lang="fr-FR" sz="1400" b="0" dirty="0">
                          <a:solidFill>
                            <a:schemeClr val="tx1"/>
                          </a:solidFill>
                        </a:rPr>
                        <a:t>L’entreprise respecte la loi, a des valeurs et les respecte</a:t>
                      </a:r>
                    </a:p>
                  </a:txBody>
                  <a:tcPr anchor="ctr"/>
                </a:tc>
                <a:extLst>
                  <a:ext uri="{0D108BD9-81ED-4DB2-BD59-A6C34878D82A}">
                    <a16:rowId xmlns:a16="http://schemas.microsoft.com/office/drawing/2014/main" val="976695675"/>
                  </a:ext>
                </a:extLst>
              </a:tr>
              <a:tr h="1095206">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L’entreprise respecte la loi, a des valeurs et les respecte, diffuse une culture éthique dans son environnement professionnel / son écosystème</a:t>
                      </a:r>
                    </a:p>
                  </a:txBody>
                  <a:tcPr anchor="ctr"/>
                </a:tc>
                <a:extLst>
                  <a:ext uri="{0D108BD9-81ED-4DB2-BD59-A6C34878D82A}">
                    <a16:rowId xmlns:a16="http://schemas.microsoft.com/office/drawing/2014/main" val="2111303180"/>
                  </a:ext>
                </a:extLst>
              </a:tr>
              <a:tr h="910314">
                <a:tc>
                  <a:txBody>
                    <a:bodyPr/>
                    <a:lstStyle/>
                    <a:p>
                      <a:pPr algn="ctr"/>
                      <a:endParaRPr lang="fr-FR" sz="1400" b="0" dirty="0">
                        <a:solidFill>
                          <a:schemeClr val="tx1"/>
                        </a:solidFill>
                      </a:endParaRPr>
                    </a:p>
                    <a:p>
                      <a:pPr algn="ctr"/>
                      <a:r>
                        <a:rPr lang="fr-FR" sz="1400" b="0" dirty="0">
                          <a:solidFill>
                            <a:schemeClr val="tx1"/>
                          </a:solidFill>
                        </a:rPr>
                        <a:t>L’entreprise respecte la loi, a des valeurs et les respecte, diffuse une culture éthique dans son environnement professionnel, son écosystème, est cité en exemple ou inspire d'autres entreprises dans son secteur</a:t>
                      </a:r>
                    </a:p>
                  </a:txBody>
                  <a:tcPr anchor="ctr"/>
                </a:tc>
                <a:extLst>
                  <a:ext uri="{0D108BD9-81ED-4DB2-BD59-A6C34878D82A}">
                    <a16:rowId xmlns:a16="http://schemas.microsoft.com/office/drawing/2014/main" val="3826371416"/>
                  </a:ext>
                </a:extLst>
              </a:tr>
              <a:tr h="627406">
                <a:tc>
                  <a:txBody>
                    <a:bodyPr/>
                    <a:lstStyle/>
                    <a:p>
                      <a:pPr algn="ctr"/>
                      <a:endParaRPr lang="fr-FR" sz="1400" b="0" dirty="0">
                        <a:solidFill>
                          <a:schemeClr val="tx1"/>
                        </a:solidFill>
                      </a:endParaRPr>
                    </a:p>
                  </a:txBody>
                  <a:tcPr anchor="ctr"/>
                </a:tc>
                <a:extLst>
                  <a:ext uri="{0D108BD9-81ED-4DB2-BD59-A6C34878D82A}">
                    <a16:rowId xmlns:a16="http://schemas.microsoft.com/office/drawing/2014/main" val="1408764320"/>
                  </a:ext>
                </a:extLst>
              </a:tr>
            </a:tbl>
          </a:graphicData>
        </a:graphic>
      </p:graphicFrame>
    </p:spTree>
    <p:extLst>
      <p:ext uri="{BB962C8B-B14F-4D97-AF65-F5344CB8AC3E}">
        <p14:creationId xmlns:p14="http://schemas.microsoft.com/office/powerpoint/2010/main" val="357026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230F41-DE0D-45BE-A113-670322C619D9}"/>
              </a:ext>
            </a:extLst>
          </p:cNvPr>
          <p:cNvSpPr/>
          <p:nvPr/>
        </p:nvSpPr>
        <p:spPr>
          <a:xfrm>
            <a:off x="-12249" y="0"/>
            <a:ext cx="12204249" cy="6858000"/>
          </a:xfrm>
          <a:prstGeom prst="rect">
            <a:avLst/>
          </a:prstGeom>
          <a:solidFill>
            <a:schemeClr val="accent4">
              <a:alpha val="80000"/>
            </a:schemeClr>
          </a:solidFill>
          <a:ln>
            <a:noFill/>
          </a:ln>
        </p:spPr>
        <p:txBody>
          <a:bodyPr rtlCol="0" anchor="ctr">
            <a:noAutofit/>
          </a:bodyPr>
          <a:lstStyle/>
          <a:p>
            <a:pPr algn="ctr"/>
            <a:endParaRPr lang="fr-FR" sz="2000" dirty="0" err="1">
              <a:latin typeface="+mn-lt"/>
            </a:endParaRPr>
          </a:p>
        </p:txBody>
      </p:sp>
      <p:sp>
        <p:nvSpPr>
          <p:cNvPr id="2" name="Titre 1">
            <a:extLst>
              <a:ext uri="{FF2B5EF4-FFF2-40B4-BE49-F238E27FC236}">
                <a16:creationId xmlns:a16="http://schemas.microsoft.com/office/drawing/2014/main" id="{BCF2E25C-1155-452A-A787-0D3957D68BA8}"/>
              </a:ext>
            </a:extLst>
          </p:cNvPr>
          <p:cNvSpPr>
            <a:spLocks noGrp="1"/>
          </p:cNvSpPr>
          <p:nvPr>
            <p:ph type="title"/>
          </p:nvPr>
        </p:nvSpPr>
        <p:spPr/>
        <p:txBody>
          <a:bodyPr/>
          <a:lstStyle/>
          <a:p>
            <a:r>
              <a:rPr lang="fr-FR" dirty="0">
                <a:solidFill>
                  <a:schemeClr val="bg1"/>
                </a:solidFill>
              </a:rPr>
              <a:t>Principaux ENSEIGNEMENTS de l’étude</a:t>
            </a:r>
          </a:p>
        </p:txBody>
      </p:sp>
      <p:sp>
        <p:nvSpPr>
          <p:cNvPr id="5" name="Forme libre : forme 4">
            <a:extLst>
              <a:ext uri="{FF2B5EF4-FFF2-40B4-BE49-F238E27FC236}">
                <a16:creationId xmlns:a16="http://schemas.microsoft.com/office/drawing/2014/main" id="{8E9217C6-902C-42E8-ADB6-5D441028770B}"/>
              </a:ext>
            </a:extLst>
          </p:cNvPr>
          <p:cNvSpPr/>
          <p:nvPr/>
        </p:nvSpPr>
        <p:spPr>
          <a:xfrm>
            <a:off x="0" y="2761"/>
            <a:ext cx="2015048" cy="6855239"/>
          </a:xfrm>
          <a:custGeom>
            <a:avLst/>
            <a:gdLst>
              <a:gd name="connsiteX0" fmla="*/ 0 w 2015048"/>
              <a:gd name="connsiteY0" fmla="*/ 0 h 6855239"/>
              <a:gd name="connsiteX1" fmla="*/ 178933 w 2015048"/>
              <a:gd name="connsiteY1" fmla="*/ 0 h 6855239"/>
              <a:gd name="connsiteX2" fmla="*/ 2015048 w 2015048"/>
              <a:gd name="connsiteY2" fmla="*/ 6852433 h 6855239"/>
              <a:gd name="connsiteX3" fmla="*/ 1325470 w 2015048"/>
              <a:gd name="connsiteY3" fmla="*/ 6852433 h 6855239"/>
              <a:gd name="connsiteX4" fmla="*/ 1325470 w 2015048"/>
              <a:gd name="connsiteY4" fmla="*/ 6855239 h 6855239"/>
              <a:gd name="connsiteX5" fmla="*/ 0 w 2015048"/>
              <a:gd name="connsiteY5" fmla="*/ 6855239 h 6855239"/>
              <a:gd name="connsiteX6" fmla="*/ 0 w 2015048"/>
              <a:gd name="connsiteY6" fmla="*/ 5494472 h 685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048" h="6855239">
                <a:moveTo>
                  <a:pt x="0" y="0"/>
                </a:moveTo>
                <a:lnTo>
                  <a:pt x="178933" y="0"/>
                </a:lnTo>
                <a:lnTo>
                  <a:pt x="2015048" y="6852433"/>
                </a:lnTo>
                <a:lnTo>
                  <a:pt x="1325470" y="6852433"/>
                </a:lnTo>
                <a:lnTo>
                  <a:pt x="1325470" y="6855239"/>
                </a:lnTo>
                <a:lnTo>
                  <a:pt x="0" y="6855239"/>
                </a:lnTo>
                <a:lnTo>
                  <a:pt x="0" y="5494472"/>
                </a:lnTo>
                <a:close/>
              </a:path>
            </a:pathLst>
          </a:custGeom>
          <a:solidFill>
            <a:schemeClr val="bg1"/>
          </a:solidFill>
        </p:spPr>
        <p:txBody>
          <a:bodyPr rtlCol="0" anchor="ctr">
            <a:noAutofit/>
          </a:bodyPr>
          <a:lstStyle/>
          <a:p>
            <a:pPr algn="ctr"/>
            <a:endParaRPr lang="fr-FR" sz="2000" dirty="0" err="1">
              <a:latin typeface="+mn-lt"/>
            </a:endParaRPr>
          </a:p>
        </p:txBody>
      </p:sp>
      <p:sp>
        <p:nvSpPr>
          <p:cNvPr id="3" name="ZoneTexte 2">
            <a:extLst>
              <a:ext uri="{FF2B5EF4-FFF2-40B4-BE49-F238E27FC236}">
                <a16:creationId xmlns:a16="http://schemas.microsoft.com/office/drawing/2014/main" id="{E08A5E7F-4918-294A-DFBD-08A35D5301E4}"/>
              </a:ext>
            </a:extLst>
          </p:cNvPr>
          <p:cNvSpPr txBox="1"/>
          <p:nvPr/>
        </p:nvSpPr>
        <p:spPr>
          <a:xfrm>
            <a:off x="10568137" y="4162448"/>
            <a:ext cx="1527983" cy="3170099"/>
          </a:xfrm>
          <a:prstGeom prst="rect">
            <a:avLst/>
          </a:prstGeom>
          <a:noFill/>
        </p:spPr>
        <p:txBody>
          <a:bodyPr wrap="none" rtlCol="0">
            <a:spAutoFit/>
          </a:bodyPr>
          <a:lstStyle/>
          <a:p>
            <a:pPr algn="ctr"/>
            <a:r>
              <a:rPr lang="fr-FR" sz="20000" b="1" dirty="0">
                <a:solidFill>
                  <a:schemeClr val="bg1"/>
                </a:solidFill>
                <a:latin typeface="Oswald" pitchFamily="2" charset="0"/>
                <a:sym typeface="Wingdings" panose="05000000000000000000" pitchFamily="2" charset="2"/>
              </a:rPr>
              <a:t>5</a:t>
            </a:r>
            <a:endParaRPr lang="fr-FR" sz="20000" b="1" dirty="0">
              <a:solidFill>
                <a:schemeClr val="bg1"/>
              </a:solidFill>
              <a:latin typeface="Oswald" pitchFamily="2" charset="0"/>
            </a:endParaRPr>
          </a:p>
        </p:txBody>
      </p:sp>
      <p:sp>
        <p:nvSpPr>
          <p:cNvPr id="4" name="Ellipse 3">
            <a:extLst>
              <a:ext uri="{FF2B5EF4-FFF2-40B4-BE49-F238E27FC236}">
                <a16:creationId xmlns:a16="http://schemas.microsoft.com/office/drawing/2014/main" id="{67B64F28-BB84-BBF4-D626-F2D0D301F3CE}"/>
              </a:ext>
            </a:extLst>
          </p:cNvPr>
          <p:cNvSpPr/>
          <p:nvPr/>
        </p:nvSpPr>
        <p:spPr>
          <a:xfrm>
            <a:off x="9561385" y="3969060"/>
            <a:ext cx="3541486" cy="3541486"/>
          </a:xfrm>
          <a:prstGeom prst="ellipse">
            <a:avLst/>
          </a:prstGeom>
          <a:noFill/>
          <a:ln w="317500">
            <a:solidFill>
              <a:schemeClr val="bg1"/>
            </a:solidFill>
          </a:ln>
        </p:spPr>
        <p:txBody>
          <a:bodyPr rtlCol="0" anchor="ctr">
            <a:noAutofit/>
          </a:bodyPr>
          <a:lstStyle/>
          <a:p>
            <a:pPr algn="ctr"/>
            <a:endParaRPr lang="fr-FR" sz="2000" dirty="0" err="1">
              <a:latin typeface="+mn-lt"/>
            </a:endParaRPr>
          </a:p>
        </p:txBody>
      </p:sp>
    </p:spTree>
    <p:extLst>
      <p:ext uri="{BB962C8B-B14F-4D97-AF65-F5344CB8AC3E}">
        <p14:creationId xmlns:p14="http://schemas.microsoft.com/office/powerpoint/2010/main" val="202539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7EA68DA-95AB-4EB7-8CBB-D2552E063445}"/>
              </a:ext>
            </a:extLst>
          </p:cNvPr>
          <p:cNvSpPr txBox="1"/>
          <p:nvPr/>
        </p:nvSpPr>
        <p:spPr>
          <a:xfrm>
            <a:off x="486491" y="1133745"/>
            <a:ext cx="10324384" cy="5229509"/>
          </a:xfrm>
          <a:prstGeom prst="rect">
            <a:avLst/>
          </a:prstGeom>
        </p:spPr>
        <p:txBody>
          <a:bodyPr wrap="square" lIns="0" tIns="0" rIns="0" bIns="0" rtlCol="0" anchor="t" anchorCtr="0">
            <a:spAutoFit/>
          </a:bodyPr>
          <a:lstStyle/>
          <a:p>
            <a:pPr marL="342900" indent="-342900" algn="just" fontAlgn="auto">
              <a:buAutoNum type="arabicPeriod"/>
            </a:pPr>
            <a:r>
              <a:rPr lang="fr-FR" sz="1800" b="1" kern="100" dirty="0">
                <a:solidFill>
                  <a:srgbClr val="FFC000"/>
                </a:solidFill>
                <a:latin typeface="Calibri" panose="020F0502020204030204" pitchFamily="34" charset="0"/>
                <a:cs typeface="Times New Roman" panose="02020603050405020304" pitchFamily="18" charset="0"/>
              </a:rPr>
              <a:t>Des entreprises globalement engagées dans une démarche éthique, bien que cette nouvelle vague montre un potentiel relâchement vis-à-vis de leur engagement ou une probable baisse de sensibilisation auprès de leurs collaborateurs…</a:t>
            </a:r>
          </a:p>
          <a:p>
            <a:pPr algn="just" fontAlgn="auto"/>
            <a:endParaRPr lang="fr-FR" sz="500" b="1" kern="100" dirty="0">
              <a:solidFill>
                <a:srgbClr val="FFC000"/>
              </a:solidFill>
              <a:latin typeface="Calibri" panose="020F0502020204030204" pitchFamily="34" charset="0"/>
              <a:cs typeface="Times New Roman" panose="02020603050405020304" pitchFamily="18" charset="0"/>
            </a:endParaRPr>
          </a:p>
          <a:p>
            <a:pPr marL="228600" indent="-228600" algn="just" fontAlgn="auto">
              <a:buAutoNum type="arabicPeriod"/>
            </a:pPr>
            <a:endParaRPr lang="fr-FR" sz="500" dirty="0"/>
          </a:p>
          <a:p>
            <a:pPr marL="628650" lvl="1" indent="-171450" algn="just">
              <a:lnSpc>
                <a:spcPct val="107000"/>
              </a:lnSpc>
              <a:spcAft>
                <a:spcPts val="800"/>
              </a:spcAft>
              <a:buFont typeface="Wingdings" panose="05000000000000000000" pitchFamily="2" charset="2"/>
              <a:buChar char="v"/>
            </a:pPr>
            <a:r>
              <a:rPr lang="fr-FR" sz="1300" kern="100" dirty="0">
                <a:latin typeface="Calibri" panose="020F0502020204030204" pitchFamily="34" charset="0"/>
                <a:cs typeface="Times New Roman" panose="02020603050405020304" pitchFamily="18" charset="0"/>
              </a:rPr>
              <a:t>4 répondants sur 5 considèrent que leur entreprise se comporte de manière éthique. Selon les salariés, les principaux comportements traduisant l’éthique de leur entreprise, reposent avant tout sur le niveau d’attention au bien être de ses salariés et le niveau d’engagement en faveur du développement durable. Selon eux, l’éthique en entreprise est principalement mise en place pour renforcer le gage de confiance auprès des parties prenantes. A l’inverse, les entreprises réfractaires à la mise en place d’une démarche éthique le seraient, d’après les collaborateurs, pour des raisons budgétaires.</a:t>
            </a:r>
          </a:p>
          <a:p>
            <a:pPr marL="628650" lvl="1" indent="-171450" algn="just">
              <a:lnSpc>
                <a:spcPct val="107000"/>
              </a:lnSpc>
              <a:spcAft>
                <a:spcPts val="800"/>
              </a:spcAft>
              <a:buFont typeface="Wingdings" panose="05000000000000000000" pitchFamily="2" charset="2"/>
              <a:buChar char="v"/>
            </a:pPr>
            <a:r>
              <a:rPr lang="fr-FR" sz="1300" kern="100" dirty="0">
                <a:latin typeface="Calibri" panose="020F0502020204030204" pitchFamily="34" charset="0"/>
                <a:cs typeface="Times New Roman" panose="02020603050405020304" pitchFamily="18" charset="0"/>
              </a:rPr>
              <a:t>Attention toutefois, malgré un score relativement élevé quand à l’identification du comportement éthique de l’entreprise (4 collaborateurs sur 5), un point d’attention doit être porté au maintien de cette performance. En effet, on constate une tendance baissière significative depuis 2021 sur plusieurs indicateurs : </a:t>
            </a:r>
          </a:p>
          <a:p>
            <a:pPr marL="1085850" lvl="2" indent="-171450" algn="just">
              <a:lnSpc>
                <a:spcPct val="107000"/>
              </a:lnSpc>
              <a:spcAft>
                <a:spcPts val="800"/>
              </a:spcAft>
              <a:buFont typeface="Wingdings" panose="05000000000000000000" pitchFamily="2" charset="2"/>
              <a:buChar char="v"/>
            </a:pPr>
            <a:r>
              <a:rPr lang="fr-FR" sz="1300" kern="100" dirty="0">
                <a:latin typeface="Calibri" panose="020F0502020204030204" pitchFamily="34" charset="0"/>
                <a:cs typeface="Times New Roman" panose="02020603050405020304" pitchFamily="18" charset="0"/>
              </a:rPr>
              <a:t>si 85% en 2021 estimaient leur entreprise éthique, aujourd’hui ils sont 80% - soit une chute de 4 à 5 points. </a:t>
            </a:r>
          </a:p>
          <a:p>
            <a:pPr marL="1085850" lvl="2" indent="-171450" algn="just">
              <a:lnSpc>
                <a:spcPct val="107000"/>
              </a:lnSpc>
              <a:spcAft>
                <a:spcPts val="800"/>
              </a:spcAft>
              <a:buFont typeface="Wingdings" panose="05000000000000000000" pitchFamily="2" charset="2"/>
              <a:buChar char="v"/>
            </a:pPr>
            <a:r>
              <a:rPr lang="fr-FR" sz="1300" kern="100" dirty="0">
                <a:latin typeface="Calibri" panose="020F0502020204030204" pitchFamily="34" charset="0"/>
                <a:cs typeface="Times New Roman" panose="02020603050405020304" pitchFamily="18" charset="0"/>
              </a:rPr>
              <a:t>Quand on demande aux répondants de préciser en quoi leur entreprise est engagée dans une démarche éthique, 1 salarié sur 5 jugeant son entreprise éthique ne sait pas en exprimer les raisons. </a:t>
            </a:r>
          </a:p>
          <a:p>
            <a:pPr marL="1085850" lvl="2" indent="-171450" algn="just">
              <a:lnSpc>
                <a:spcPct val="107000"/>
              </a:lnSpc>
              <a:spcAft>
                <a:spcPts val="800"/>
              </a:spcAft>
              <a:buFont typeface="Wingdings" panose="05000000000000000000" pitchFamily="2" charset="2"/>
              <a:buChar char="v"/>
            </a:pPr>
            <a:r>
              <a:rPr lang="fr-FR" sz="1300" kern="100" dirty="0">
                <a:latin typeface="Calibri" panose="020F0502020204030204" pitchFamily="34" charset="0"/>
                <a:cs typeface="Times New Roman" panose="02020603050405020304" pitchFamily="18" charset="0"/>
              </a:rPr>
              <a:t>55% des collaborateurs interrogés se disent au courant des actions menées par leur entreprise en matière d’éthique et de conformité, contre 61% en 2021 – soit une baisse de 6 points.</a:t>
            </a:r>
          </a:p>
          <a:p>
            <a:pPr marL="1085850" lvl="2" indent="-171450" algn="just">
              <a:lnSpc>
                <a:spcPct val="107000"/>
              </a:lnSpc>
              <a:spcAft>
                <a:spcPts val="800"/>
              </a:spcAft>
              <a:buFont typeface="Wingdings" panose="05000000000000000000" pitchFamily="2" charset="2"/>
              <a:buChar char="v"/>
            </a:pPr>
            <a:r>
              <a:rPr lang="fr-FR" sz="1300" kern="100" noProof="1">
                <a:latin typeface="Calibri" panose="020F0502020204030204" pitchFamily="34" charset="0"/>
                <a:cs typeface="Times New Roman" panose="02020603050405020304" pitchFamily="18" charset="0"/>
              </a:rPr>
              <a:t>On constate u</a:t>
            </a:r>
            <a:r>
              <a:rPr lang="fr-FR" sz="1300" kern="100" dirty="0">
                <a:latin typeface="Calibri" panose="020F0502020204030204" pitchFamily="34" charset="0"/>
                <a:cs typeface="Times New Roman" panose="02020603050405020304" pitchFamily="18" charset="0"/>
              </a:rPr>
              <a:t>ne baisse significative de la sensibilisation à l’éthique ou à la conformité (55% se sentent sensibilisés sur le sujet en 2023 contre 61% en 2021 – soit une baisse de 6 points).</a:t>
            </a:r>
          </a:p>
          <a:p>
            <a:pPr marL="1085850" lvl="2" indent="-171450" algn="just">
              <a:lnSpc>
                <a:spcPct val="107000"/>
              </a:lnSpc>
              <a:spcAft>
                <a:spcPts val="800"/>
              </a:spcAft>
              <a:buFont typeface="Wingdings" panose="05000000000000000000" pitchFamily="2" charset="2"/>
              <a:buChar char="v"/>
            </a:pPr>
            <a:r>
              <a:rPr lang="fr-FR" sz="1300" kern="100" dirty="0">
                <a:latin typeface="Calibri" panose="020F0502020204030204" pitchFamily="34" charset="0"/>
                <a:cs typeface="Times New Roman" panose="02020603050405020304" pitchFamily="18" charset="0"/>
              </a:rPr>
              <a:t>L’identification des personnes référentes de l’éthique dans l’entreprise est en baisse de 9 points (26% en 2023 contre 35% en 2021)</a:t>
            </a:r>
            <a:br>
              <a:rPr lang="fr-FR" sz="1300" kern="100" dirty="0">
                <a:latin typeface="Calibri" panose="020F0502020204030204" pitchFamily="34" charset="0"/>
                <a:cs typeface="Times New Roman" panose="02020603050405020304" pitchFamily="18" charset="0"/>
              </a:rPr>
            </a:br>
            <a:endParaRPr lang="fr-FR" sz="1300" kern="100" dirty="0">
              <a:latin typeface="Calibri" panose="020F0502020204030204" pitchFamily="34" charset="0"/>
              <a:cs typeface="Times New Roman" panose="02020603050405020304" pitchFamily="18" charset="0"/>
            </a:endParaRPr>
          </a:p>
        </p:txBody>
      </p:sp>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123</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379747"/>
            <a:ext cx="10855569" cy="332399"/>
          </a:xfrm>
        </p:spPr>
        <p:txBody>
          <a:bodyPr/>
          <a:lstStyle/>
          <a:p>
            <a:r>
              <a:rPr lang="fr-FR" sz="2400" dirty="0"/>
              <a:t>Les 3 grands enseignements de l’étude (1/2)</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572239"/>
            <a:ext cx="9110016" cy="232136"/>
          </a:xfrm>
        </p:spPr>
        <p:txBody>
          <a:bodyPr/>
          <a:lstStyle/>
          <a:p>
            <a:r>
              <a:rPr lang="fr-FR" altLang="fr-FR" dirty="0">
                <a:solidFill>
                  <a:srgbClr val="FFFFFF">
                    <a:lumMod val="50000"/>
                  </a:srgbClr>
                </a:solidFill>
              </a:rPr>
              <a:t>Occurrence pour le Cercle d’Ethique des Affaires  | Baromètre du climat Ethique | mai 2023</a:t>
            </a:r>
          </a:p>
        </p:txBody>
      </p:sp>
      <p:pic>
        <p:nvPicPr>
          <p:cNvPr id="12" name="Image 11">
            <a:extLst>
              <a:ext uri="{FF2B5EF4-FFF2-40B4-BE49-F238E27FC236}">
                <a16:creationId xmlns:a16="http://schemas.microsoft.com/office/drawing/2014/main" id="{258A2391-E084-4478-9B70-3B54365D8B9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904778" y="47316"/>
            <a:ext cx="1409231" cy="2699162"/>
          </a:xfrm>
          <a:prstGeom prst="rect">
            <a:avLst/>
          </a:prstGeom>
        </p:spPr>
      </p:pic>
    </p:spTree>
    <p:extLst>
      <p:ext uri="{BB962C8B-B14F-4D97-AF65-F5344CB8AC3E}">
        <p14:creationId xmlns:p14="http://schemas.microsoft.com/office/powerpoint/2010/main" val="230392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0BDF748-1181-611F-309D-D94065F667F2}"/>
              </a:ext>
            </a:extLst>
          </p:cNvPr>
          <p:cNvSpPr>
            <a:spLocks noGrp="1"/>
          </p:cNvSpPr>
          <p:nvPr>
            <p:ph idx="1"/>
          </p:nvPr>
        </p:nvSpPr>
        <p:spPr>
          <a:xfrm>
            <a:off x="380365" y="947080"/>
            <a:ext cx="10396155" cy="4693889"/>
          </a:xfrm>
        </p:spPr>
        <p:txBody>
          <a:bodyPr numCol="1"/>
          <a:lstStyle/>
          <a:p>
            <a:pPr marL="0" lvl="1" algn="just" fontAlgn="auto">
              <a:lnSpc>
                <a:spcPct val="100000"/>
              </a:lnSpc>
            </a:pPr>
            <a:r>
              <a:rPr lang="en-US" sz="1800" b="1" kern="100" noProof="1">
                <a:solidFill>
                  <a:srgbClr val="FFC000"/>
                </a:solidFill>
                <a:latin typeface="Calibri" panose="020F0502020204030204" pitchFamily="34" charset="0"/>
                <a:cs typeface="Times New Roman" panose="02020603050405020304" pitchFamily="18" charset="0"/>
              </a:rPr>
              <a:t>2. </a:t>
            </a:r>
            <a:r>
              <a:rPr lang="fr-FR" sz="1800" b="1" kern="100" noProof="1">
                <a:solidFill>
                  <a:srgbClr val="FFC000"/>
                </a:solidFill>
                <a:latin typeface="Calibri" panose="020F0502020204030204" pitchFamily="34" charset="0"/>
                <a:cs typeface="Times New Roman" panose="02020603050405020304" pitchFamily="18" charset="0"/>
              </a:rPr>
              <a:t>Des batailles et des attentes claires vis-à-vis des principaux sujets éthiques à traiter en priorité</a:t>
            </a:r>
            <a:endParaRPr lang="en-US" sz="300" b="1" noProof="1">
              <a:solidFill>
                <a:srgbClr val="17406D"/>
              </a:solidFill>
              <a:latin typeface="Roboto" panose="02000000000000000000"/>
            </a:endParaRPr>
          </a:p>
          <a:p>
            <a:pPr marL="628650" lvl="1" indent="-171450" algn="just">
              <a:lnSpc>
                <a:spcPct val="100000"/>
              </a:lnSpc>
              <a:spcAft>
                <a:spcPts val="800"/>
              </a:spcAft>
              <a:buFont typeface="Wingdings" panose="05000000000000000000" pitchFamily="2" charset="2"/>
              <a:buChar char="v"/>
            </a:pPr>
            <a:r>
              <a:rPr lang="fr-FR" sz="1300" kern="100" dirty="0">
                <a:latin typeface="Calibri" panose="020F0502020204030204" pitchFamily="34" charset="0"/>
                <a:cs typeface="Times New Roman" panose="02020603050405020304" pitchFamily="18" charset="0"/>
              </a:rPr>
              <a:t>La protection des données personnelles, semble être le principal cheval de bataille des entreprises puisque c’est là où, selon les collaborateurs, les entreprises sont les plus performantes (80% estiment que l’entreprise agit efficacement sur le sujet) ! La promotion et la diffusion de l’éthique au sein de l’écosystème est, </a:t>
            </a:r>
            <a:r>
              <a:rPr lang="fr-FR" sz="1300" i="1" kern="100" dirty="0">
                <a:latin typeface="Calibri" panose="020F0502020204030204" pitchFamily="34" charset="0"/>
                <a:cs typeface="Times New Roman" panose="02020603050405020304" pitchFamily="18" charset="0"/>
              </a:rPr>
              <a:t>a contrario</a:t>
            </a:r>
            <a:r>
              <a:rPr lang="fr-FR" sz="1300" kern="100" dirty="0">
                <a:latin typeface="Calibri" panose="020F0502020204030204" pitchFamily="34" charset="0"/>
                <a:cs typeface="Times New Roman" panose="02020603050405020304" pitchFamily="18" charset="0"/>
              </a:rPr>
              <a:t>, le sujet jugé le moins performant. </a:t>
            </a:r>
          </a:p>
          <a:p>
            <a:pPr marL="628650" lvl="1" indent="-171450" algn="just">
              <a:lnSpc>
                <a:spcPct val="100000"/>
              </a:lnSpc>
              <a:spcAft>
                <a:spcPts val="800"/>
              </a:spcAft>
              <a:buFont typeface="Wingdings" panose="05000000000000000000" pitchFamily="2" charset="2"/>
              <a:buChar char="v"/>
            </a:pPr>
            <a:r>
              <a:rPr lang="fr-FR" sz="1300" kern="100" dirty="0">
                <a:latin typeface="Calibri" panose="020F0502020204030204" pitchFamily="34" charset="0"/>
                <a:cs typeface="Times New Roman" panose="02020603050405020304" pitchFamily="18" charset="0"/>
              </a:rPr>
              <a:t>Selon eux, les principales preuves de la prise en compte de l’éthique dans l’entreprise se situent dans l’intégration de ces sujets dans les process et dans la visibilité de ces sujets dans la communication interne et externe</a:t>
            </a:r>
            <a:r>
              <a:rPr lang="en-US" sz="1300" kern="100" noProof="1">
                <a:latin typeface="Calibri" panose="020F0502020204030204" pitchFamily="34" charset="0"/>
                <a:cs typeface="Times New Roman" panose="02020603050405020304" pitchFamily="18" charset="0"/>
              </a:rPr>
              <a:t>.</a:t>
            </a:r>
          </a:p>
          <a:p>
            <a:pPr marL="628650" lvl="1" indent="-171450" algn="just">
              <a:lnSpc>
                <a:spcPct val="100000"/>
              </a:lnSpc>
              <a:spcAft>
                <a:spcPts val="800"/>
              </a:spcAft>
              <a:buFont typeface="Wingdings" panose="05000000000000000000" pitchFamily="2" charset="2"/>
              <a:buChar char="v"/>
            </a:pPr>
            <a:r>
              <a:rPr lang="fr-FR" sz="1300" kern="100" dirty="0">
                <a:latin typeface="Calibri" panose="020F0502020204030204" pitchFamily="34" charset="0"/>
                <a:cs typeface="Times New Roman" panose="02020603050405020304" pitchFamily="18" charset="0"/>
              </a:rPr>
              <a:t>En termes d’attentes, l’exemplarité du management, le respect et la protection des données personnelles constituent, selon les collaborateurs, les deux principaux sujets à traiter en termes d’éthique et de conformité</a:t>
            </a:r>
            <a:r>
              <a:rPr lang="en-US" sz="1300" kern="100" noProof="1">
                <a:latin typeface="Calibri" panose="020F0502020204030204" pitchFamily="34" charset="0"/>
                <a:cs typeface="Times New Roman" panose="02020603050405020304" pitchFamily="18" charset="0"/>
              </a:rPr>
              <a:t> (respectivement 51% et 45% de collaborateurs en attente).</a:t>
            </a:r>
            <a:endParaRPr lang="fr-FR" sz="1300" kern="100" dirty="0">
              <a:latin typeface="Calibri" panose="020F0502020204030204" pitchFamily="34" charset="0"/>
              <a:cs typeface="Times New Roman" panose="02020603050405020304" pitchFamily="18" charset="0"/>
            </a:endParaRPr>
          </a:p>
          <a:p>
            <a:pPr marL="11712" algn="just">
              <a:lnSpc>
                <a:spcPct val="100000"/>
              </a:lnSpc>
              <a:spcAft>
                <a:spcPts val="800"/>
              </a:spcAft>
            </a:pPr>
            <a:r>
              <a:rPr lang="fr-FR" sz="1800" b="1" kern="100" dirty="0">
                <a:solidFill>
                  <a:srgbClr val="FFC000"/>
                </a:solidFill>
                <a:latin typeface="Calibri" panose="020F0502020204030204" pitchFamily="34" charset="0"/>
                <a:cs typeface="Times New Roman" panose="02020603050405020304" pitchFamily="18" charset="0"/>
              </a:rPr>
              <a:t>3. Une communication du top management au management intermédiaire qui semble réussie mais des messages qui semblent moins parvenir aux collaborateurs. Ainsi, des managers acquis à la cause et sur lesquels il serait opportun de se reposer : un enjeu de communication managériale sur le sujet de l’éthique !</a:t>
            </a:r>
          </a:p>
          <a:p>
            <a:pPr marL="628650" lvl="1" indent="-171450" algn="just">
              <a:lnSpc>
                <a:spcPct val="100000"/>
              </a:lnSpc>
              <a:spcAft>
                <a:spcPts val="800"/>
              </a:spcAft>
              <a:buFont typeface="Wingdings" panose="05000000000000000000" pitchFamily="2" charset="2"/>
              <a:buChar char="v"/>
            </a:pPr>
            <a:r>
              <a:rPr lang="fr-FR" sz="1300" kern="100" dirty="0">
                <a:latin typeface="Calibri" panose="020F0502020204030204" pitchFamily="34" charset="0"/>
                <a:cs typeface="Times New Roman" panose="02020603050405020304" pitchFamily="18" charset="0"/>
              </a:rPr>
              <a:t>Les managers sont particulièrement et systématiquement plus optimistes quant à l’engagement porté par leurs entreprises au respect des droits humains dans leurs activités (respect et protection des clients, des conditions de travail, lutte contre le harcèlement et la discrimination…- Plus de 8 managers sur 10 déclarent que leur entreprise agit positivement sur chacun des sujets testés).</a:t>
            </a:r>
          </a:p>
          <a:p>
            <a:pPr marL="628650" lvl="1" indent="-171450" algn="just">
              <a:lnSpc>
                <a:spcPct val="100000"/>
              </a:lnSpc>
              <a:spcAft>
                <a:spcPts val="800"/>
              </a:spcAft>
              <a:buFont typeface="Wingdings" panose="05000000000000000000" pitchFamily="2" charset="2"/>
              <a:buChar char="v"/>
            </a:pPr>
            <a:r>
              <a:rPr lang="fr-FR" sz="1300" kern="100" dirty="0">
                <a:latin typeface="Calibri" panose="020F0502020204030204" pitchFamily="34" charset="0"/>
                <a:cs typeface="Times New Roman" panose="02020603050405020304" pitchFamily="18" charset="0"/>
              </a:rPr>
              <a:t>Les managers sont également significativement plus au fait et plus concernés par les actions menées par leur entreprise en matière d’éthique et de conformité (77% </a:t>
            </a:r>
            <a:r>
              <a:rPr lang="en-US" sz="1300" kern="100" noProof="1">
                <a:latin typeface="Calibri" panose="020F0502020204030204" pitchFamily="34" charset="0"/>
                <a:cs typeface="Times New Roman" panose="02020603050405020304" pitchFamily="18" charset="0"/>
              </a:rPr>
              <a:t>sont au courant des actions menées par leur entreprise en matière d’éthique et de conformité contre 48% des non managers et 82% se sentent concerné(e)s par les actions menées par leur entreprise en matière d’éthique et de conformité contre 59% de non managers). Aussi, les managers </a:t>
            </a:r>
            <a:r>
              <a:rPr lang="fr-FR" sz="1300" kern="100" dirty="0">
                <a:latin typeface="Calibri" panose="020F0502020204030204" pitchFamily="34" charset="0"/>
                <a:cs typeface="Times New Roman" panose="02020603050405020304" pitchFamily="18" charset="0"/>
              </a:rPr>
              <a:t>sont très nettement plus au fait des documents de référence présents dans leur entreprise.</a:t>
            </a:r>
          </a:p>
          <a:p>
            <a:pPr marL="628650" lvl="1" indent="-171450" algn="just">
              <a:lnSpc>
                <a:spcPct val="100000"/>
              </a:lnSpc>
              <a:spcAft>
                <a:spcPts val="800"/>
              </a:spcAft>
              <a:buFont typeface="Wingdings" panose="05000000000000000000" pitchFamily="2" charset="2"/>
              <a:buChar char="v"/>
            </a:pPr>
            <a:r>
              <a:rPr lang="fr-FR" sz="1300" kern="100" dirty="0">
                <a:latin typeface="Calibri" panose="020F0502020204030204" pitchFamily="34" charset="0"/>
                <a:cs typeface="Times New Roman" panose="02020603050405020304" pitchFamily="18" charset="0"/>
              </a:rPr>
              <a:t>Si les représentant(es) du personnel sont considérés comme les principaux interlocuteurs de confiance pour discuter éthique et conformité (pour 69% des collaborateurs), ils sont talonnés par les managers (67%) qui d’ailleurs se sentent globalement armés pour accompagner leur équipe en cas de dilemmes liés à l’éthique (89% </a:t>
            </a:r>
            <a:r>
              <a:rPr lang="en-US" sz="1300" kern="100" noProof="1">
                <a:latin typeface="Calibri" panose="020F0502020204030204" pitchFamily="34" charset="0"/>
                <a:cs typeface="Times New Roman" panose="02020603050405020304" pitchFamily="18" charset="0"/>
              </a:rPr>
              <a:t>se sentent capables d’accompagner leur équipe) et </a:t>
            </a:r>
            <a:r>
              <a:rPr lang="fr-FR" sz="1300" kern="100" dirty="0">
                <a:latin typeface="Calibri" panose="020F0502020204030204" pitchFamily="34" charset="0"/>
                <a:cs typeface="Times New Roman" panose="02020603050405020304" pitchFamily="18" charset="0"/>
              </a:rPr>
              <a:t>7 répondants sur 10 considèrent que leur manager agit de façon éthique.</a:t>
            </a:r>
          </a:p>
          <a:p>
            <a:pPr marL="628650" lvl="1" indent="-171450" algn="just">
              <a:lnSpc>
                <a:spcPct val="100000"/>
              </a:lnSpc>
              <a:spcAft>
                <a:spcPts val="800"/>
              </a:spcAft>
              <a:buFont typeface="Wingdings" panose="05000000000000000000" pitchFamily="2" charset="2"/>
              <a:buChar char="v"/>
            </a:pPr>
            <a:endParaRPr lang="en-US" sz="1300" kern="100" noProof="1">
              <a:latin typeface="Calibri" panose="020F0502020204030204" pitchFamily="34" charset="0"/>
              <a:cs typeface="Times New Roman" panose="02020603050405020304" pitchFamily="18" charset="0"/>
            </a:endParaRPr>
          </a:p>
          <a:p>
            <a:pPr marL="457200" lvl="1" algn="just">
              <a:lnSpc>
                <a:spcPct val="100000"/>
              </a:lnSpc>
              <a:spcAft>
                <a:spcPts val="800"/>
              </a:spcAft>
            </a:pPr>
            <a:endParaRPr lang="fr-FR" sz="1300" kern="100" dirty="0">
              <a:latin typeface="Calibri" panose="020F0502020204030204" pitchFamily="34" charset="0"/>
              <a:cs typeface="Times New Roman" panose="02020603050405020304" pitchFamily="18" charset="0"/>
            </a:endParaRPr>
          </a:p>
          <a:p>
            <a:pPr marL="628650" lvl="1" indent="-171450" algn="just">
              <a:lnSpc>
                <a:spcPct val="100000"/>
              </a:lnSpc>
              <a:spcAft>
                <a:spcPts val="800"/>
              </a:spcAft>
              <a:buFont typeface="Wingdings" panose="05000000000000000000" pitchFamily="2" charset="2"/>
              <a:buChar char="v"/>
            </a:pPr>
            <a:endParaRPr lang="fr-FR" sz="1300" kern="100" dirty="0">
              <a:latin typeface="Calibri" panose="020F0502020204030204" pitchFamily="34" charset="0"/>
              <a:cs typeface="Times New Roman" panose="02020603050405020304" pitchFamily="18" charset="0"/>
            </a:endParaRPr>
          </a:p>
          <a:p>
            <a:pPr marL="628650" lvl="1" indent="-171450" algn="just">
              <a:lnSpc>
                <a:spcPct val="100000"/>
              </a:lnSpc>
              <a:spcAft>
                <a:spcPts val="800"/>
              </a:spcAft>
              <a:buFont typeface="Wingdings" panose="05000000000000000000" pitchFamily="2" charset="2"/>
              <a:buChar char="v"/>
            </a:pPr>
            <a:endParaRPr lang="fr-FR" sz="1300" kern="100" dirty="0">
              <a:latin typeface="Calibri" panose="020F0502020204030204" pitchFamily="34" charset="0"/>
              <a:cs typeface="Times New Roman" panose="02020603050405020304" pitchFamily="18" charset="0"/>
            </a:endParaRPr>
          </a:p>
          <a:p>
            <a:pPr marL="628650" lvl="1" indent="-171450" algn="just">
              <a:lnSpc>
                <a:spcPct val="100000"/>
              </a:lnSpc>
              <a:spcAft>
                <a:spcPts val="800"/>
              </a:spcAft>
              <a:buFont typeface="Wingdings" panose="05000000000000000000" pitchFamily="2" charset="2"/>
              <a:buChar char="v"/>
            </a:pPr>
            <a:endParaRPr lang="fr-FR" sz="1200" b="1" dirty="0"/>
          </a:p>
          <a:p>
            <a:pPr marL="628650" lvl="1" indent="-171450" algn="just">
              <a:lnSpc>
                <a:spcPct val="100000"/>
              </a:lnSpc>
              <a:spcAft>
                <a:spcPts val="800"/>
              </a:spcAft>
              <a:buFont typeface="Wingdings" panose="05000000000000000000" pitchFamily="2" charset="2"/>
              <a:buChar char="v"/>
            </a:pPr>
            <a:endParaRPr lang="fr-FR" sz="1200" dirty="0"/>
          </a:p>
          <a:p>
            <a:pPr marL="628650" lvl="1" indent="-171450" algn="just">
              <a:lnSpc>
                <a:spcPct val="100000"/>
              </a:lnSpc>
              <a:spcAft>
                <a:spcPts val="800"/>
              </a:spcAft>
              <a:buFont typeface="Wingdings" panose="05000000000000000000" pitchFamily="2" charset="2"/>
              <a:buChar char="v"/>
            </a:pPr>
            <a:endParaRPr lang="en-US" sz="1200" b="1" noProof="1">
              <a:solidFill>
                <a:srgbClr val="17406D"/>
              </a:solidFill>
              <a:latin typeface="Roboto" panose="02000000000000000000"/>
            </a:endParaRPr>
          </a:p>
          <a:p>
            <a:pPr marL="628650" lvl="1" indent="-171450" algn="just">
              <a:lnSpc>
                <a:spcPct val="100000"/>
              </a:lnSpc>
              <a:spcAft>
                <a:spcPts val="800"/>
              </a:spcAft>
              <a:buFont typeface="Wingdings" panose="05000000000000000000" pitchFamily="2" charset="2"/>
              <a:buChar char="v"/>
            </a:pPr>
            <a:endParaRPr lang="en-US" sz="1300" kern="100" noProof="1">
              <a:latin typeface="Calibri" panose="020F0502020204030204" pitchFamily="34" charset="0"/>
              <a:cs typeface="Times New Roman" panose="02020603050405020304" pitchFamily="18" charset="0"/>
            </a:endParaRPr>
          </a:p>
          <a:p>
            <a:pPr marL="628650" lvl="1" indent="-171450" algn="just">
              <a:lnSpc>
                <a:spcPct val="100000"/>
              </a:lnSpc>
              <a:spcAft>
                <a:spcPts val="800"/>
              </a:spcAft>
              <a:buFont typeface="Wingdings" panose="05000000000000000000" pitchFamily="2" charset="2"/>
              <a:buChar char="v"/>
            </a:pPr>
            <a:endParaRPr lang="en-US" sz="1400" b="1" noProof="1">
              <a:solidFill>
                <a:srgbClr val="17406D"/>
              </a:solidFill>
              <a:latin typeface="Roboto" panose="02000000000000000000"/>
            </a:endParaRPr>
          </a:p>
          <a:p>
            <a:pPr marL="628650" lvl="1" indent="-171450" algn="just">
              <a:lnSpc>
                <a:spcPct val="100000"/>
              </a:lnSpc>
              <a:spcAft>
                <a:spcPts val="800"/>
              </a:spcAft>
              <a:buFont typeface="Wingdings" panose="05000000000000000000" pitchFamily="2" charset="2"/>
              <a:buChar char="v"/>
            </a:pPr>
            <a:endParaRPr lang="fr-FR" sz="1300" kern="100" dirty="0">
              <a:latin typeface="Calibri" panose="020F0502020204030204" pitchFamily="34" charset="0"/>
              <a:cs typeface="Times New Roman" panose="02020603050405020304" pitchFamily="18" charset="0"/>
            </a:endParaRPr>
          </a:p>
          <a:p>
            <a:pPr>
              <a:lnSpc>
                <a:spcPct val="100000"/>
              </a:lnSpc>
            </a:pPr>
            <a:endParaRPr lang="fr-FR" dirty="0"/>
          </a:p>
        </p:txBody>
      </p:sp>
      <p:sp>
        <p:nvSpPr>
          <p:cNvPr id="4" name="Espace réservé du pied de page 3">
            <a:extLst>
              <a:ext uri="{FF2B5EF4-FFF2-40B4-BE49-F238E27FC236}">
                <a16:creationId xmlns:a16="http://schemas.microsoft.com/office/drawing/2014/main" id="{10ADEBDD-34C7-5896-C429-D0FC0C1AA611}"/>
              </a:ext>
            </a:extLst>
          </p:cNvPr>
          <p:cNvSpPr>
            <a:spLocks noGrp="1"/>
          </p:cNvSpPr>
          <p:nvPr>
            <p:ph type="ftr" sz="quarter" idx="3"/>
          </p:nvPr>
        </p:nvSpPr>
        <p:spPr/>
        <p:txBody>
          <a:bodyPr/>
          <a:lstStyle/>
          <a:p>
            <a:r>
              <a:rPr lang="fr-FR" altLang="fr-FR" dirty="0"/>
              <a:t>Occurrence pour le Cercle d’Ethique des Affaires  | </a:t>
            </a:r>
            <a:r>
              <a:rPr lang="fr-FR" altLang="fr-FR" dirty="0" err="1"/>
              <a:t>Barômètre</a:t>
            </a:r>
            <a:r>
              <a:rPr lang="fr-FR" altLang="fr-FR" dirty="0"/>
              <a:t> du climat Ethique | mai 2023</a:t>
            </a:r>
          </a:p>
        </p:txBody>
      </p:sp>
      <p:sp>
        <p:nvSpPr>
          <p:cNvPr id="5" name="Espace réservé du numéro de diapositive 4">
            <a:extLst>
              <a:ext uri="{FF2B5EF4-FFF2-40B4-BE49-F238E27FC236}">
                <a16:creationId xmlns:a16="http://schemas.microsoft.com/office/drawing/2014/main" id="{81197E00-77AD-FE5A-B533-55E7A43CF972}"/>
              </a:ext>
            </a:extLst>
          </p:cNvPr>
          <p:cNvSpPr>
            <a:spLocks noGrp="1"/>
          </p:cNvSpPr>
          <p:nvPr>
            <p:ph type="sldNum" sz="quarter" idx="4"/>
          </p:nvPr>
        </p:nvSpPr>
        <p:spPr/>
        <p:txBody>
          <a:bodyPr/>
          <a:lstStyle/>
          <a:p>
            <a:fld id="{69A197D1-22BB-4CE7-B90B-919B10D073A0}" type="slidenum">
              <a:rPr lang="fr-FR" altLang="fr-FR" smtClean="0"/>
              <a:pPr/>
              <a:t>124</a:t>
            </a:fld>
            <a:endParaRPr lang="fr-FR" altLang="fr-FR" dirty="0"/>
          </a:p>
        </p:txBody>
      </p:sp>
      <p:sp>
        <p:nvSpPr>
          <p:cNvPr id="6" name="Titre 1">
            <a:extLst>
              <a:ext uri="{FF2B5EF4-FFF2-40B4-BE49-F238E27FC236}">
                <a16:creationId xmlns:a16="http://schemas.microsoft.com/office/drawing/2014/main" id="{E449133C-3299-25FC-B2F3-3FAE745B1A3B}"/>
              </a:ext>
            </a:extLst>
          </p:cNvPr>
          <p:cNvSpPr>
            <a:spLocks noGrp="1"/>
          </p:cNvSpPr>
          <p:nvPr>
            <p:ph type="title"/>
          </p:nvPr>
        </p:nvSpPr>
        <p:spPr>
          <a:xfrm>
            <a:off x="820616" y="379747"/>
            <a:ext cx="10855569" cy="332399"/>
          </a:xfrm>
        </p:spPr>
        <p:txBody>
          <a:bodyPr/>
          <a:lstStyle/>
          <a:p>
            <a:r>
              <a:rPr lang="fr-FR" sz="2400" dirty="0"/>
              <a:t>Les 3 grands enseignements de l’étude (2/2)</a:t>
            </a:r>
          </a:p>
        </p:txBody>
      </p:sp>
      <p:sp>
        <p:nvSpPr>
          <p:cNvPr id="7" name="Forme libre : forme 6">
            <a:extLst>
              <a:ext uri="{FF2B5EF4-FFF2-40B4-BE49-F238E27FC236}">
                <a16:creationId xmlns:a16="http://schemas.microsoft.com/office/drawing/2014/main" id="{143CEBCE-D12A-9E0A-A92F-B98F0EFEDEED}"/>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pic>
        <p:nvPicPr>
          <p:cNvPr id="8" name="Image 7">
            <a:extLst>
              <a:ext uri="{FF2B5EF4-FFF2-40B4-BE49-F238E27FC236}">
                <a16:creationId xmlns:a16="http://schemas.microsoft.com/office/drawing/2014/main" id="{7A7FF4A2-ADCA-1905-9CF1-CD3BA88D7EC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904778" y="47316"/>
            <a:ext cx="1409231" cy="2699162"/>
          </a:xfrm>
          <a:prstGeom prst="rect">
            <a:avLst/>
          </a:prstGeom>
        </p:spPr>
      </p:pic>
    </p:spTree>
    <p:extLst>
      <p:ext uri="{BB962C8B-B14F-4D97-AF65-F5344CB8AC3E}">
        <p14:creationId xmlns:p14="http://schemas.microsoft.com/office/powerpoint/2010/main" val="384276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268F1CE-446B-3A3E-C3C4-F1151F94D808}"/>
              </a:ext>
            </a:extLst>
          </p:cNvPr>
          <p:cNvSpPr>
            <a:spLocks noGrp="1"/>
          </p:cNvSpPr>
          <p:nvPr>
            <p:ph idx="1"/>
          </p:nvPr>
        </p:nvSpPr>
        <p:spPr>
          <a:xfrm>
            <a:off x="669342" y="956732"/>
            <a:ext cx="11006844" cy="5651211"/>
          </a:xfrm>
        </p:spPr>
        <p:txBody>
          <a:bodyPr numCol="1"/>
          <a:lstStyle/>
          <a:p>
            <a:pPr marL="11712" algn="just">
              <a:lnSpc>
                <a:spcPct val="100000"/>
              </a:lnSpc>
              <a:spcBef>
                <a:spcPts val="0"/>
              </a:spcBef>
              <a:spcAft>
                <a:spcPts val="600"/>
              </a:spcAft>
            </a:pPr>
            <a:r>
              <a:rPr lang="fr-FR" sz="1800" b="1" kern="100" dirty="0">
                <a:solidFill>
                  <a:srgbClr val="007AAA"/>
                </a:solidFill>
                <a:latin typeface="Calibri" panose="020F0502020204030204" pitchFamily="34" charset="0"/>
                <a:cs typeface="Times New Roman" panose="02020603050405020304" pitchFamily="18" charset="0"/>
              </a:rPr>
              <a:t>1. Un réel enjeu à rappeler l’existence de chacun des documents de référence et d’éclairer sur leur utilité : </a:t>
            </a:r>
          </a:p>
          <a:p>
            <a:pPr marL="628650" lvl="1" indent="-171450" algn="just">
              <a:lnSpc>
                <a:spcPct val="100000"/>
              </a:lnSpc>
              <a:spcBef>
                <a:spcPts val="0"/>
              </a:spcBef>
              <a:spcAft>
                <a:spcPts val="600"/>
              </a:spcAft>
              <a:buFont typeface="Wingdings" panose="05000000000000000000" pitchFamily="2" charset="2"/>
              <a:buChar char="v"/>
            </a:pPr>
            <a:r>
              <a:rPr lang="fr-FR" kern="100" dirty="0">
                <a:latin typeface="Calibri" panose="020F0502020204030204" pitchFamily="34" charset="0"/>
                <a:cs typeface="Times New Roman" panose="02020603050405020304" pitchFamily="18" charset="0"/>
              </a:rPr>
              <a:t>Les documents de référence sont partiellement connus et ce de manière très inégale. Si la politique de protection des données personnelles est globalement bien appréhendée (par + de 6 répondants sur 10), les autres documents sont bien moins connus et moins maîtrisés (3 à 4 collaborateurs connaisseurs seulement).</a:t>
            </a:r>
          </a:p>
          <a:p>
            <a:pPr marL="457200" lvl="1" algn="just">
              <a:lnSpc>
                <a:spcPct val="100000"/>
              </a:lnSpc>
              <a:spcBef>
                <a:spcPts val="0"/>
              </a:spcBef>
              <a:spcAft>
                <a:spcPts val="600"/>
              </a:spcAft>
            </a:pPr>
            <a:endParaRPr lang="fr-FR" sz="1000" kern="100" dirty="0">
              <a:latin typeface="Calibri" panose="020F0502020204030204" pitchFamily="34" charset="0"/>
              <a:cs typeface="Times New Roman" panose="02020603050405020304" pitchFamily="18" charset="0"/>
            </a:endParaRPr>
          </a:p>
          <a:p>
            <a:pPr marL="11712" algn="just">
              <a:lnSpc>
                <a:spcPct val="100000"/>
              </a:lnSpc>
              <a:spcBef>
                <a:spcPts val="0"/>
              </a:spcBef>
              <a:spcAft>
                <a:spcPts val="600"/>
              </a:spcAft>
            </a:pPr>
            <a:r>
              <a:rPr lang="fr-FR" sz="1800" b="1" kern="100" dirty="0">
                <a:solidFill>
                  <a:srgbClr val="007AAA"/>
                </a:solidFill>
                <a:latin typeface="Calibri" panose="020F0502020204030204" pitchFamily="34" charset="0"/>
                <a:cs typeface="Times New Roman" panose="02020603050405020304" pitchFamily="18" charset="0"/>
              </a:rPr>
              <a:t>2. Un processus d’alerte dont l’utilité semble globalement reconnue mais dont le fonctionnement reste opaque pour la majorité des collaborateurs. Une sensibilisation sur le processus pourrait mettre davantage en confiance et rassurer les collaborateurs qui sont actuellement la moitié à estimer prendre des risques en cas de déclenchement  : </a:t>
            </a:r>
          </a:p>
          <a:p>
            <a:pPr marL="742950" lvl="1" indent="-285750" algn="just">
              <a:lnSpc>
                <a:spcPct val="100000"/>
              </a:lnSpc>
              <a:spcBef>
                <a:spcPts val="0"/>
              </a:spcBef>
              <a:spcAft>
                <a:spcPts val="600"/>
              </a:spcAft>
              <a:buFont typeface="Wingdings" panose="05000000000000000000" pitchFamily="2" charset="2"/>
              <a:buChar char="v"/>
            </a:pPr>
            <a:r>
              <a:rPr lang="fr-FR" kern="100" dirty="0">
                <a:latin typeface="Calibri" panose="020F0502020204030204" pitchFamily="34" charset="0"/>
                <a:cs typeface="Times New Roman" panose="02020603050405020304" pitchFamily="18" charset="0"/>
              </a:rPr>
              <a:t>Des dispositifs d’alerte identifiés par près de 6 répondants sur 10 mais une connaissance du processus d’alerte limitée (3 répondants sur 10 le connaissent réellement). Plus de 6 répondants sur 10 estiment que le dispositif d’alerte est un gage de protection et de confidentialité en cas de déclenchement du process et plus des ¾ des répondants seraient prêts à lancer une alerte s’ils étaient témoins d’un problème éthique (notamment les managers). </a:t>
            </a:r>
          </a:p>
          <a:p>
            <a:pPr marL="742950" lvl="1" indent="-285750" algn="just">
              <a:lnSpc>
                <a:spcPct val="100000"/>
              </a:lnSpc>
              <a:spcBef>
                <a:spcPts val="0"/>
              </a:spcBef>
              <a:spcAft>
                <a:spcPts val="600"/>
              </a:spcAft>
              <a:buFont typeface="Wingdings" panose="05000000000000000000" pitchFamily="2" charset="2"/>
              <a:buChar char="v"/>
            </a:pPr>
            <a:r>
              <a:rPr lang="fr-FR" kern="100" dirty="0">
                <a:latin typeface="Calibri" panose="020F0502020204030204" pitchFamily="34" charset="0"/>
                <a:cs typeface="Times New Roman" panose="02020603050405020304" pitchFamily="18" charset="0"/>
              </a:rPr>
              <a:t>Plus de 2 répondants sur 10 se sont déjà retrouvés en situation de conflit d’intérêt dans le cadre de leur travail, notamment les managers et ceux encadrant une équipe, et la moitié d’entre eux seulement l’on déclarée. Des lanceurs d’alerte téméraires ? La moitié des répondants estiment qu’ils prennent des risques. </a:t>
            </a:r>
          </a:p>
          <a:p>
            <a:pPr marL="742950" lvl="1" indent="-285750" algn="just">
              <a:lnSpc>
                <a:spcPct val="100000"/>
              </a:lnSpc>
              <a:spcBef>
                <a:spcPts val="0"/>
              </a:spcBef>
              <a:spcAft>
                <a:spcPts val="600"/>
              </a:spcAft>
              <a:buFont typeface="Wingdings" panose="05000000000000000000" pitchFamily="2" charset="2"/>
              <a:buChar char="v"/>
            </a:pPr>
            <a:r>
              <a:rPr lang="fr-FR" kern="100" dirty="0">
                <a:latin typeface="Calibri" panose="020F0502020204030204" pitchFamily="34" charset="0"/>
                <a:cs typeface="Times New Roman" panose="02020603050405020304" pitchFamily="18" charset="0"/>
              </a:rPr>
              <a:t>Sur 10 situations de conflits d’intérêts déclarées, 4 sont estimées non traitées. Un problème de bonne gestion de ces conflits ou un simple manque de communication vis-à-vis des lanceurs d’alerte ?</a:t>
            </a:r>
          </a:p>
          <a:p>
            <a:pPr marL="457200" lvl="1" algn="just">
              <a:lnSpc>
                <a:spcPct val="100000"/>
              </a:lnSpc>
              <a:spcBef>
                <a:spcPts val="0"/>
              </a:spcBef>
              <a:spcAft>
                <a:spcPts val="600"/>
              </a:spcAft>
            </a:pPr>
            <a:endParaRPr lang="fr-FR" sz="1000" kern="100" dirty="0">
              <a:latin typeface="Calibri" panose="020F0502020204030204" pitchFamily="34" charset="0"/>
              <a:cs typeface="Times New Roman" panose="02020603050405020304" pitchFamily="18" charset="0"/>
            </a:endParaRPr>
          </a:p>
          <a:p>
            <a:pPr marL="11712" algn="just">
              <a:lnSpc>
                <a:spcPct val="100000"/>
              </a:lnSpc>
              <a:spcBef>
                <a:spcPts val="0"/>
              </a:spcBef>
              <a:spcAft>
                <a:spcPts val="600"/>
              </a:spcAft>
            </a:pPr>
            <a:r>
              <a:rPr lang="fr-FR" sz="1800" b="1" kern="100" dirty="0">
                <a:solidFill>
                  <a:srgbClr val="007AAA"/>
                </a:solidFill>
                <a:latin typeface="Calibri" panose="020F0502020204030204" pitchFamily="34" charset="0"/>
                <a:cs typeface="Times New Roman" panose="02020603050405020304" pitchFamily="18" charset="0"/>
              </a:rPr>
              <a:t>3. Un besoin de formation – que ce soit auprès des collaborateurs ou des managers : </a:t>
            </a:r>
          </a:p>
          <a:p>
            <a:pPr marL="297462" indent="-285750" algn="just">
              <a:lnSpc>
                <a:spcPct val="100000"/>
              </a:lnSpc>
              <a:spcBef>
                <a:spcPts val="0"/>
              </a:spcBef>
              <a:spcAft>
                <a:spcPts val="600"/>
              </a:spcAft>
              <a:buFont typeface="Wingdings" panose="05000000000000000000" pitchFamily="2" charset="2"/>
              <a:buChar char="v"/>
            </a:pPr>
            <a:r>
              <a:rPr lang="fr-FR" kern="100" dirty="0">
                <a:latin typeface="Calibri" panose="020F0502020204030204" pitchFamily="34" charset="0"/>
                <a:cs typeface="Times New Roman" panose="02020603050405020304" pitchFamily="18" charset="0"/>
              </a:rPr>
              <a:t>Bénéficier d’une formation constitue la</a:t>
            </a:r>
            <a:r>
              <a:rPr lang="fr-FR" sz="1400" kern="100" dirty="0">
                <a:latin typeface="Calibri" panose="020F0502020204030204" pitchFamily="34" charset="0"/>
                <a:cs typeface="Times New Roman" panose="02020603050405020304" pitchFamily="18" charset="0"/>
              </a:rPr>
              <a:t> principale piste pour aider les managers et les salariés à mieux gérer les sujets éthiques (plus d’un tiers sont demandeurs). Les managers ont également besoin d’un accompagnement RH sur le sujet pour mieux gérer la thématique auprès de leurs équipes.</a:t>
            </a:r>
            <a:endParaRPr lang="fr-FR" sz="1400" b="1" dirty="0"/>
          </a:p>
          <a:p>
            <a:pPr marL="11712" algn="just">
              <a:lnSpc>
                <a:spcPct val="100000"/>
              </a:lnSpc>
              <a:spcBef>
                <a:spcPts val="0"/>
              </a:spcBef>
              <a:spcAft>
                <a:spcPts val="600"/>
              </a:spcAft>
            </a:pPr>
            <a:endParaRPr lang="fr-FR" b="1" dirty="0"/>
          </a:p>
        </p:txBody>
      </p:sp>
      <p:sp>
        <p:nvSpPr>
          <p:cNvPr id="4" name="Espace réservé du pied de page 3">
            <a:extLst>
              <a:ext uri="{FF2B5EF4-FFF2-40B4-BE49-F238E27FC236}">
                <a16:creationId xmlns:a16="http://schemas.microsoft.com/office/drawing/2014/main" id="{FE7A5D7E-7300-0C7E-FBC9-F86A29FE83AF}"/>
              </a:ext>
            </a:extLst>
          </p:cNvPr>
          <p:cNvSpPr>
            <a:spLocks noGrp="1"/>
          </p:cNvSpPr>
          <p:nvPr>
            <p:ph type="ftr" sz="quarter" idx="3"/>
          </p:nvPr>
        </p:nvSpPr>
        <p:spPr/>
        <p:txBody>
          <a:bodyPr/>
          <a:lstStyle/>
          <a:p>
            <a:r>
              <a:rPr lang="fr-FR" altLang="fr-FR" dirty="0"/>
              <a:t>Occurrence pour le Cercle d’Ethique des Affaires  | </a:t>
            </a:r>
            <a:r>
              <a:rPr lang="fr-FR" altLang="fr-FR" dirty="0" err="1"/>
              <a:t>Barômètre</a:t>
            </a:r>
            <a:r>
              <a:rPr lang="fr-FR" altLang="fr-FR" dirty="0"/>
              <a:t> du climat Ethique | mai 2023</a:t>
            </a:r>
          </a:p>
        </p:txBody>
      </p:sp>
      <p:sp>
        <p:nvSpPr>
          <p:cNvPr id="5" name="Espace réservé du numéro de diapositive 4">
            <a:extLst>
              <a:ext uri="{FF2B5EF4-FFF2-40B4-BE49-F238E27FC236}">
                <a16:creationId xmlns:a16="http://schemas.microsoft.com/office/drawing/2014/main" id="{2ABF3779-F7F5-3541-8241-C127FFF39B33}"/>
              </a:ext>
            </a:extLst>
          </p:cNvPr>
          <p:cNvSpPr>
            <a:spLocks noGrp="1"/>
          </p:cNvSpPr>
          <p:nvPr>
            <p:ph type="sldNum" sz="quarter" idx="4"/>
          </p:nvPr>
        </p:nvSpPr>
        <p:spPr/>
        <p:txBody>
          <a:bodyPr/>
          <a:lstStyle/>
          <a:p>
            <a:fld id="{69A197D1-22BB-4CE7-B90B-919B10D073A0}" type="slidenum">
              <a:rPr lang="fr-FR" altLang="fr-FR" smtClean="0"/>
              <a:pPr/>
              <a:t>125</a:t>
            </a:fld>
            <a:endParaRPr lang="fr-FR" altLang="fr-FR" dirty="0"/>
          </a:p>
        </p:txBody>
      </p:sp>
      <p:sp>
        <p:nvSpPr>
          <p:cNvPr id="6" name="Titre 1">
            <a:extLst>
              <a:ext uri="{FF2B5EF4-FFF2-40B4-BE49-F238E27FC236}">
                <a16:creationId xmlns:a16="http://schemas.microsoft.com/office/drawing/2014/main" id="{6B399322-3C0C-BD06-1259-F957DE2AF970}"/>
              </a:ext>
            </a:extLst>
          </p:cNvPr>
          <p:cNvSpPr>
            <a:spLocks noGrp="1"/>
          </p:cNvSpPr>
          <p:nvPr>
            <p:ph type="title"/>
          </p:nvPr>
        </p:nvSpPr>
        <p:spPr>
          <a:xfrm>
            <a:off x="820616" y="379747"/>
            <a:ext cx="10855569" cy="332399"/>
          </a:xfrm>
        </p:spPr>
        <p:txBody>
          <a:bodyPr/>
          <a:lstStyle/>
          <a:p>
            <a:r>
              <a:rPr lang="fr-FR" sz="2400" dirty="0"/>
              <a:t>Les axes de travail identifiés</a:t>
            </a:r>
          </a:p>
        </p:txBody>
      </p:sp>
      <p:sp>
        <p:nvSpPr>
          <p:cNvPr id="7" name="Forme libre : forme 6">
            <a:extLst>
              <a:ext uri="{FF2B5EF4-FFF2-40B4-BE49-F238E27FC236}">
                <a16:creationId xmlns:a16="http://schemas.microsoft.com/office/drawing/2014/main" id="{D8E5F175-8B36-F315-9B5D-1F497D945342}"/>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Tree>
    <p:extLst>
      <p:ext uri="{BB962C8B-B14F-4D97-AF65-F5344CB8AC3E}">
        <p14:creationId xmlns:p14="http://schemas.microsoft.com/office/powerpoint/2010/main" val="98867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230F41-DE0D-45BE-A113-670322C619D9}"/>
              </a:ext>
            </a:extLst>
          </p:cNvPr>
          <p:cNvSpPr/>
          <p:nvPr/>
        </p:nvSpPr>
        <p:spPr>
          <a:xfrm>
            <a:off x="-12249" y="0"/>
            <a:ext cx="12204249" cy="6858000"/>
          </a:xfrm>
          <a:prstGeom prst="rect">
            <a:avLst/>
          </a:prstGeom>
          <a:solidFill>
            <a:schemeClr val="accent4">
              <a:alpha val="80000"/>
            </a:schemeClr>
          </a:solidFill>
          <a:ln>
            <a:noFill/>
          </a:ln>
        </p:spPr>
        <p:txBody>
          <a:bodyPr rtlCol="0" anchor="ctr">
            <a:noAutofit/>
          </a:bodyPr>
          <a:lstStyle/>
          <a:p>
            <a:pPr algn="ctr"/>
            <a:endParaRPr lang="fr-FR" sz="2000" dirty="0" err="1">
              <a:latin typeface="+mn-lt"/>
            </a:endParaRPr>
          </a:p>
        </p:txBody>
      </p:sp>
      <p:sp>
        <p:nvSpPr>
          <p:cNvPr id="2" name="Titre 1">
            <a:extLst>
              <a:ext uri="{FF2B5EF4-FFF2-40B4-BE49-F238E27FC236}">
                <a16:creationId xmlns:a16="http://schemas.microsoft.com/office/drawing/2014/main" id="{BCF2E25C-1155-452A-A787-0D3957D68BA8}"/>
              </a:ext>
            </a:extLst>
          </p:cNvPr>
          <p:cNvSpPr>
            <a:spLocks noGrp="1"/>
          </p:cNvSpPr>
          <p:nvPr>
            <p:ph type="title"/>
          </p:nvPr>
        </p:nvSpPr>
        <p:spPr>
          <a:xfrm>
            <a:off x="1550495" y="3413471"/>
            <a:ext cx="7290811" cy="2295525"/>
          </a:xfrm>
        </p:spPr>
        <p:txBody>
          <a:bodyPr/>
          <a:lstStyle/>
          <a:p>
            <a:r>
              <a:rPr lang="fr-FR" dirty="0">
                <a:solidFill>
                  <a:schemeClr val="bg1"/>
                </a:solidFill>
              </a:rPr>
              <a:t>Détails de L’ÉTUDE </a:t>
            </a:r>
            <a:br>
              <a:rPr lang="fr-FR" dirty="0">
                <a:solidFill>
                  <a:schemeClr val="bg1"/>
                </a:solidFill>
              </a:rPr>
            </a:br>
            <a:r>
              <a:rPr lang="fr-FR" dirty="0">
                <a:solidFill>
                  <a:schemeClr val="bg1"/>
                </a:solidFill>
              </a:rPr>
              <a:t> – Résultats en miroir par taille d’entreprise</a:t>
            </a:r>
          </a:p>
        </p:txBody>
      </p:sp>
      <p:sp>
        <p:nvSpPr>
          <p:cNvPr id="5" name="Forme libre : forme 4">
            <a:extLst>
              <a:ext uri="{FF2B5EF4-FFF2-40B4-BE49-F238E27FC236}">
                <a16:creationId xmlns:a16="http://schemas.microsoft.com/office/drawing/2014/main" id="{8E9217C6-902C-42E8-ADB6-5D441028770B}"/>
              </a:ext>
            </a:extLst>
          </p:cNvPr>
          <p:cNvSpPr/>
          <p:nvPr/>
        </p:nvSpPr>
        <p:spPr>
          <a:xfrm>
            <a:off x="0" y="2761"/>
            <a:ext cx="2015048" cy="6855239"/>
          </a:xfrm>
          <a:custGeom>
            <a:avLst/>
            <a:gdLst>
              <a:gd name="connsiteX0" fmla="*/ 0 w 2015048"/>
              <a:gd name="connsiteY0" fmla="*/ 0 h 6855239"/>
              <a:gd name="connsiteX1" fmla="*/ 178933 w 2015048"/>
              <a:gd name="connsiteY1" fmla="*/ 0 h 6855239"/>
              <a:gd name="connsiteX2" fmla="*/ 2015048 w 2015048"/>
              <a:gd name="connsiteY2" fmla="*/ 6852433 h 6855239"/>
              <a:gd name="connsiteX3" fmla="*/ 1325470 w 2015048"/>
              <a:gd name="connsiteY3" fmla="*/ 6852433 h 6855239"/>
              <a:gd name="connsiteX4" fmla="*/ 1325470 w 2015048"/>
              <a:gd name="connsiteY4" fmla="*/ 6855239 h 6855239"/>
              <a:gd name="connsiteX5" fmla="*/ 0 w 2015048"/>
              <a:gd name="connsiteY5" fmla="*/ 6855239 h 6855239"/>
              <a:gd name="connsiteX6" fmla="*/ 0 w 2015048"/>
              <a:gd name="connsiteY6" fmla="*/ 5494472 h 685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048" h="6855239">
                <a:moveTo>
                  <a:pt x="0" y="0"/>
                </a:moveTo>
                <a:lnTo>
                  <a:pt x="178933" y="0"/>
                </a:lnTo>
                <a:lnTo>
                  <a:pt x="2015048" y="6852433"/>
                </a:lnTo>
                <a:lnTo>
                  <a:pt x="1325470" y="6852433"/>
                </a:lnTo>
                <a:lnTo>
                  <a:pt x="1325470" y="6855239"/>
                </a:lnTo>
                <a:lnTo>
                  <a:pt x="0" y="6855239"/>
                </a:lnTo>
                <a:lnTo>
                  <a:pt x="0" y="5494472"/>
                </a:lnTo>
                <a:close/>
              </a:path>
            </a:pathLst>
          </a:custGeom>
          <a:solidFill>
            <a:schemeClr val="bg1"/>
          </a:solidFill>
        </p:spPr>
        <p:txBody>
          <a:bodyPr rtlCol="0" anchor="ctr">
            <a:noAutofit/>
          </a:bodyPr>
          <a:lstStyle/>
          <a:p>
            <a:pPr algn="ctr"/>
            <a:endParaRPr lang="fr-FR" sz="2000" dirty="0" err="1">
              <a:latin typeface="+mn-lt"/>
            </a:endParaRPr>
          </a:p>
        </p:txBody>
      </p:sp>
    </p:spTree>
    <p:extLst>
      <p:ext uri="{BB962C8B-B14F-4D97-AF65-F5344CB8AC3E}">
        <p14:creationId xmlns:p14="http://schemas.microsoft.com/office/powerpoint/2010/main" val="61103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D1B6E5-4420-4598-950D-9343019E3ADB}"/>
              </a:ext>
            </a:extLst>
          </p:cNvPr>
          <p:cNvSpPr>
            <a:spLocks noGrp="1"/>
          </p:cNvSpPr>
          <p:nvPr>
            <p:ph type="title"/>
          </p:nvPr>
        </p:nvSpPr>
        <p:spPr>
          <a:xfrm>
            <a:off x="668216" y="346101"/>
            <a:ext cx="10855569" cy="387798"/>
          </a:xfrm>
        </p:spPr>
        <p:txBody>
          <a:bodyPr/>
          <a:lstStyle/>
          <a:p>
            <a:r>
              <a:rPr lang="fr-FR" dirty="0"/>
              <a:t>Profil des 1 001 répondants (1/2)</a:t>
            </a:r>
          </a:p>
        </p:txBody>
      </p:sp>
      <p:sp>
        <p:nvSpPr>
          <p:cNvPr id="3" name="Espace réservé du contenu 2">
            <a:extLst>
              <a:ext uri="{FF2B5EF4-FFF2-40B4-BE49-F238E27FC236}">
                <a16:creationId xmlns:a16="http://schemas.microsoft.com/office/drawing/2014/main" id="{915F64C7-6AEC-41A3-A641-1196CA042FED}"/>
              </a:ext>
            </a:extLst>
          </p:cNvPr>
          <p:cNvSpPr>
            <a:spLocks noGrp="1"/>
          </p:cNvSpPr>
          <p:nvPr>
            <p:ph idx="4294967295"/>
          </p:nvPr>
        </p:nvSpPr>
        <p:spPr>
          <a:xfrm>
            <a:off x="1280785" y="3491968"/>
            <a:ext cx="2880000" cy="551626"/>
          </a:xfrm>
        </p:spPr>
        <p:txBody>
          <a:bodyPr>
            <a:spAutoFit/>
          </a:bodyPr>
          <a:lstStyle/>
          <a:p>
            <a:pPr algn="ctr" fontAlgn="auto">
              <a:spcBef>
                <a:spcPts val="600"/>
              </a:spcBef>
              <a:spcAft>
                <a:spcPts val="0"/>
              </a:spcAft>
            </a:pPr>
            <a:r>
              <a:rPr lang="fr-FR" sz="1200" dirty="0"/>
              <a:t>Femme : </a:t>
            </a:r>
            <a:r>
              <a:rPr lang="fr-FR" b="1" dirty="0"/>
              <a:t>64%</a:t>
            </a:r>
          </a:p>
          <a:p>
            <a:pPr algn="ctr" fontAlgn="auto">
              <a:spcBef>
                <a:spcPts val="600"/>
              </a:spcBef>
              <a:spcAft>
                <a:spcPts val="0"/>
              </a:spcAft>
            </a:pPr>
            <a:r>
              <a:rPr lang="fr-FR" sz="1200" dirty="0"/>
              <a:t>Homme : </a:t>
            </a:r>
            <a:r>
              <a:rPr lang="fr-FR" b="1" dirty="0"/>
              <a:t>36%</a:t>
            </a:r>
            <a:endParaRPr lang="fr-FR" sz="1200" b="1" dirty="0"/>
          </a:p>
        </p:txBody>
      </p:sp>
      <p:sp>
        <p:nvSpPr>
          <p:cNvPr id="5" name="Espace réservé du numéro de diapositive 4">
            <a:extLst>
              <a:ext uri="{FF2B5EF4-FFF2-40B4-BE49-F238E27FC236}">
                <a16:creationId xmlns:a16="http://schemas.microsoft.com/office/drawing/2014/main" id="{2FFD5E88-414C-4325-A228-9E47C5E7C7EA}"/>
              </a:ext>
            </a:extLst>
          </p:cNvPr>
          <p:cNvSpPr>
            <a:spLocks noGrp="1"/>
          </p:cNvSpPr>
          <p:nvPr>
            <p:ph type="sldNum" sz="quarter" idx="4"/>
          </p:nvPr>
        </p:nvSpPr>
        <p:spPr/>
        <p:txBody>
          <a:bodyPr/>
          <a:lstStyle/>
          <a:p>
            <a:fld id="{69A197D1-22BB-4CE7-B90B-919B10D073A0}" type="slidenum">
              <a:rPr lang="fr-FR" altLang="fr-FR" smtClean="0">
                <a:solidFill>
                  <a:srgbClr val="FFFFFF">
                    <a:lumMod val="50000"/>
                  </a:srgbClr>
                </a:solidFill>
              </a:rPr>
              <a:pPr/>
              <a:t>127</a:t>
            </a:fld>
            <a:endParaRPr lang="fr-FR" altLang="fr-FR" dirty="0">
              <a:solidFill>
                <a:srgbClr val="FFFFFF">
                  <a:lumMod val="50000"/>
                </a:srgbClr>
              </a:solidFill>
            </a:endParaRPr>
          </a:p>
        </p:txBody>
      </p:sp>
      <p:sp>
        <p:nvSpPr>
          <p:cNvPr id="10" name="Forme libre : forme 9">
            <a:extLst>
              <a:ext uri="{FF2B5EF4-FFF2-40B4-BE49-F238E27FC236}">
                <a16:creationId xmlns:a16="http://schemas.microsoft.com/office/drawing/2014/main" id="{F8574B16-DE9E-4E5E-9FA4-1FB3F99FE765}"/>
              </a:ext>
            </a:extLst>
          </p:cNvPr>
          <p:cNvSpPr/>
          <p:nvPr/>
        </p:nvSpPr>
        <p:spPr>
          <a:xfrm>
            <a:off x="673858" y="357188"/>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11" name="Espace réservé du contenu 2">
            <a:extLst>
              <a:ext uri="{FF2B5EF4-FFF2-40B4-BE49-F238E27FC236}">
                <a16:creationId xmlns:a16="http://schemas.microsoft.com/office/drawing/2014/main" id="{26CE85CA-2735-494F-960F-1A1A806A445D}"/>
              </a:ext>
            </a:extLst>
          </p:cNvPr>
          <p:cNvSpPr txBox="1">
            <a:spLocks/>
          </p:cNvSpPr>
          <p:nvPr/>
        </p:nvSpPr>
        <p:spPr>
          <a:xfrm>
            <a:off x="4655840" y="3400183"/>
            <a:ext cx="2880000" cy="1196674"/>
          </a:xfrm>
          <a:prstGeom prst="rect">
            <a:avLst/>
          </a:prstGeom>
        </p:spPr>
        <p:txBody>
          <a:bodyPr vert="horz" lIns="0" tIns="0" rIns="0" bIns="0" rtlCol="0">
            <a:spAutoFit/>
          </a:bodyPr>
          <a:lstStyle>
            <a:lvl1pPr marL="0"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0"/>
              </a:spcBef>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fontAlgn="auto">
              <a:spcAft>
                <a:spcPts val="600"/>
              </a:spcAft>
              <a:buClr>
                <a:srgbClr val="17406D"/>
              </a:buClr>
            </a:pPr>
            <a:r>
              <a:rPr lang="fr-FR" sz="1200" dirty="0">
                <a:solidFill>
                  <a:srgbClr val="00071E"/>
                </a:solidFill>
              </a:rPr>
              <a:t>Moins de 30 ans : </a:t>
            </a:r>
            <a:r>
              <a:rPr lang="fr-FR" b="1" dirty="0">
                <a:solidFill>
                  <a:srgbClr val="00071E"/>
                </a:solidFill>
              </a:rPr>
              <a:t>4%</a:t>
            </a:r>
            <a:endParaRPr lang="fr-FR" sz="1200" dirty="0">
              <a:solidFill>
                <a:srgbClr val="00071E"/>
              </a:solidFill>
            </a:endParaRPr>
          </a:p>
          <a:p>
            <a:pPr algn="ctr" fontAlgn="auto">
              <a:spcAft>
                <a:spcPts val="600"/>
              </a:spcAft>
              <a:buClr>
                <a:srgbClr val="17406D"/>
              </a:buClr>
            </a:pPr>
            <a:r>
              <a:rPr lang="fr-FR" sz="1200" dirty="0">
                <a:solidFill>
                  <a:srgbClr val="00071E"/>
                </a:solidFill>
              </a:rPr>
              <a:t>30 – 39 ans : </a:t>
            </a:r>
            <a:r>
              <a:rPr lang="fr-FR" b="1" dirty="0">
                <a:solidFill>
                  <a:srgbClr val="00071E"/>
                </a:solidFill>
              </a:rPr>
              <a:t>22%</a:t>
            </a:r>
            <a:endParaRPr lang="fr-FR" sz="1200" dirty="0">
              <a:solidFill>
                <a:srgbClr val="00071E"/>
              </a:solidFill>
            </a:endParaRPr>
          </a:p>
          <a:p>
            <a:pPr algn="ctr" fontAlgn="auto">
              <a:spcAft>
                <a:spcPts val="600"/>
              </a:spcAft>
              <a:buClr>
                <a:srgbClr val="17406D"/>
              </a:buClr>
            </a:pPr>
            <a:r>
              <a:rPr lang="fr-FR" sz="1200" dirty="0">
                <a:solidFill>
                  <a:srgbClr val="00071E"/>
                </a:solidFill>
              </a:rPr>
              <a:t>40 – 49 ans : </a:t>
            </a:r>
            <a:r>
              <a:rPr lang="fr-FR" b="1" dirty="0">
                <a:solidFill>
                  <a:srgbClr val="00071E"/>
                </a:solidFill>
              </a:rPr>
              <a:t>35%</a:t>
            </a:r>
            <a:endParaRPr lang="fr-FR" sz="1200" b="1" dirty="0">
              <a:solidFill>
                <a:srgbClr val="00071E"/>
              </a:solidFill>
            </a:endParaRPr>
          </a:p>
          <a:p>
            <a:pPr algn="ctr" fontAlgn="auto">
              <a:spcAft>
                <a:spcPts val="600"/>
              </a:spcAft>
              <a:buClr>
                <a:srgbClr val="17406D"/>
              </a:buClr>
            </a:pPr>
            <a:r>
              <a:rPr lang="fr-FR" sz="1200" dirty="0">
                <a:solidFill>
                  <a:srgbClr val="00071E"/>
                </a:solidFill>
              </a:rPr>
              <a:t>50 ans et plus : </a:t>
            </a:r>
            <a:r>
              <a:rPr lang="fr-FR" b="1" dirty="0">
                <a:solidFill>
                  <a:srgbClr val="00071E"/>
                </a:solidFill>
              </a:rPr>
              <a:t>38%</a:t>
            </a:r>
            <a:endParaRPr lang="fr-FR" dirty="0">
              <a:solidFill>
                <a:srgbClr val="00071E"/>
              </a:solidFill>
            </a:endParaRPr>
          </a:p>
        </p:txBody>
      </p:sp>
      <p:sp>
        <p:nvSpPr>
          <p:cNvPr id="12" name="Espace réservé du contenu 2">
            <a:extLst>
              <a:ext uri="{FF2B5EF4-FFF2-40B4-BE49-F238E27FC236}">
                <a16:creationId xmlns:a16="http://schemas.microsoft.com/office/drawing/2014/main" id="{4775F115-D403-4529-8FE7-72D71328EB30}"/>
              </a:ext>
            </a:extLst>
          </p:cNvPr>
          <p:cNvSpPr txBox="1">
            <a:spLocks/>
          </p:cNvSpPr>
          <p:nvPr/>
        </p:nvSpPr>
        <p:spPr>
          <a:xfrm>
            <a:off x="1280785" y="2851503"/>
            <a:ext cx="2880000" cy="452432"/>
          </a:xfrm>
          <a:prstGeom prst="rect">
            <a:avLst/>
          </a:prstGeom>
        </p:spPr>
        <p:txBody>
          <a:bodyPr vert="horz" lIns="0" tIns="0" rIns="0" bIns="0" rtlCol="0">
            <a:spAutoFit/>
          </a:bodyPr>
          <a:lstStyle>
            <a:lvl1pPr marL="0"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0"/>
              </a:spcBef>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fontAlgn="auto">
              <a:spcAft>
                <a:spcPts val="0"/>
              </a:spcAft>
              <a:buClr>
                <a:srgbClr val="17406D"/>
              </a:buClr>
            </a:pPr>
            <a:r>
              <a:rPr lang="fr-FR" sz="2800" b="1" spc="-150" dirty="0">
                <a:solidFill>
                  <a:srgbClr val="00071E"/>
                </a:solidFill>
                <a:latin typeface="Oswald" pitchFamily="2" charset="0"/>
              </a:rPr>
              <a:t>SEXE</a:t>
            </a:r>
          </a:p>
        </p:txBody>
      </p:sp>
      <p:sp>
        <p:nvSpPr>
          <p:cNvPr id="14" name="Espace réservé du contenu 2">
            <a:extLst>
              <a:ext uri="{FF2B5EF4-FFF2-40B4-BE49-F238E27FC236}">
                <a16:creationId xmlns:a16="http://schemas.microsoft.com/office/drawing/2014/main" id="{543B6498-808B-4E17-9C69-A08CB61D9E91}"/>
              </a:ext>
            </a:extLst>
          </p:cNvPr>
          <p:cNvSpPr txBox="1">
            <a:spLocks/>
          </p:cNvSpPr>
          <p:nvPr/>
        </p:nvSpPr>
        <p:spPr>
          <a:xfrm>
            <a:off x="4655840" y="2829520"/>
            <a:ext cx="2880000" cy="452432"/>
          </a:xfrm>
          <a:prstGeom prst="rect">
            <a:avLst/>
          </a:prstGeom>
        </p:spPr>
        <p:txBody>
          <a:bodyPr vert="horz" lIns="0" tIns="0" rIns="0" bIns="0" rtlCol="0">
            <a:spAutoFit/>
          </a:bodyPr>
          <a:lstStyle>
            <a:lvl1pPr marL="0"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0"/>
              </a:spcBef>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fontAlgn="auto">
              <a:spcAft>
                <a:spcPts val="0"/>
              </a:spcAft>
              <a:buClr>
                <a:srgbClr val="17406D"/>
              </a:buClr>
            </a:pPr>
            <a:r>
              <a:rPr lang="fr-FR" sz="2800" b="1" spc="-150" dirty="0">
                <a:solidFill>
                  <a:srgbClr val="00071E"/>
                </a:solidFill>
                <a:latin typeface="Oswald" pitchFamily="2" charset="0"/>
              </a:rPr>
              <a:t>ÂGE</a:t>
            </a:r>
          </a:p>
        </p:txBody>
      </p:sp>
      <p:grpSp>
        <p:nvGrpSpPr>
          <p:cNvPr id="28" name="Groupe 27">
            <a:extLst>
              <a:ext uri="{FF2B5EF4-FFF2-40B4-BE49-F238E27FC236}">
                <a16:creationId xmlns:a16="http://schemas.microsoft.com/office/drawing/2014/main" id="{592F02AD-713E-4CC8-B1F6-8371E3576454}"/>
              </a:ext>
            </a:extLst>
          </p:cNvPr>
          <p:cNvGrpSpPr/>
          <p:nvPr/>
        </p:nvGrpSpPr>
        <p:grpSpPr>
          <a:xfrm>
            <a:off x="2135560" y="1311809"/>
            <a:ext cx="1188000" cy="1188000"/>
            <a:chOff x="1514216" y="1182784"/>
            <a:chExt cx="1188000" cy="1188000"/>
          </a:xfrm>
          <a:solidFill>
            <a:schemeClr val="accent4"/>
          </a:solidFill>
        </p:grpSpPr>
        <p:sp>
          <p:nvSpPr>
            <p:cNvPr id="6" name="Ellipse 5">
              <a:extLst>
                <a:ext uri="{FF2B5EF4-FFF2-40B4-BE49-F238E27FC236}">
                  <a16:creationId xmlns:a16="http://schemas.microsoft.com/office/drawing/2014/main" id="{36EB9A12-7C57-4F4F-AE7E-A03187B2CC77}"/>
                </a:ext>
              </a:extLst>
            </p:cNvPr>
            <p:cNvSpPr>
              <a:spLocks noChangeAspect="1"/>
            </p:cNvSpPr>
            <p:nvPr/>
          </p:nvSpPr>
          <p:spPr>
            <a:xfrm>
              <a:off x="1514216" y="1182784"/>
              <a:ext cx="1188000" cy="1188000"/>
            </a:xfrm>
            <a:prstGeom prst="ellipse">
              <a:avLst/>
            </a:prstGeom>
            <a:grpFill/>
          </p:spPr>
          <p:txBody>
            <a:bodyPr lIns="0" tIns="0" rIns="0" bIns="0" rtlCol="0" anchor="ctr">
              <a:noAutofit/>
            </a:bodyPr>
            <a:lstStyle/>
            <a:p>
              <a:pPr algn="ctr"/>
              <a:endParaRPr lang="fr-FR" sz="1400" dirty="0">
                <a:solidFill>
                  <a:schemeClr val="accent2"/>
                </a:solidFill>
                <a:latin typeface="Roboto" pitchFamily="2" charset="0"/>
                <a:ea typeface="Roboto" pitchFamily="2" charset="0"/>
              </a:endParaRPr>
            </a:p>
          </p:txBody>
        </p:sp>
        <p:pic>
          <p:nvPicPr>
            <p:cNvPr id="24" name="Image 23">
              <a:extLst>
                <a:ext uri="{FF2B5EF4-FFF2-40B4-BE49-F238E27FC236}">
                  <a16:creationId xmlns:a16="http://schemas.microsoft.com/office/drawing/2014/main" id="{55364733-0F13-42BC-865B-0922335D076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772460" y="1432826"/>
              <a:ext cx="673049" cy="665487"/>
            </a:xfrm>
            <a:prstGeom prst="rect">
              <a:avLst/>
            </a:prstGeom>
            <a:grpFill/>
          </p:spPr>
        </p:pic>
      </p:grpSp>
      <p:grpSp>
        <p:nvGrpSpPr>
          <p:cNvPr id="27" name="Groupe 26">
            <a:extLst>
              <a:ext uri="{FF2B5EF4-FFF2-40B4-BE49-F238E27FC236}">
                <a16:creationId xmlns:a16="http://schemas.microsoft.com/office/drawing/2014/main" id="{3BC26FF8-1A76-4EF8-8336-31B8D9A070CA}"/>
              </a:ext>
            </a:extLst>
          </p:cNvPr>
          <p:cNvGrpSpPr/>
          <p:nvPr/>
        </p:nvGrpSpPr>
        <p:grpSpPr>
          <a:xfrm>
            <a:off x="5493065" y="1300594"/>
            <a:ext cx="1188000" cy="1188000"/>
            <a:chOff x="5502000" y="1171569"/>
            <a:chExt cx="1188000" cy="1188000"/>
          </a:xfrm>
          <a:solidFill>
            <a:schemeClr val="accent3"/>
          </a:solidFill>
        </p:grpSpPr>
        <p:sp>
          <p:nvSpPr>
            <p:cNvPr id="15" name="Ellipse 14">
              <a:extLst>
                <a:ext uri="{FF2B5EF4-FFF2-40B4-BE49-F238E27FC236}">
                  <a16:creationId xmlns:a16="http://schemas.microsoft.com/office/drawing/2014/main" id="{DF40AAF4-677A-4C39-B8E5-4B49A7F7230D}"/>
                </a:ext>
              </a:extLst>
            </p:cNvPr>
            <p:cNvSpPr>
              <a:spLocks noChangeAspect="1"/>
            </p:cNvSpPr>
            <p:nvPr/>
          </p:nvSpPr>
          <p:spPr>
            <a:xfrm>
              <a:off x="5502000" y="1171569"/>
              <a:ext cx="1188000" cy="1188000"/>
            </a:xfrm>
            <a:prstGeom prst="ellipse">
              <a:avLst/>
            </a:prstGeom>
            <a:grpFill/>
          </p:spPr>
          <p:txBody>
            <a:bodyPr lIns="0" tIns="0" rIns="0" bIns="0" rtlCol="0" anchor="ctr">
              <a:noAutofit/>
            </a:bodyPr>
            <a:lstStyle/>
            <a:p>
              <a:pPr algn="ctr"/>
              <a:endParaRPr lang="fr-FR" sz="1400" dirty="0">
                <a:solidFill>
                  <a:srgbClr val="00071E"/>
                </a:solidFill>
                <a:latin typeface="Roboto" pitchFamily="2" charset="0"/>
                <a:ea typeface="Roboto" pitchFamily="2" charset="0"/>
              </a:endParaRPr>
            </a:p>
          </p:txBody>
        </p:sp>
        <p:pic>
          <p:nvPicPr>
            <p:cNvPr id="25" name="Image 24">
              <a:extLst>
                <a:ext uri="{FF2B5EF4-FFF2-40B4-BE49-F238E27FC236}">
                  <a16:creationId xmlns:a16="http://schemas.microsoft.com/office/drawing/2014/main" id="{F03B52E2-BE42-462D-92C3-2973583315E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737277" y="1406846"/>
              <a:ext cx="717447" cy="717447"/>
            </a:xfrm>
            <a:prstGeom prst="rect">
              <a:avLst/>
            </a:prstGeom>
            <a:grpFill/>
          </p:spPr>
        </p:pic>
      </p:grpSp>
      <p:sp>
        <p:nvSpPr>
          <p:cNvPr id="39" name="Espace réservé du contenu 2">
            <a:extLst>
              <a:ext uri="{FF2B5EF4-FFF2-40B4-BE49-F238E27FC236}">
                <a16:creationId xmlns:a16="http://schemas.microsoft.com/office/drawing/2014/main" id="{915F64C7-6AEC-41A3-A641-1196CA042FED}"/>
              </a:ext>
            </a:extLst>
          </p:cNvPr>
          <p:cNvSpPr>
            <a:spLocks noGrp="1"/>
          </p:cNvSpPr>
          <p:nvPr>
            <p:ph idx="4294967295"/>
          </p:nvPr>
        </p:nvSpPr>
        <p:spPr>
          <a:xfrm>
            <a:off x="9033478" y="3538238"/>
            <a:ext cx="1873573" cy="551626"/>
          </a:xfrm>
        </p:spPr>
        <p:txBody>
          <a:bodyPr wrap="square">
            <a:spAutoFit/>
          </a:bodyPr>
          <a:lstStyle/>
          <a:p>
            <a:pPr algn="ctr" fontAlgn="auto">
              <a:spcBef>
                <a:spcPts val="600"/>
              </a:spcBef>
              <a:spcAft>
                <a:spcPts val="0"/>
              </a:spcAft>
            </a:pPr>
            <a:r>
              <a:rPr lang="fr-FR" sz="1200" dirty="0"/>
              <a:t>Manager : </a:t>
            </a:r>
            <a:r>
              <a:rPr lang="fr-FR" b="1" dirty="0"/>
              <a:t>25%</a:t>
            </a:r>
            <a:endParaRPr lang="fr-FR" sz="1200" dirty="0"/>
          </a:p>
          <a:p>
            <a:pPr algn="ctr">
              <a:spcBef>
                <a:spcPts val="600"/>
              </a:spcBef>
            </a:pPr>
            <a:r>
              <a:rPr lang="fr-FR" sz="1200" dirty="0"/>
              <a:t>Non managers : </a:t>
            </a:r>
            <a:r>
              <a:rPr lang="fr-FR" b="1" dirty="0"/>
              <a:t>75%</a:t>
            </a:r>
            <a:endParaRPr lang="fr-FR" sz="1200" b="1" dirty="0"/>
          </a:p>
        </p:txBody>
      </p:sp>
      <p:sp>
        <p:nvSpPr>
          <p:cNvPr id="40" name="Espace réservé du contenu 2">
            <a:extLst>
              <a:ext uri="{FF2B5EF4-FFF2-40B4-BE49-F238E27FC236}">
                <a16:creationId xmlns:a16="http://schemas.microsoft.com/office/drawing/2014/main" id="{4775F115-D403-4529-8FE7-72D71328EB30}"/>
              </a:ext>
            </a:extLst>
          </p:cNvPr>
          <p:cNvSpPr txBox="1">
            <a:spLocks/>
          </p:cNvSpPr>
          <p:nvPr/>
        </p:nvSpPr>
        <p:spPr>
          <a:xfrm>
            <a:off x="8465643" y="2783241"/>
            <a:ext cx="2880000" cy="452432"/>
          </a:xfrm>
          <a:prstGeom prst="rect">
            <a:avLst/>
          </a:prstGeom>
        </p:spPr>
        <p:txBody>
          <a:bodyPr vert="horz" lIns="0" tIns="0" rIns="0" bIns="0" rtlCol="0">
            <a:spAutoFit/>
          </a:bodyPr>
          <a:lstStyle>
            <a:lvl1pPr marL="0"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0"/>
              </a:spcBef>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fontAlgn="auto">
              <a:spcAft>
                <a:spcPts val="0"/>
              </a:spcAft>
              <a:buClr>
                <a:srgbClr val="17406D"/>
              </a:buClr>
            </a:pPr>
            <a:r>
              <a:rPr lang="fr-FR" sz="2800" b="1" spc="-150" dirty="0">
                <a:solidFill>
                  <a:srgbClr val="00071E"/>
                </a:solidFill>
                <a:latin typeface="Oswald" pitchFamily="2" charset="0"/>
              </a:rPr>
              <a:t>Statut</a:t>
            </a:r>
          </a:p>
        </p:txBody>
      </p:sp>
      <p:grpSp>
        <p:nvGrpSpPr>
          <p:cNvPr id="19" name="Groupe 18"/>
          <p:cNvGrpSpPr/>
          <p:nvPr/>
        </p:nvGrpSpPr>
        <p:grpSpPr>
          <a:xfrm>
            <a:off x="9307096" y="1312295"/>
            <a:ext cx="1188000" cy="1188000"/>
            <a:chOff x="9282580" y="1171569"/>
            <a:chExt cx="1188000" cy="1188000"/>
          </a:xfrm>
          <a:solidFill>
            <a:schemeClr val="accent5"/>
          </a:solidFill>
        </p:grpSpPr>
        <p:grpSp>
          <p:nvGrpSpPr>
            <p:cNvPr id="26" name="Groupe 25">
              <a:extLst>
                <a:ext uri="{FF2B5EF4-FFF2-40B4-BE49-F238E27FC236}">
                  <a16:creationId xmlns:a16="http://schemas.microsoft.com/office/drawing/2014/main" id="{F5654C62-9F2F-496E-AB9E-93712B5CE971}"/>
                </a:ext>
              </a:extLst>
            </p:cNvPr>
            <p:cNvGrpSpPr/>
            <p:nvPr/>
          </p:nvGrpSpPr>
          <p:grpSpPr>
            <a:xfrm>
              <a:off x="9282580" y="1171569"/>
              <a:ext cx="1188000" cy="1188000"/>
              <a:chOff x="9489785" y="1171569"/>
              <a:chExt cx="1188000" cy="1188000"/>
            </a:xfrm>
            <a:grpFill/>
          </p:grpSpPr>
          <p:sp>
            <p:nvSpPr>
              <p:cNvPr id="16" name="Ellipse 15">
                <a:extLst>
                  <a:ext uri="{FF2B5EF4-FFF2-40B4-BE49-F238E27FC236}">
                    <a16:creationId xmlns:a16="http://schemas.microsoft.com/office/drawing/2014/main" id="{FC254CE8-BBB3-4038-A86C-5F0C19F441A3}"/>
                  </a:ext>
                </a:extLst>
              </p:cNvPr>
              <p:cNvSpPr>
                <a:spLocks noChangeAspect="1"/>
              </p:cNvSpPr>
              <p:nvPr/>
            </p:nvSpPr>
            <p:spPr>
              <a:xfrm>
                <a:off x="9489785" y="1171569"/>
                <a:ext cx="1188000" cy="1188000"/>
              </a:xfrm>
              <a:prstGeom prst="ellipse">
                <a:avLst/>
              </a:prstGeom>
              <a:grpFill/>
            </p:spPr>
            <p:txBody>
              <a:bodyPr lIns="0" tIns="0" rIns="0" bIns="0" rtlCol="0" anchor="ctr">
                <a:noAutofit/>
              </a:bodyPr>
              <a:lstStyle/>
              <a:p>
                <a:pPr algn="ctr"/>
                <a:endParaRPr lang="fr-FR" sz="1400" dirty="0">
                  <a:solidFill>
                    <a:srgbClr val="00071E"/>
                  </a:solidFill>
                  <a:latin typeface="Roboto" pitchFamily="2" charset="0"/>
                  <a:ea typeface="Roboto" pitchFamily="2" charset="0"/>
                </a:endParaRPr>
              </a:p>
            </p:txBody>
          </p:sp>
          <p:sp>
            <p:nvSpPr>
              <p:cNvPr id="7" name="Rectangle 6">
                <a:extLst>
                  <a:ext uri="{FF2B5EF4-FFF2-40B4-BE49-F238E27FC236}">
                    <a16:creationId xmlns:a16="http://schemas.microsoft.com/office/drawing/2014/main" id="{39E9B6C7-FA61-4A1F-85C6-A36869AF2CC0}"/>
                  </a:ext>
                </a:extLst>
              </p:cNvPr>
              <p:cNvSpPr/>
              <p:nvPr/>
            </p:nvSpPr>
            <p:spPr>
              <a:xfrm>
                <a:off x="9709169" y="2100476"/>
                <a:ext cx="345928" cy="113389"/>
              </a:xfrm>
              <a:prstGeom prst="rect">
                <a:avLst/>
              </a:prstGeom>
              <a:grpFill/>
            </p:spPr>
            <p:txBody>
              <a:bodyPr lIns="0" tIns="0" rIns="0" bIns="0" rtlCol="0" anchor="ctr">
                <a:noAutofit/>
              </a:bodyPr>
              <a:lstStyle/>
              <a:p>
                <a:pPr algn="ctr"/>
                <a:endParaRPr lang="fr-FR" sz="1400" dirty="0">
                  <a:solidFill>
                    <a:srgbClr val="00071E"/>
                  </a:solidFill>
                  <a:latin typeface="Roboto" pitchFamily="2" charset="0"/>
                  <a:ea typeface="Roboto" pitchFamily="2" charset="0"/>
                </a:endParaRPr>
              </a:p>
            </p:txBody>
          </p:sp>
          <p:sp>
            <p:nvSpPr>
              <p:cNvPr id="22" name="Forme libre : forme 21">
                <a:extLst>
                  <a:ext uri="{FF2B5EF4-FFF2-40B4-BE49-F238E27FC236}">
                    <a16:creationId xmlns:a16="http://schemas.microsoft.com/office/drawing/2014/main" id="{E3C69979-5C10-4DCB-9C2F-D4C0721EA33C}"/>
                  </a:ext>
                </a:extLst>
              </p:cNvPr>
              <p:cNvSpPr/>
              <p:nvPr/>
            </p:nvSpPr>
            <p:spPr>
              <a:xfrm>
                <a:off x="9642521" y="2074062"/>
                <a:ext cx="103970" cy="111967"/>
              </a:xfrm>
              <a:custGeom>
                <a:avLst/>
                <a:gdLst>
                  <a:gd name="connsiteX0" fmla="*/ 45320 w 103970"/>
                  <a:gd name="connsiteY0" fmla="*/ 111967 h 111967"/>
                  <a:gd name="connsiteX1" fmla="*/ 2666 w 103970"/>
                  <a:gd name="connsiteY1" fmla="*/ 79976 h 111967"/>
                  <a:gd name="connsiteX2" fmla="*/ 0 w 103970"/>
                  <a:gd name="connsiteY2" fmla="*/ 18661 h 111967"/>
                  <a:gd name="connsiteX3" fmla="*/ 63982 w 103970"/>
                  <a:gd name="connsiteY3" fmla="*/ 0 h 111967"/>
                  <a:gd name="connsiteX4" fmla="*/ 101304 w 103970"/>
                  <a:gd name="connsiteY4" fmla="*/ 15995 h 111967"/>
                  <a:gd name="connsiteX5" fmla="*/ 103970 w 103970"/>
                  <a:gd name="connsiteY5" fmla="*/ 74645 h 111967"/>
                  <a:gd name="connsiteX6" fmla="*/ 45320 w 103970"/>
                  <a:gd name="connsiteY6" fmla="*/ 111967 h 11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70" h="111967">
                    <a:moveTo>
                      <a:pt x="45320" y="111967"/>
                    </a:moveTo>
                    <a:lnTo>
                      <a:pt x="2666" y="79976"/>
                    </a:lnTo>
                    <a:lnTo>
                      <a:pt x="0" y="18661"/>
                    </a:lnTo>
                    <a:lnTo>
                      <a:pt x="63982" y="0"/>
                    </a:lnTo>
                    <a:lnTo>
                      <a:pt x="101304" y="15995"/>
                    </a:lnTo>
                    <a:lnTo>
                      <a:pt x="103970" y="74645"/>
                    </a:lnTo>
                    <a:lnTo>
                      <a:pt x="45320" y="111967"/>
                    </a:lnTo>
                    <a:close/>
                  </a:path>
                </a:pathLst>
              </a:custGeom>
              <a:grpFill/>
            </p:spPr>
            <p:txBody>
              <a:bodyPr lIns="0" tIns="0" rIns="0" bIns="0" rtlCol="0" anchor="ctr">
                <a:noAutofit/>
              </a:bodyPr>
              <a:lstStyle/>
              <a:p>
                <a:pPr algn="ctr"/>
                <a:endParaRPr lang="fr-FR" sz="1400" dirty="0">
                  <a:solidFill>
                    <a:srgbClr val="00071E"/>
                  </a:solidFill>
                  <a:latin typeface="Roboto" pitchFamily="2" charset="0"/>
                  <a:ea typeface="Roboto" pitchFamily="2" charset="0"/>
                </a:endParaRPr>
              </a:p>
            </p:txBody>
          </p:sp>
        </p:grpSp>
        <p:pic>
          <p:nvPicPr>
            <p:cNvPr id="41" name="Image 40">
              <a:extLst>
                <a:ext uri="{FF2B5EF4-FFF2-40B4-BE49-F238E27FC236}">
                  <a16:creationId xmlns:a16="http://schemas.microsoft.com/office/drawing/2014/main" id="{BBB36608-EAF2-4B82-8F1D-27D58BEBBD39}"/>
                </a:ext>
              </a:extLst>
            </p:cNvPr>
            <p:cNvPicPr>
              <a:picLocks noChangeAspect="1"/>
            </p:cNvPicPr>
            <p:nvPr/>
          </p:nvPicPr>
          <p:blipFill rotWithShape="1">
            <a:blip r:embed="rId4"/>
            <a:srcRect b="14609"/>
            <a:stretch/>
          </p:blipFill>
          <p:spPr>
            <a:xfrm>
              <a:off x="9435316" y="1421611"/>
              <a:ext cx="867636" cy="740885"/>
            </a:xfrm>
            <a:prstGeom prst="rect">
              <a:avLst/>
            </a:prstGeom>
            <a:grpFill/>
          </p:spPr>
        </p:pic>
      </p:grpSp>
      <p:sp>
        <p:nvSpPr>
          <p:cNvPr id="42" name="Espace réservé du pied de page 1">
            <a:extLst>
              <a:ext uri="{FF2B5EF4-FFF2-40B4-BE49-F238E27FC236}">
                <a16:creationId xmlns:a16="http://schemas.microsoft.com/office/drawing/2014/main" id="{7B832D77-F75E-41F3-AE21-C308B5B300C1}"/>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cxnSp>
        <p:nvCxnSpPr>
          <p:cNvPr id="8" name="Connecteur droit 7">
            <a:extLst>
              <a:ext uri="{FF2B5EF4-FFF2-40B4-BE49-F238E27FC236}">
                <a16:creationId xmlns:a16="http://schemas.microsoft.com/office/drawing/2014/main" id="{C440681C-86B7-4166-BFCB-9AC7DC07D6A0}"/>
              </a:ext>
            </a:extLst>
          </p:cNvPr>
          <p:cNvCxnSpPr>
            <a:cxnSpLocks/>
          </p:cNvCxnSpPr>
          <p:nvPr/>
        </p:nvCxnSpPr>
        <p:spPr>
          <a:xfrm>
            <a:off x="4205790" y="2851503"/>
            <a:ext cx="0" cy="35028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EE65BE82-6E69-4D2D-941C-059ABA1CB8BC}"/>
              </a:ext>
            </a:extLst>
          </p:cNvPr>
          <p:cNvCxnSpPr>
            <a:cxnSpLocks/>
          </p:cNvCxnSpPr>
          <p:nvPr/>
        </p:nvCxnSpPr>
        <p:spPr>
          <a:xfrm>
            <a:off x="8166230" y="2829520"/>
            <a:ext cx="0" cy="35248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903FCE8-AF4E-8E95-26DD-A3EA038BF10C}"/>
              </a:ext>
            </a:extLst>
          </p:cNvPr>
          <p:cNvGrpSpPr/>
          <p:nvPr/>
        </p:nvGrpSpPr>
        <p:grpSpPr>
          <a:xfrm>
            <a:off x="425370" y="3046801"/>
            <a:ext cx="1452081" cy="959514"/>
            <a:chOff x="704090" y="1939448"/>
            <a:chExt cx="1452081" cy="959514"/>
          </a:xfrm>
        </p:grpSpPr>
        <p:pic>
          <p:nvPicPr>
            <p:cNvPr id="23" name="Picture 2">
              <a:extLst>
                <a:ext uri="{FF2B5EF4-FFF2-40B4-BE49-F238E27FC236}">
                  <a16:creationId xmlns:a16="http://schemas.microsoft.com/office/drawing/2014/main" id="{E441A090-4E1A-35A5-1BB4-DFCDB8D6AB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29" name="ZoneTexte 28">
              <a:extLst>
                <a:ext uri="{FF2B5EF4-FFF2-40B4-BE49-F238E27FC236}">
                  <a16:creationId xmlns:a16="http://schemas.microsoft.com/office/drawing/2014/main" id="{6F61C388-A529-7EDF-C90C-F1F17A490250}"/>
                </a:ext>
              </a:extLst>
            </p:cNvPr>
            <p:cNvSpPr txBox="1"/>
            <p:nvPr/>
          </p:nvSpPr>
          <p:spPr>
            <a:xfrm>
              <a:off x="704090" y="2560408"/>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30" name="Groupe 29">
            <a:extLst>
              <a:ext uri="{FF2B5EF4-FFF2-40B4-BE49-F238E27FC236}">
                <a16:creationId xmlns:a16="http://schemas.microsoft.com/office/drawing/2014/main" id="{672BAD06-1B03-EF48-CBAF-831DCF73928C}"/>
              </a:ext>
            </a:extLst>
          </p:cNvPr>
          <p:cNvGrpSpPr/>
          <p:nvPr/>
        </p:nvGrpSpPr>
        <p:grpSpPr>
          <a:xfrm>
            <a:off x="484728" y="4849119"/>
            <a:ext cx="1452081" cy="945144"/>
            <a:chOff x="8014751" y="1939448"/>
            <a:chExt cx="1452081" cy="945144"/>
          </a:xfrm>
        </p:grpSpPr>
        <p:pic>
          <p:nvPicPr>
            <p:cNvPr id="34" name="Picture 4">
              <a:extLst>
                <a:ext uri="{FF2B5EF4-FFF2-40B4-BE49-F238E27FC236}">
                  <a16:creationId xmlns:a16="http://schemas.microsoft.com/office/drawing/2014/main" id="{250118B3-A1DA-1F00-B2A6-AE967D20A2A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43" name="ZoneTexte 42">
              <a:extLst>
                <a:ext uri="{FF2B5EF4-FFF2-40B4-BE49-F238E27FC236}">
                  <a16:creationId xmlns:a16="http://schemas.microsoft.com/office/drawing/2014/main" id="{142FD87E-8208-9F91-6703-6AFB1E396476}"/>
                </a:ext>
              </a:extLst>
            </p:cNvPr>
            <p:cNvSpPr txBox="1"/>
            <p:nvPr/>
          </p:nvSpPr>
          <p:spPr>
            <a:xfrm>
              <a:off x="8014751" y="2546038"/>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cxnSp>
        <p:nvCxnSpPr>
          <p:cNvPr id="46" name="Connecteur droit 45">
            <a:extLst>
              <a:ext uri="{FF2B5EF4-FFF2-40B4-BE49-F238E27FC236}">
                <a16:creationId xmlns:a16="http://schemas.microsoft.com/office/drawing/2014/main" id="{3353BD57-AFF5-6B4D-BFBB-5EDF0712B495}"/>
              </a:ext>
            </a:extLst>
          </p:cNvPr>
          <p:cNvCxnSpPr>
            <a:cxnSpLocks/>
          </p:cNvCxnSpPr>
          <p:nvPr/>
        </p:nvCxnSpPr>
        <p:spPr>
          <a:xfrm flipH="1">
            <a:off x="1505490" y="4734145"/>
            <a:ext cx="10216135"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3" name="Espace réservé du contenu 2">
            <a:extLst>
              <a:ext uri="{FF2B5EF4-FFF2-40B4-BE49-F238E27FC236}">
                <a16:creationId xmlns:a16="http://schemas.microsoft.com/office/drawing/2014/main" id="{1965D30F-0482-C316-703E-C37C5175C8EB}"/>
              </a:ext>
            </a:extLst>
          </p:cNvPr>
          <p:cNvSpPr txBox="1">
            <a:spLocks/>
          </p:cNvSpPr>
          <p:nvPr/>
        </p:nvSpPr>
        <p:spPr>
          <a:xfrm>
            <a:off x="1274609" y="5015112"/>
            <a:ext cx="2880000" cy="551626"/>
          </a:xfrm>
          <a:prstGeom prst="rect">
            <a:avLst/>
          </a:prstGeom>
        </p:spPr>
        <p:txBody>
          <a:bodyPr vert="horz" lIns="0" tIns="0" rIns="0" bIns="0" rtlCol="0">
            <a:spAutoFit/>
          </a:bodyPr>
          <a:lstStyle>
            <a:lvl1pPr marL="0" indent="0" algn="l" defTabSz="914423" rtl="0" eaLnBrk="1" latinLnBrk="0" hangingPunct="1">
              <a:lnSpc>
                <a:spcPct val="114000"/>
              </a:lnSpc>
              <a:spcBef>
                <a:spcPts val="300"/>
              </a:spcBef>
              <a:spcAft>
                <a:spcPts val="0"/>
              </a:spcAft>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300"/>
              </a:spcBef>
              <a:spcAft>
                <a:spcPts val="0"/>
              </a:spcAft>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300"/>
              </a:spcBef>
              <a:spcAft>
                <a:spcPts val="0"/>
              </a:spcAft>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300"/>
              </a:spcBef>
              <a:spcAft>
                <a:spcPts val="0"/>
              </a:spcAft>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300"/>
              </a:spcBef>
              <a:spcAft>
                <a:spcPts val="0"/>
              </a:spcAft>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fontAlgn="auto">
              <a:spcBef>
                <a:spcPts val="600"/>
              </a:spcBef>
            </a:pPr>
            <a:r>
              <a:rPr lang="fr-FR" sz="1200" dirty="0"/>
              <a:t>Femme : </a:t>
            </a:r>
            <a:r>
              <a:rPr lang="fr-FR" b="1" dirty="0"/>
              <a:t>58%</a:t>
            </a:r>
          </a:p>
          <a:p>
            <a:pPr algn="ctr" fontAlgn="auto">
              <a:spcBef>
                <a:spcPts val="600"/>
              </a:spcBef>
            </a:pPr>
            <a:r>
              <a:rPr lang="fr-FR" sz="1200" dirty="0"/>
              <a:t>Homme : </a:t>
            </a:r>
            <a:r>
              <a:rPr lang="fr-FR" b="1" dirty="0"/>
              <a:t>42%</a:t>
            </a:r>
          </a:p>
        </p:txBody>
      </p:sp>
      <p:sp>
        <p:nvSpPr>
          <p:cNvPr id="54" name="Espace réservé du contenu 2">
            <a:extLst>
              <a:ext uri="{FF2B5EF4-FFF2-40B4-BE49-F238E27FC236}">
                <a16:creationId xmlns:a16="http://schemas.microsoft.com/office/drawing/2014/main" id="{427D8FD6-8A81-6169-443C-CC07EFF2E585}"/>
              </a:ext>
            </a:extLst>
          </p:cNvPr>
          <p:cNvSpPr txBox="1">
            <a:spLocks/>
          </p:cNvSpPr>
          <p:nvPr/>
        </p:nvSpPr>
        <p:spPr>
          <a:xfrm>
            <a:off x="4647065" y="4877885"/>
            <a:ext cx="2880000" cy="1196674"/>
          </a:xfrm>
          <a:prstGeom prst="rect">
            <a:avLst/>
          </a:prstGeom>
        </p:spPr>
        <p:txBody>
          <a:bodyPr vert="horz" lIns="0" tIns="0" rIns="0" bIns="0" rtlCol="0">
            <a:spAutoFit/>
          </a:bodyPr>
          <a:lstStyle>
            <a:lvl1pPr marL="0"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0"/>
              </a:spcBef>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fontAlgn="auto">
              <a:spcAft>
                <a:spcPts val="600"/>
              </a:spcAft>
              <a:buClr>
                <a:srgbClr val="17406D"/>
              </a:buClr>
            </a:pPr>
            <a:r>
              <a:rPr lang="fr-FR" sz="1200" dirty="0">
                <a:solidFill>
                  <a:srgbClr val="00071E"/>
                </a:solidFill>
              </a:rPr>
              <a:t>Moins de 30 ans : </a:t>
            </a:r>
            <a:r>
              <a:rPr lang="fr-FR" b="1" dirty="0">
                <a:solidFill>
                  <a:srgbClr val="00071E"/>
                </a:solidFill>
              </a:rPr>
              <a:t>3%</a:t>
            </a:r>
            <a:endParaRPr lang="fr-FR" dirty="0">
              <a:solidFill>
                <a:srgbClr val="00071E"/>
              </a:solidFill>
            </a:endParaRPr>
          </a:p>
          <a:p>
            <a:pPr algn="ctr" fontAlgn="auto">
              <a:spcAft>
                <a:spcPts val="600"/>
              </a:spcAft>
              <a:buClr>
                <a:srgbClr val="17406D"/>
              </a:buClr>
            </a:pPr>
            <a:r>
              <a:rPr lang="fr-FR" sz="1200" dirty="0">
                <a:solidFill>
                  <a:srgbClr val="00071E"/>
                </a:solidFill>
              </a:rPr>
              <a:t>30 – 39 ans : </a:t>
            </a:r>
            <a:r>
              <a:rPr lang="fr-FR" b="1" dirty="0">
                <a:solidFill>
                  <a:srgbClr val="00071E"/>
                </a:solidFill>
              </a:rPr>
              <a:t>15%</a:t>
            </a:r>
            <a:endParaRPr lang="fr-FR" sz="1200" dirty="0">
              <a:solidFill>
                <a:srgbClr val="00071E"/>
              </a:solidFill>
            </a:endParaRPr>
          </a:p>
          <a:p>
            <a:pPr algn="ctr" fontAlgn="auto">
              <a:spcAft>
                <a:spcPts val="600"/>
              </a:spcAft>
              <a:buClr>
                <a:srgbClr val="17406D"/>
              </a:buClr>
            </a:pPr>
            <a:r>
              <a:rPr lang="fr-FR" sz="1200" dirty="0">
                <a:solidFill>
                  <a:srgbClr val="00071E"/>
                </a:solidFill>
              </a:rPr>
              <a:t>40 – 49 ans : </a:t>
            </a:r>
            <a:r>
              <a:rPr lang="fr-FR" b="1" dirty="0">
                <a:solidFill>
                  <a:srgbClr val="00071E"/>
                </a:solidFill>
              </a:rPr>
              <a:t>33%</a:t>
            </a:r>
            <a:endParaRPr lang="fr-FR" sz="1200" b="1" dirty="0">
              <a:solidFill>
                <a:srgbClr val="00071E"/>
              </a:solidFill>
            </a:endParaRPr>
          </a:p>
          <a:p>
            <a:pPr algn="ctr" fontAlgn="auto">
              <a:spcAft>
                <a:spcPts val="600"/>
              </a:spcAft>
              <a:buClr>
                <a:srgbClr val="17406D"/>
              </a:buClr>
            </a:pPr>
            <a:r>
              <a:rPr lang="fr-FR" sz="1200" dirty="0">
                <a:solidFill>
                  <a:srgbClr val="00071E"/>
                </a:solidFill>
              </a:rPr>
              <a:t>50 ans et plus : </a:t>
            </a:r>
            <a:r>
              <a:rPr lang="fr-FR" b="1" dirty="0">
                <a:solidFill>
                  <a:srgbClr val="00071E"/>
                </a:solidFill>
              </a:rPr>
              <a:t>49%</a:t>
            </a:r>
            <a:endParaRPr lang="fr-FR" dirty="0">
              <a:solidFill>
                <a:srgbClr val="00071E"/>
              </a:solidFill>
            </a:endParaRPr>
          </a:p>
        </p:txBody>
      </p:sp>
      <p:sp>
        <p:nvSpPr>
          <p:cNvPr id="55" name="Espace réservé du contenu 2">
            <a:extLst>
              <a:ext uri="{FF2B5EF4-FFF2-40B4-BE49-F238E27FC236}">
                <a16:creationId xmlns:a16="http://schemas.microsoft.com/office/drawing/2014/main" id="{B966B932-A659-7435-759D-DAC0EFEB21C5}"/>
              </a:ext>
            </a:extLst>
          </p:cNvPr>
          <p:cNvSpPr txBox="1">
            <a:spLocks/>
          </p:cNvSpPr>
          <p:nvPr/>
        </p:nvSpPr>
        <p:spPr>
          <a:xfrm>
            <a:off x="9040282" y="5154251"/>
            <a:ext cx="1873573" cy="551626"/>
          </a:xfrm>
          <a:prstGeom prst="rect">
            <a:avLst/>
          </a:prstGeom>
        </p:spPr>
        <p:txBody>
          <a:bodyPr vert="horz" wrap="square" lIns="0" tIns="0" rIns="0" bIns="0" rtlCol="0">
            <a:spAutoFit/>
          </a:bodyPr>
          <a:lstStyle>
            <a:lvl1pPr marL="0" indent="0" algn="l" defTabSz="914423" rtl="0" eaLnBrk="1" latinLnBrk="0" hangingPunct="1">
              <a:lnSpc>
                <a:spcPct val="114000"/>
              </a:lnSpc>
              <a:spcBef>
                <a:spcPts val="300"/>
              </a:spcBef>
              <a:spcAft>
                <a:spcPts val="0"/>
              </a:spcAft>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300"/>
              </a:spcBef>
              <a:spcAft>
                <a:spcPts val="0"/>
              </a:spcAft>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300"/>
              </a:spcBef>
              <a:spcAft>
                <a:spcPts val="0"/>
              </a:spcAft>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300"/>
              </a:spcBef>
              <a:spcAft>
                <a:spcPts val="0"/>
              </a:spcAft>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300"/>
              </a:spcBef>
              <a:spcAft>
                <a:spcPts val="0"/>
              </a:spcAft>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fontAlgn="auto">
              <a:spcBef>
                <a:spcPts val="600"/>
              </a:spcBef>
            </a:pPr>
            <a:r>
              <a:rPr lang="fr-FR" sz="1200" dirty="0"/>
              <a:t>Manager : </a:t>
            </a:r>
            <a:r>
              <a:rPr lang="fr-FR" b="1" dirty="0"/>
              <a:t>24%</a:t>
            </a:r>
            <a:endParaRPr lang="fr-FR" sz="1200" dirty="0"/>
          </a:p>
          <a:p>
            <a:pPr algn="ctr" fontAlgn="auto">
              <a:spcBef>
                <a:spcPts val="600"/>
              </a:spcBef>
            </a:pPr>
            <a:r>
              <a:rPr lang="fr-FR" sz="1200" dirty="0"/>
              <a:t>Non managers : </a:t>
            </a:r>
            <a:r>
              <a:rPr lang="fr-FR" b="1" dirty="0"/>
              <a:t>76%</a:t>
            </a:r>
            <a:endParaRPr lang="fr-FR" sz="1200" b="1" dirty="0"/>
          </a:p>
        </p:txBody>
      </p:sp>
    </p:spTree>
    <p:extLst>
      <p:ext uri="{BB962C8B-B14F-4D97-AF65-F5344CB8AC3E}">
        <p14:creationId xmlns:p14="http://schemas.microsoft.com/office/powerpoint/2010/main" val="212974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D1B6E5-4420-4598-950D-9343019E3ADB}"/>
              </a:ext>
            </a:extLst>
          </p:cNvPr>
          <p:cNvSpPr>
            <a:spLocks noGrp="1"/>
          </p:cNvSpPr>
          <p:nvPr>
            <p:ph type="title"/>
          </p:nvPr>
        </p:nvSpPr>
        <p:spPr>
          <a:xfrm>
            <a:off x="668216" y="346101"/>
            <a:ext cx="10855569" cy="387798"/>
          </a:xfrm>
        </p:spPr>
        <p:txBody>
          <a:bodyPr/>
          <a:lstStyle/>
          <a:p>
            <a:r>
              <a:rPr lang="fr-FR" dirty="0"/>
              <a:t>Profil des 1 001 répondants (2/2)</a:t>
            </a:r>
          </a:p>
        </p:txBody>
      </p:sp>
      <p:sp>
        <p:nvSpPr>
          <p:cNvPr id="5" name="Espace réservé du numéro de diapositive 4">
            <a:extLst>
              <a:ext uri="{FF2B5EF4-FFF2-40B4-BE49-F238E27FC236}">
                <a16:creationId xmlns:a16="http://schemas.microsoft.com/office/drawing/2014/main" id="{2FFD5E88-414C-4325-A228-9E47C5E7C7EA}"/>
              </a:ext>
            </a:extLst>
          </p:cNvPr>
          <p:cNvSpPr>
            <a:spLocks noGrp="1"/>
          </p:cNvSpPr>
          <p:nvPr>
            <p:ph type="sldNum" sz="quarter" idx="4"/>
          </p:nvPr>
        </p:nvSpPr>
        <p:spPr/>
        <p:txBody>
          <a:bodyPr/>
          <a:lstStyle/>
          <a:p>
            <a:fld id="{69A197D1-22BB-4CE7-B90B-919B10D073A0}" type="slidenum">
              <a:rPr lang="fr-FR" altLang="fr-FR" smtClean="0">
                <a:solidFill>
                  <a:srgbClr val="FFFFFF">
                    <a:lumMod val="50000"/>
                  </a:srgbClr>
                </a:solidFill>
              </a:rPr>
              <a:pPr/>
              <a:t>128</a:t>
            </a:fld>
            <a:endParaRPr lang="fr-FR" altLang="fr-FR" dirty="0">
              <a:solidFill>
                <a:srgbClr val="FFFFFF">
                  <a:lumMod val="50000"/>
                </a:srgbClr>
              </a:solidFill>
            </a:endParaRPr>
          </a:p>
        </p:txBody>
      </p:sp>
      <p:sp>
        <p:nvSpPr>
          <p:cNvPr id="10" name="Forme libre : forme 9">
            <a:extLst>
              <a:ext uri="{FF2B5EF4-FFF2-40B4-BE49-F238E27FC236}">
                <a16:creationId xmlns:a16="http://schemas.microsoft.com/office/drawing/2014/main" id="{F8574B16-DE9E-4E5E-9FA4-1FB3F99FE765}"/>
              </a:ext>
            </a:extLst>
          </p:cNvPr>
          <p:cNvSpPr/>
          <p:nvPr/>
        </p:nvSpPr>
        <p:spPr>
          <a:xfrm>
            <a:off x="673858" y="357188"/>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42" name="Espace réservé du pied de page 1">
            <a:extLst>
              <a:ext uri="{FF2B5EF4-FFF2-40B4-BE49-F238E27FC236}">
                <a16:creationId xmlns:a16="http://schemas.microsoft.com/office/drawing/2014/main" id="{7B832D77-F75E-41F3-AE21-C308B5B300C1}"/>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cxnSp>
        <p:nvCxnSpPr>
          <p:cNvPr id="8" name="Connecteur droit 7">
            <a:extLst>
              <a:ext uri="{FF2B5EF4-FFF2-40B4-BE49-F238E27FC236}">
                <a16:creationId xmlns:a16="http://schemas.microsoft.com/office/drawing/2014/main" id="{C440681C-86B7-4166-BFCB-9AC7DC07D6A0}"/>
              </a:ext>
            </a:extLst>
          </p:cNvPr>
          <p:cNvCxnSpPr>
            <a:cxnSpLocks/>
          </p:cNvCxnSpPr>
          <p:nvPr/>
        </p:nvCxnSpPr>
        <p:spPr>
          <a:xfrm>
            <a:off x="6231015" y="2663915"/>
            <a:ext cx="0" cy="35028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5903FCE8-AF4E-8E95-26DD-A3EA038BF10C}"/>
              </a:ext>
            </a:extLst>
          </p:cNvPr>
          <p:cNvGrpSpPr/>
          <p:nvPr/>
        </p:nvGrpSpPr>
        <p:grpSpPr>
          <a:xfrm>
            <a:off x="425370" y="3046801"/>
            <a:ext cx="1452081" cy="959514"/>
            <a:chOff x="704090" y="1939448"/>
            <a:chExt cx="1452081" cy="959514"/>
          </a:xfrm>
        </p:grpSpPr>
        <p:pic>
          <p:nvPicPr>
            <p:cNvPr id="23" name="Picture 2">
              <a:extLst>
                <a:ext uri="{FF2B5EF4-FFF2-40B4-BE49-F238E27FC236}">
                  <a16:creationId xmlns:a16="http://schemas.microsoft.com/office/drawing/2014/main" id="{E441A090-4E1A-35A5-1BB4-DFCDB8D6AB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29" name="ZoneTexte 28">
              <a:extLst>
                <a:ext uri="{FF2B5EF4-FFF2-40B4-BE49-F238E27FC236}">
                  <a16:creationId xmlns:a16="http://schemas.microsoft.com/office/drawing/2014/main" id="{6F61C388-A529-7EDF-C90C-F1F17A490250}"/>
                </a:ext>
              </a:extLst>
            </p:cNvPr>
            <p:cNvSpPr txBox="1"/>
            <p:nvPr/>
          </p:nvSpPr>
          <p:spPr>
            <a:xfrm>
              <a:off x="704090" y="2560408"/>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30" name="Groupe 29">
            <a:extLst>
              <a:ext uri="{FF2B5EF4-FFF2-40B4-BE49-F238E27FC236}">
                <a16:creationId xmlns:a16="http://schemas.microsoft.com/office/drawing/2014/main" id="{672BAD06-1B03-EF48-CBAF-831DCF73928C}"/>
              </a:ext>
            </a:extLst>
          </p:cNvPr>
          <p:cNvGrpSpPr/>
          <p:nvPr/>
        </p:nvGrpSpPr>
        <p:grpSpPr>
          <a:xfrm>
            <a:off x="484728" y="4849119"/>
            <a:ext cx="1452081" cy="945144"/>
            <a:chOff x="8014751" y="1939448"/>
            <a:chExt cx="1452081" cy="945144"/>
          </a:xfrm>
        </p:grpSpPr>
        <p:pic>
          <p:nvPicPr>
            <p:cNvPr id="34" name="Picture 4">
              <a:extLst>
                <a:ext uri="{FF2B5EF4-FFF2-40B4-BE49-F238E27FC236}">
                  <a16:creationId xmlns:a16="http://schemas.microsoft.com/office/drawing/2014/main" id="{250118B3-A1DA-1F00-B2A6-AE967D20A2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43" name="ZoneTexte 42">
              <a:extLst>
                <a:ext uri="{FF2B5EF4-FFF2-40B4-BE49-F238E27FC236}">
                  <a16:creationId xmlns:a16="http://schemas.microsoft.com/office/drawing/2014/main" id="{142FD87E-8208-9F91-6703-6AFB1E396476}"/>
                </a:ext>
              </a:extLst>
            </p:cNvPr>
            <p:cNvSpPr txBox="1"/>
            <p:nvPr/>
          </p:nvSpPr>
          <p:spPr>
            <a:xfrm>
              <a:off x="8014751" y="2546038"/>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cxnSp>
        <p:nvCxnSpPr>
          <p:cNvPr id="46" name="Connecteur droit 45">
            <a:extLst>
              <a:ext uri="{FF2B5EF4-FFF2-40B4-BE49-F238E27FC236}">
                <a16:creationId xmlns:a16="http://schemas.microsoft.com/office/drawing/2014/main" id="{3353BD57-AFF5-6B4D-BFBB-5EDF0712B495}"/>
              </a:ext>
            </a:extLst>
          </p:cNvPr>
          <p:cNvCxnSpPr>
            <a:cxnSpLocks/>
          </p:cNvCxnSpPr>
          <p:nvPr/>
        </p:nvCxnSpPr>
        <p:spPr>
          <a:xfrm flipH="1">
            <a:off x="2270575" y="4734145"/>
            <a:ext cx="8055895"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Espace réservé du contenu 2">
            <a:extLst>
              <a:ext uri="{FF2B5EF4-FFF2-40B4-BE49-F238E27FC236}">
                <a16:creationId xmlns:a16="http://schemas.microsoft.com/office/drawing/2014/main" id="{A60230B6-322E-4531-05C4-A6AC8996D9FE}"/>
              </a:ext>
            </a:extLst>
          </p:cNvPr>
          <p:cNvSpPr txBox="1">
            <a:spLocks/>
          </p:cNvSpPr>
          <p:nvPr/>
        </p:nvSpPr>
        <p:spPr>
          <a:xfrm>
            <a:off x="2382072" y="2559734"/>
            <a:ext cx="3712753" cy="452432"/>
          </a:xfrm>
          <a:prstGeom prst="rect">
            <a:avLst/>
          </a:prstGeom>
        </p:spPr>
        <p:txBody>
          <a:bodyPr vert="horz" wrap="square" lIns="0" tIns="0" rIns="0" bIns="0" rtlCol="0">
            <a:spAutoFit/>
          </a:bodyPr>
          <a:lstStyle>
            <a:lvl1pPr marL="0"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0"/>
              </a:spcBef>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fontAlgn="auto">
              <a:spcAft>
                <a:spcPts val="0"/>
              </a:spcAft>
              <a:buClr>
                <a:srgbClr val="17406D"/>
              </a:buClr>
            </a:pPr>
            <a:r>
              <a:rPr lang="fr-FR" sz="2800" b="1" spc="-150" dirty="0">
                <a:solidFill>
                  <a:srgbClr val="00071E"/>
                </a:solidFill>
                <a:latin typeface="Oswald" pitchFamily="2" charset="0"/>
              </a:rPr>
              <a:t>Ancienneté</a:t>
            </a:r>
          </a:p>
        </p:txBody>
      </p:sp>
      <p:grpSp>
        <p:nvGrpSpPr>
          <p:cNvPr id="18" name="Groupe 17">
            <a:extLst>
              <a:ext uri="{FF2B5EF4-FFF2-40B4-BE49-F238E27FC236}">
                <a16:creationId xmlns:a16="http://schemas.microsoft.com/office/drawing/2014/main" id="{32636CF1-4548-3DE7-4768-C915B7E89DCE}"/>
              </a:ext>
            </a:extLst>
          </p:cNvPr>
          <p:cNvGrpSpPr/>
          <p:nvPr/>
        </p:nvGrpSpPr>
        <p:grpSpPr>
          <a:xfrm>
            <a:off x="3658425" y="1173369"/>
            <a:ext cx="1188000" cy="1188000"/>
            <a:chOff x="8382479" y="1171569"/>
            <a:chExt cx="1188000" cy="1188000"/>
          </a:xfrm>
          <a:solidFill>
            <a:srgbClr val="8CE0A0"/>
          </a:solidFill>
        </p:grpSpPr>
        <p:sp>
          <p:nvSpPr>
            <p:cNvPr id="20" name="Ellipse 19">
              <a:extLst>
                <a:ext uri="{FF2B5EF4-FFF2-40B4-BE49-F238E27FC236}">
                  <a16:creationId xmlns:a16="http://schemas.microsoft.com/office/drawing/2014/main" id="{ED68397E-34F6-12AD-5581-59A9E0854334}"/>
                </a:ext>
              </a:extLst>
            </p:cNvPr>
            <p:cNvSpPr>
              <a:spLocks noChangeAspect="1"/>
            </p:cNvSpPr>
            <p:nvPr/>
          </p:nvSpPr>
          <p:spPr>
            <a:xfrm>
              <a:off x="8382479" y="1171569"/>
              <a:ext cx="1188000" cy="1188000"/>
            </a:xfrm>
            <a:prstGeom prst="ellipse">
              <a:avLst/>
            </a:prstGeom>
            <a:grpFill/>
          </p:spPr>
          <p:txBody>
            <a:bodyPr lIns="0" tIns="0" rIns="0" bIns="0" rtlCol="0" anchor="ctr">
              <a:noAutofit/>
            </a:bodyPr>
            <a:lstStyle/>
            <a:p>
              <a:pPr algn="ctr"/>
              <a:endParaRPr lang="fr-FR" sz="1400" dirty="0">
                <a:solidFill>
                  <a:srgbClr val="00071E"/>
                </a:solidFill>
                <a:latin typeface="Roboto" pitchFamily="2" charset="0"/>
                <a:ea typeface="Roboto" pitchFamily="2" charset="0"/>
              </a:endParaRPr>
            </a:p>
          </p:txBody>
        </p:sp>
        <p:pic>
          <p:nvPicPr>
            <p:cNvPr id="32" name="Image 31">
              <a:extLst>
                <a:ext uri="{FF2B5EF4-FFF2-40B4-BE49-F238E27FC236}">
                  <a16:creationId xmlns:a16="http://schemas.microsoft.com/office/drawing/2014/main" id="{39813E08-6E96-8305-9902-2FCCF92BB3EE}"/>
                </a:ext>
              </a:extLst>
            </p:cNvPr>
            <p:cNvPicPr>
              <a:picLocks noChangeAspect="1"/>
            </p:cNvPicPr>
            <p:nvPr/>
          </p:nvPicPr>
          <p:blipFill rotWithShape="1">
            <a:blip r:embed="rId4">
              <a:clrChange>
                <a:clrFrom>
                  <a:srgbClr val="000000">
                    <a:alpha val="0"/>
                  </a:srgbClr>
                </a:clrFrom>
                <a:clrTo>
                  <a:srgbClr val="000000">
                    <a:alpha val="0"/>
                  </a:srgbClr>
                </a:clrTo>
              </a:clrChange>
            </a:blip>
            <a:srcRect b="16769"/>
            <a:stretch/>
          </p:blipFill>
          <p:spPr>
            <a:xfrm>
              <a:off x="8517780" y="1409784"/>
              <a:ext cx="841958" cy="700768"/>
            </a:xfrm>
            <a:prstGeom prst="rect">
              <a:avLst/>
            </a:prstGeom>
            <a:grpFill/>
          </p:spPr>
        </p:pic>
      </p:grpSp>
      <p:sp>
        <p:nvSpPr>
          <p:cNvPr id="33" name="Espace réservé du contenu 2">
            <a:extLst>
              <a:ext uri="{FF2B5EF4-FFF2-40B4-BE49-F238E27FC236}">
                <a16:creationId xmlns:a16="http://schemas.microsoft.com/office/drawing/2014/main" id="{9E346A5E-E5B6-5C96-AC86-EF504138F4E0}"/>
              </a:ext>
            </a:extLst>
          </p:cNvPr>
          <p:cNvSpPr txBox="1">
            <a:spLocks/>
          </p:cNvSpPr>
          <p:nvPr/>
        </p:nvSpPr>
        <p:spPr>
          <a:xfrm>
            <a:off x="2862270" y="3301554"/>
            <a:ext cx="2880000" cy="1379224"/>
          </a:xfrm>
          <a:prstGeom prst="rect">
            <a:avLst/>
          </a:prstGeom>
        </p:spPr>
        <p:txBody>
          <a:bodyPr vert="horz" lIns="0" tIns="0" rIns="0" bIns="0" rtlCol="0">
            <a:spAutoFit/>
          </a:bodyPr>
          <a:lstStyle>
            <a:lvl1pPr marL="0"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0"/>
              </a:spcBef>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fontAlgn="auto">
              <a:spcBef>
                <a:spcPts val="600"/>
              </a:spcBef>
              <a:spcAft>
                <a:spcPts val="0"/>
              </a:spcAft>
              <a:buClr>
                <a:srgbClr val="17406D"/>
              </a:buClr>
            </a:pPr>
            <a:r>
              <a:rPr lang="fr-FR" sz="1200" dirty="0">
                <a:solidFill>
                  <a:srgbClr val="00071E"/>
                </a:solidFill>
              </a:rPr>
              <a:t>Moins de 5 ans : </a:t>
            </a:r>
            <a:r>
              <a:rPr lang="fr-FR" b="1" dirty="0">
                <a:solidFill>
                  <a:srgbClr val="00071E"/>
                </a:solidFill>
              </a:rPr>
              <a:t>20%</a:t>
            </a:r>
          </a:p>
          <a:p>
            <a:pPr algn="ctr" fontAlgn="auto">
              <a:spcBef>
                <a:spcPts val="600"/>
              </a:spcBef>
              <a:spcAft>
                <a:spcPts val="0"/>
              </a:spcAft>
              <a:buClr>
                <a:srgbClr val="17406D"/>
              </a:buClr>
            </a:pPr>
            <a:r>
              <a:rPr lang="fr-FR" sz="1200" dirty="0">
                <a:solidFill>
                  <a:srgbClr val="00071E"/>
                </a:solidFill>
              </a:rPr>
              <a:t>5 – 9 ans : </a:t>
            </a:r>
            <a:r>
              <a:rPr lang="fr-FR" b="1" dirty="0">
                <a:solidFill>
                  <a:srgbClr val="00071E"/>
                </a:solidFill>
              </a:rPr>
              <a:t>18%</a:t>
            </a:r>
            <a:endParaRPr lang="fr-FR" sz="1200" b="1" dirty="0">
              <a:solidFill>
                <a:srgbClr val="00071E"/>
              </a:solidFill>
            </a:endParaRPr>
          </a:p>
          <a:p>
            <a:pPr algn="ctr" fontAlgn="auto">
              <a:spcBef>
                <a:spcPts val="600"/>
              </a:spcBef>
              <a:spcAft>
                <a:spcPts val="0"/>
              </a:spcAft>
              <a:buClr>
                <a:srgbClr val="17406D"/>
              </a:buClr>
            </a:pPr>
            <a:r>
              <a:rPr lang="fr-FR" sz="1200" dirty="0">
                <a:solidFill>
                  <a:srgbClr val="00071E"/>
                </a:solidFill>
              </a:rPr>
              <a:t>10 – 19 ans : </a:t>
            </a:r>
            <a:r>
              <a:rPr lang="fr-FR" b="1" dirty="0">
                <a:solidFill>
                  <a:srgbClr val="00071E"/>
                </a:solidFill>
              </a:rPr>
              <a:t>30%</a:t>
            </a:r>
            <a:endParaRPr lang="fr-FR" sz="1200" b="1" dirty="0">
              <a:solidFill>
                <a:srgbClr val="00071E"/>
              </a:solidFill>
            </a:endParaRPr>
          </a:p>
          <a:p>
            <a:pPr algn="ctr" fontAlgn="auto">
              <a:spcBef>
                <a:spcPts val="600"/>
              </a:spcBef>
              <a:spcAft>
                <a:spcPts val="0"/>
              </a:spcAft>
              <a:buClr>
                <a:srgbClr val="17406D"/>
              </a:buClr>
            </a:pPr>
            <a:r>
              <a:rPr lang="fr-FR" sz="1200" dirty="0">
                <a:solidFill>
                  <a:srgbClr val="00071E"/>
                </a:solidFill>
              </a:rPr>
              <a:t>20 ans et plus : </a:t>
            </a:r>
            <a:r>
              <a:rPr lang="fr-FR" b="1" dirty="0">
                <a:solidFill>
                  <a:srgbClr val="00071E"/>
                </a:solidFill>
              </a:rPr>
              <a:t>32%</a:t>
            </a:r>
          </a:p>
          <a:p>
            <a:pPr algn="ctr" fontAlgn="auto">
              <a:lnSpc>
                <a:spcPct val="75000"/>
              </a:lnSpc>
              <a:spcAft>
                <a:spcPts val="0"/>
              </a:spcAft>
              <a:buClr>
                <a:srgbClr val="17406D"/>
              </a:buClr>
            </a:pPr>
            <a:endParaRPr lang="fr-FR" dirty="0"/>
          </a:p>
        </p:txBody>
      </p:sp>
      <p:sp>
        <p:nvSpPr>
          <p:cNvPr id="36" name="Ellipse 35">
            <a:extLst>
              <a:ext uri="{FF2B5EF4-FFF2-40B4-BE49-F238E27FC236}">
                <a16:creationId xmlns:a16="http://schemas.microsoft.com/office/drawing/2014/main" id="{A4E498EC-0A15-F5F3-7C98-46D6D8F9FA3F}"/>
              </a:ext>
            </a:extLst>
          </p:cNvPr>
          <p:cNvSpPr>
            <a:spLocks noChangeAspect="1"/>
          </p:cNvSpPr>
          <p:nvPr/>
        </p:nvSpPr>
        <p:spPr>
          <a:xfrm>
            <a:off x="7518290" y="1173369"/>
            <a:ext cx="1188000" cy="1188000"/>
          </a:xfrm>
          <a:prstGeom prst="ellipse">
            <a:avLst/>
          </a:prstGeom>
          <a:solidFill>
            <a:schemeClr val="accent6">
              <a:lumMod val="40000"/>
              <a:lumOff val="60000"/>
            </a:schemeClr>
          </a:solidFill>
        </p:spPr>
        <p:txBody>
          <a:bodyPr lIns="0" tIns="0" rIns="0" bIns="0" rtlCol="0" anchor="ctr">
            <a:noAutofit/>
          </a:bodyPr>
          <a:lstStyle/>
          <a:p>
            <a:pPr algn="ctr"/>
            <a:endParaRPr lang="fr-FR" sz="1400" dirty="0">
              <a:solidFill>
                <a:srgbClr val="00071E"/>
              </a:solidFill>
              <a:latin typeface="Roboto" pitchFamily="2" charset="0"/>
              <a:ea typeface="Roboto" pitchFamily="2" charset="0"/>
            </a:endParaRPr>
          </a:p>
        </p:txBody>
      </p:sp>
      <p:pic>
        <p:nvPicPr>
          <p:cNvPr id="37" name="Picture 2" descr="TPE / PME : Comment obtenir de bons témoignages clients ?">
            <a:extLst>
              <a:ext uri="{FF2B5EF4-FFF2-40B4-BE49-F238E27FC236}">
                <a16:creationId xmlns:a16="http://schemas.microsoft.com/office/drawing/2014/main" id="{15D50213-47F1-4106-77F7-482E760240BD}"/>
              </a:ext>
            </a:extLst>
          </p:cNvPr>
          <p:cNvPicPr>
            <a:picLocks noChangeAspect="1" noChangeArrowheads="1"/>
          </p:cNvPicPr>
          <p:nvPr/>
        </p:nvPicPr>
        <p:blipFill>
          <a:blip r:embed="rId5">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7542040" y="1248360"/>
            <a:ext cx="1128727" cy="1128727"/>
          </a:xfrm>
          <a:prstGeom prst="rect">
            <a:avLst/>
          </a:prstGeom>
          <a:noFill/>
          <a:extLst>
            <a:ext uri="{909E8E84-426E-40DD-AFC4-6F175D3DCCD1}">
              <a14:hiddenFill xmlns:a14="http://schemas.microsoft.com/office/drawing/2010/main">
                <a:solidFill>
                  <a:srgbClr val="FFFFFF"/>
                </a:solidFill>
              </a14:hiddenFill>
            </a:ext>
          </a:extLst>
        </p:spPr>
      </p:pic>
      <p:sp>
        <p:nvSpPr>
          <p:cNvPr id="38" name="Espace réservé du contenu 2">
            <a:extLst>
              <a:ext uri="{FF2B5EF4-FFF2-40B4-BE49-F238E27FC236}">
                <a16:creationId xmlns:a16="http://schemas.microsoft.com/office/drawing/2014/main" id="{6ECA6F39-87AA-3C0E-2568-B69BED3E4020}"/>
              </a:ext>
            </a:extLst>
          </p:cNvPr>
          <p:cNvSpPr txBox="1">
            <a:spLocks/>
          </p:cNvSpPr>
          <p:nvPr/>
        </p:nvSpPr>
        <p:spPr>
          <a:xfrm>
            <a:off x="6237522" y="2444657"/>
            <a:ext cx="3712753" cy="943656"/>
          </a:xfrm>
          <a:prstGeom prst="rect">
            <a:avLst/>
          </a:prstGeom>
        </p:spPr>
        <p:txBody>
          <a:bodyPr vert="horz" wrap="square" lIns="0" tIns="0" rIns="0" bIns="0" rtlCol="0">
            <a:spAutoFit/>
          </a:bodyPr>
          <a:lstStyle>
            <a:lvl1pPr marL="0"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0"/>
              </a:spcBef>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fontAlgn="auto">
              <a:spcAft>
                <a:spcPts val="0"/>
              </a:spcAft>
              <a:buClr>
                <a:srgbClr val="17406D"/>
              </a:buClr>
            </a:pPr>
            <a:r>
              <a:rPr lang="fr-FR" sz="2800" b="1" spc="-150" dirty="0">
                <a:solidFill>
                  <a:srgbClr val="00071E"/>
                </a:solidFill>
                <a:latin typeface="Oswald" pitchFamily="2" charset="0"/>
              </a:rPr>
              <a:t>Encadrement </a:t>
            </a:r>
          </a:p>
          <a:p>
            <a:pPr algn="ctr" fontAlgn="auto">
              <a:spcAft>
                <a:spcPts val="0"/>
              </a:spcAft>
              <a:buClr>
                <a:srgbClr val="17406D"/>
              </a:buClr>
            </a:pPr>
            <a:r>
              <a:rPr lang="fr-FR" sz="2800" b="1" spc="-150" dirty="0">
                <a:solidFill>
                  <a:srgbClr val="00071E"/>
                </a:solidFill>
                <a:latin typeface="Oswald" pitchFamily="2" charset="0"/>
              </a:rPr>
              <a:t>d’une équipe</a:t>
            </a:r>
          </a:p>
        </p:txBody>
      </p:sp>
      <p:sp>
        <p:nvSpPr>
          <p:cNvPr id="44" name="Espace réservé du contenu 2">
            <a:extLst>
              <a:ext uri="{FF2B5EF4-FFF2-40B4-BE49-F238E27FC236}">
                <a16:creationId xmlns:a16="http://schemas.microsoft.com/office/drawing/2014/main" id="{5F648648-0140-E590-F0FF-3EF4FDC950F3}"/>
              </a:ext>
            </a:extLst>
          </p:cNvPr>
          <p:cNvSpPr txBox="1">
            <a:spLocks/>
          </p:cNvSpPr>
          <p:nvPr/>
        </p:nvSpPr>
        <p:spPr>
          <a:xfrm>
            <a:off x="6203689" y="3777474"/>
            <a:ext cx="3780420" cy="551626"/>
          </a:xfrm>
          <a:prstGeom prst="rect">
            <a:avLst/>
          </a:prstGeom>
        </p:spPr>
        <p:txBody>
          <a:bodyPr vert="horz" wrap="square" lIns="0" tIns="0" rIns="0" bIns="0" rtlCol="0">
            <a:spAutoFit/>
          </a:bodyPr>
          <a:lstStyle>
            <a:lvl1pPr marL="0" indent="0" algn="l" defTabSz="914423" rtl="0" eaLnBrk="1" latinLnBrk="0" hangingPunct="1">
              <a:lnSpc>
                <a:spcPct val="114000"/>
              </a:lnSpc>
              <a:spcBef>
                <a:spcPts val="300"/>
              </a:spcBef>
              <a:spcAft>
                <a:spcPts val="0"/>
              </a:spcAft>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300"/>
              </a:spcBef>
              <a:spcAft>
                <a:spcPts val="0"/>
              </a:spcAft>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300"/>
              </a:spcBef>
              <a:spcAft>
                <a:spcPts val="0"/>
              </a:spcAft>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300"/>
              </a:spcBef>
              <a:spcAft>
                <a:spcPts val="0"/>
              </a:spcAft>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300"/>
              </a:spcBef>
              <a:spcAft>
                <a:spcPts val="0"/>
              </a:spcAft>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fontAlgn="auto">
              <a:spcBef>
                <a:spcPts val="600"/>
              </a:spcBef>
            </a:pPr>
            <a:r>
              <a:rPr lang="fr-FR" sz="1200" dirty="0"/>
              <a:t>Oui : </a:t>
            </a:r>
            <a:r>
              <a:rPr lang="fr-FR" b="1" dirty="0"/>
              <a:t>33%</a:t>
            </a:r>
            <a:endParaRPr lang="fr-FR" sz="1200" dirty="0"/>
          </a:p>
          <a:p>
            <a:pPr algn="ctr" fontAlgn="auto">
              <a:spcBef>
                <a:spcPts val="600"/>
              </a:spcBef>
            </a:pPr>
            <a:r>
              <a:rPr lang="fr-FR" sz="1200" dirty="0"/>
              <a:t>Non : </a:t>
            </a:r>
            <a:r>
              <a:rPr lang="fr-FR" b="1" dirty="0"/>
              <a:t>67%</a:t>
            </a:r>
            <a:endParaRPr lang="fr-FR" sz="1200" b="1" dirty="0"/>
          </a:p>
        </p:txBody>
      </p:sp>
      <p:pic>
        <p:nvPicPr>
          <p:cNvPr id="45" name="Image 44">
            <a:extLst>
              <a:ext uri="{FF2B5EF4-FFF2-40B4-BE49-F238E27FC236}">
                <a16:creationId xmlns:a16="http://schemas.microsoft.com/office/drawing/2014/main" id="{ADA18BD0-B20F-BE42-0D87-A6286A446A59}"/>
              </a:ext>
            </a:extLst>
          </p:cNvPr>
          <p:cNvPicPr>
            <a:picLocks noChangeAspect="1"/>
          </p:cNvPicPr>
          <p:nvPr/>
        </p:nvPicPr>
        <p:blipFill>
          <a:blip r:embed="rId6"/>
          <a:stretch>
            <a:fillRect/>
          </a:stretch>
        </p:blipFill>
        <p:spPr>
          <a:xfrm>
            <a:off x="3620725" y="1127252"/>
            <a:ext cx="1263400" cy="1263400"/>
          </a:xfrm>
          <a:prstGeom prst="rect">
            <a:avLst/>
          </a:prstGeom>
        </p:spPr>
      </p:pic>
      <p:sp>
        <p:nvSpPr>
          <p:cNvPr id="48" name="Espace réservé du contenu 2">
            <a:extLst>
              <a:ext uri="{FF2B5EF4-FFF2-40B4-BE49-F238E27FC236}">
                <a16:creationId xmlns:a16="http://schemas.microsoft.com/office/drawing/2014/main" id="{0202B578-1C68-F58E-9D64-298E84B449B5}"/>
              </a:ext>
            </a:extLst>
          </p:cNvPr>
          <p:cNvSpPr txBox="1">
            <a:spLocks/>
          </p:cNvSpPr>
          <p:nvPr/>
        </p:nvSpPr>
        <p:spPr>
          <a:xfrm>
            <a:off x="2900965" y="4930096"/>
            <a:ext cx="2880000" cy="1379224"/>
          </a:xfrm>
          <a:prstGeom prst="rect">
            <a:avLst/>
          </a:prstGeom>
        </p:spPr>
        <p:txBody>
          <a:bodyPr vert="horz" lIns="0" tIns="0" rIns="0" bIns="0" rtlCol="0">
            <a:spAutoFit/>
          </a:bodyPr>
          <a:lstStyle>
            <a:lvl1pPr marL="0"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0"/>
              </a:spcBef>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fontAlgn="auto">
              <a:spcBef>
                <a:spcPts val="600"/>
              </a:spcBef>
              <a:spcAft>
                <a:spcPts val="0"/>
              </a:spcAft>
              <a:buClr>
                <a:srgbClr val="17406D"/>
              </a:buClr>
            </a:pPr>
            <a:r>
              <a:rPr lang="fr-FR" sz="1200" dirty="0">
                <a:solidFill>
                  <a:srgbClr val="00071E"/>
                </a:solidFill>
              </a:rPr>
              <a:t>Moins de 5 ans : </a:t>
            </a:r>
            <a:r>
              <a:rPr lang="fr-FR" b="1" dirty="0">
                <a:solidFill>
                  <a:srgbClr val="00071E"/>
                </a:solidFill>
              </a:rPr>
              <a:t>12%</a:t>
            </a:r>
          </a:p>
          <a:p>
            <a:pPr algn="ctr" fontAlgn="auto">
              <a:spcBef>
                <a:spcPts val="600"/>
              </a:spcBef>
              <a:spcAft>
                <a:spcPts val="0"/>
              </a:spcAft>
              <a:buClr>
                <a:srgbClr val="17406D"/>
              </a:buClr>
            </a:pPr>
            <a:r>
              <a:rPr lang="fr-FR" sz="1200" dirty="0">
                <a:solidFill>
                  <a:srgbClr val="00071E"/>
                </a:solidFill>
              </a:rPr>
              <a:t>5 – 9 ans : </a:t>
            </a:r>
            <a:r>
              <a:rPr lang="fr-FR" b="1" dirty="0">
                <a:solidFill>
                  <a:srgbClr val="00071E"/>
                </a:solidFill>
              </a:rPr>
              <a:t>11%</a:t>
            </a:r>
          </a:p>
          <a:p>
            <a:pPr algn="ctr" fontAlgn="auto">
              <a:spcBef>
                <a:spcPts val="600"/>
              </a:spcBef>
              <a:spcAft>
                <a:spcPts val="0"/>
              </a:spcAft>
              <a:buClr>
                <a:srgbClr val="17406D"/>
              </a:buClr>
            </a:pPr>
            <a:r>
              <a:rPr lang="fr-FR" sz="1200" dirty="0">
                <a:solidFill>
                  <a:srgbClr val="00071E"/>
                </a:solidFill>
              </a:rPr>
              <a:t>10 – 19 ans : </a:t>
            </a:r>
            <a:r>
              <a:rPr lang="fr-FR" b="1" dirty="0">
                <a:solidFill>
                  <a:srgbClr val="00071E"/>
                </a:solidFill>
              </a:rPr>
              <a:t>27%</a:t>
            </a:r>
          </a:p>
          <a:p>
            <a:pPr algn="ctr" fontAlgn="auto">
              <a:spcBef>
                <a:spcPts val="600"/>
              </a:spcBef>
              <a:spcAft>
                <a:spcPts val="0"/>
              </a:spcAft>
              <a:buClr>
                <a:srgbClr val="17406D"/>
              </a:buClr>
            </a:pPr>
            <a:r>
              <a:rPr lang="fr-FR" sz="1200" dirty="0">
                <a:solidFill>
                  <a:srgbClr val="00071E"/>
                </a:solidFill>
              </a:rPr>
              <a:t>20 ans et plus : </a:t>
            </a:r>
            <a:r>
              <a:rPr lang="fr-FR" b="1" dirty="0">
                <a:solidFill>
                  <a:srgbClr val="00071E"/>
                </a:solidFill>
              </a:rPr>
              <a:t>50%</a:t>
            </a:r>
          </a:p>
          <a:p>
            <a:pPr algn="ctr" fontAlgn="auto">
              <a:lnSpc>
                <a:spcPct val="75000"/>
              </a:lnSpc>
              <a:spcAft>
                <a:spcPts val="0"/>
              </a:spcAft>
              <a:buClr>
                <a:srgbClr val="17406D"/>
              </a:buClr>
            </a:pPr>
            <a:endParaRPr lang="fr-FR" dirty="0"/>
          </a:p>
        </p:txBody>
      </p:sp>
      <p:sp>
        <p:nvSpPr>
          <p:cNvPr id="49" name="Espace réservé du contenu 2">
            <a:extLst>
              <a:ext uri="{FF2B5EF4-FFF2-40B4-BE49-F238E27FC236}">
                <a16:creationId xmlns:a16="http://schemas.microsoft.com/office/drawing/2014/main" id="{E57C2478-3D8A-2C33-B397-CB286808267A}"/>
              </a:ext>
            </a:extLst>
          </p:cNvPr>
          <p:cNvSpPr txBox="1">
            <a:spLocks/>
          </p:cNvSpPr>
          <p:nvPr/>
        </p:nvSpPr>
        <p:spPr>
          <a:xfrm>
            <a:off x="6253677" y="5174645"/>
            <a:ext cx="3780420" cy="835678"/>
          </a:xfrm>
          <a:prstGeom prst="rect">
            <a:avLst/>
          </a:prstGeom>
        </p:spPr>
        <p:txBody>
          <a:bodyPr vert="horz" wrap="square" lIns="0" tIns="0" rIns="0" bIns="0" rtlCol="0">
            <a:spAutoFit/>
          </a:bodyPr>
          <a:lstStyle>
            <a:lvl1pPr marL="0" indent="0" algn="l" defTabSz="914423" rtl="0" eaLnBrk="1" latinLnBrk="0" hangingPunct="1">
              <a:lnSpc>
                <a:spcPct val="114000"/>
              </a:lnSpc>
              <a:spcBef>
                <a:spcPts val="300"/>
              </a:spcBef>
              <a:spcAft>
                <a:spcPts val="0"/>
              </a:spcAft>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300"/>
              </a:spcBef>
              <a:spcAft>
                <a:spcPts val="0"/>
              </a:spcAft>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300"/>
              </a:spcBef>
              <a:spcAft>
                <a:spcPts val="0"/>
              </a:spcAft>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300"/>
              </a:spcBef>
              <a:spcAft>
                <a:spcPts val="0"/>
              </a:spcAft>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300"/>
              </a:spcBef>
              <a:spcAft>
                <a:spcPts val="0"/>
              </a:spcAft>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fontAlgn="auto">
              <a:spcBef>
                <a:spcPts val="600"/>
              </a:spcBef>
            </a:pPr>
            <a:r>
              <a:rPr lang="fr-FR" sz="1200" dirty="0"/>
              <a:t>Oui : </a:t>
            </a:r>
            <a:r>
              <a:rPr lang="fr-FR" b="1" dirty="0"/>
              <a:t>28%</a:t>
            </a:r>
            <a:endParaRPr lang="fr-FR" sz="1200" dirty="0"/>
          </a:p>
          <a:p>
            <a:pPr algn="ctr" fontAlgn="auto">
              <a:spcBef>
                <a:spcPts val="600"/>
              </a:spcBef>
            </a:pPr>
            <a:r>
              <a:rPr lang="fr-FR" sz="1200" dirty="0"/>
              <a:t>Non : </a:t>
            </a:r>
            <a:r>
              <a:rPr lang="fr-FR" b="1" dirty="0"/>
              <a:t>72%</a:t>
            </a:r>
            <a:endParaRPr lang="fr-FR" sz="1200" b="1" dirty="0"/>
          </a:p>
          <a:p>
            <a:pPr algn="ctr" fontAlgn="auto"/>
            <a:endParaRPr lang="fr-FR" b="1" dirty="0"/>
          </a:p>
        </p:txBody>
      </p:sp>
    </p:spTree>
    <p:extLst>
      <p:ext uri="{BB962C8B-B14F-4D97-AF65-F5344CB8AC3E}">
        <p14:creationId xmlns:p14="http://schemas.microsoft.com/office/powerpoint/2010/main" val="154094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230F41-DE0D-45BE-A113-670322C619D9}"/>
              </a:ext>
            </a:extLst>
          </p:cNvPr>
          <p:cNvSpPr/>
          <p:nvPr/>
        </p:nvSpPr>
        <p:spPr>
          <a:xfrm>
            <a:off x="-12249" y="0"/>
            <a:ext cx="12204249" cy="6858000"/>
          </a:xfrm>
          <a:prstGeom prst="rect">
            <a:avLst/>
          </a:prstGeom>
          <a:solidFill>
            <a:schemeClr val="accent4">
              <a:alpha val="80000"/>
            </a:schemeClr>
          </a:solidFill>
          <a:ln>
            <a:noFill/>
          </a:ln>
        </p:spPr>
        <p:txBody>
          <a:bodyPr rtlCol="0" anchor="ctr">
            <a:noAutofit/>
          </a:bodyPr>
          <a:lstStyle/>
          <a:p>
            <a:pPr algn="ctr"/>
            <a:endParaRPr lang="fr-FR" sz="2000" dirty="0" err="1">
              <a:latin typeface="+mn-lt"/>
            </a:endParaRPr>
          </a:p>
        </p:txBody>
      </p:sp>
      <p:sp>
        <p:nvSpPr>
          <p:cNvPr id="2" name="Titre 1">
            <a:extLst>
              <a:ext uri="{FF2B5EF4-FFF2-40B4-BE49-F238E27FC236}">
                <a16:creationId xmlns:a16="http://schemas.microsoft.com/office/drawing/2014/main" id="{BCF2E25C-1155-452A-A787-0D3957D68BA8}"/>
              </a:ext>
            </a:extLst>
          </p:cNvPr>
          <p:cNvSpPr>
            <a:spLocks noGrp="1"/>
          </p:cNvSpPr>
          <p:nvPr>
            <p:ph type="title"/>
          </p:nvPr>
        </p:nvSpPr>
        <p:spPr/>
        <p:txBody>
          <a:bodyPr/>
          <a:lstStyle/>
          <a:p>
            <a:r>
              <a:rPr lang="fr-FR" dirty="0">
                <a:solidFill>
                  <a:schemeClr val="bg1"/>
                </a:solidFill>
              </a:rPr>
              <a:t>Perception globale de l’éthique de l’entreprise</a:t>
            </a:r>
          </a:p>
        </p:txBody>
      </p:sp>
      <p:sp>
        <p:nvSpPr>
          <p:cNvPr id="3" name="ZoneTexte 2">
            <a:extLst>
              <a:ext uri="{FF2B5EF4-FFF2-40B4-BE49-F238E27FC236}">
                <a16:creationId xmlns:a16="http://schemas.microsoft.com/office/drawing/2014/main" id="{D59493E2-39E0-41D6-B0C6-189B57345E41}"/>
              </a:ext>
            </a:extLst>
          </p:cNvPr>
          <p:cNvSpPr txBox="1"/>
          <p:nvPr/>
        </p:nvSpPr>
        <p:spPr>
          <a:xfrm>
            <a:off x="10741261" y="4162448"/>
            <a:ext cx="1181734" cy="3170099"/>
          </a:xfrm>
          <a:prstGeom prst="rect">
            <a:avLst/>
          </a:prstGeom>
          <a:noFill/>
        </p:spPr>
        <p:txBody>
          <a:bodyPr wrap="none" rtlCol="0">
            <a:spAutoFit/>
          </a:bodyPr>
          <a:lstStyle/>
          <a:p>
            <a:pPr algn="ctr"/>
            <a:r>
              <a:rPr lang="fr-FR" sz="20000" b="1" dirty="0">
                <a:solidFill>
                  <a:schemeClr val="bg1"/>
                </a:solidFill>
                <a:latin typeface="Oswald" pitchFamily="2" charset="0"/>
                <a:sym typeface="Wingdings" panose="05000000000000000000" pitchFamily="2" charset="2"/>
              </a:rPr>
              <a:t>1</a:t>
            </a:r>
            <a:endParaRPr lang="fr-FR" sz="20000" b="1" dirty="0">
              <a:solidFill>
                <a:schemeClr val="bg1"/>
              </a:solidFill>
              <a:latin typeface="Oswald" pitchFamily="2" charset="0"/>
            </a:endParaRPr>
          </a:p>
        </p:txBody>
      </p:sp>
      <p:sp>
        <p:nvSpPr>
          <p:cNvPr id="4" name="Ellipse 3">
            <a:extLst>
              <a:ext uri="{FF2B5EF4-FFF2-40B4-BE49-F238E27FC236}">
                <a16:creationId xmlns:a16="http://schemas.microsoft.com/office/drawing/2014/main" id="{28E1CB4D-F345-4AC7-BB6F-CCAAAB2BCD4E}"/>
              </a:ext>
            </a:extLst>
          </p:cNvPr>
          <p:cNvSpPr/>
          <p:nvPr/>
        </p:nvSpPr>
        <p:spPr>
          <a:xfrm>
            <a:off x="9561385" y="3969060"/>
            <a:ext cx="3541486" cy="3541486"/>
          </a:xfrm>
          <a:prstGeom prst="ellipse">
            <a:avLst/>
          </a:prstGeom>
          <a:noFill/>
          <a:ln w="317500">
            <a:solidFill>
              <a:schemeClr val="bg1"/>
            </a:solidFill>
          </a:ln>
        </p:spPr>
        <p:txBody>
          <a:bodyPr rtlCol="0" anchor="ctr">
            <a:noAutofit/>
          </a:bodyPr>
          <a:lstStyle/>
          <a:p>
            <a:pPr algn="ctr"/>
            <a:endParaRPr lang="fr-FR" sz="2000" dirty="0" err="1">
              <a:latin typeface="+mn-lt"/>
            </a:endParaRPr>
          </a:p>
        </p:txBody>
      </p:sp>
      <p:sp>
        <p:nvSpPr>
          <p:cNvPr id="5" name="Forme libre : forme 4">
            <a:extLst>
              <a:ext uri="{FF2B5EF4-FFF2-40B4-BE49-F238E27FC236}">
                <a16:creationId xmlns:a16="http://schemas.microsoft.com/office/drawing/2014/main" id="{8E9217C6-902C-42E8-ADB6-5D441028770B}"/>
              </a:ext>
            </a:extLst>
          </p:cNvPr>
          <p:cNvSpPr/>
          <p:nvPr/>
        </p:nvSpPr>
        <p:spPr>
          <a:xfrm>
            <a:off x="0" y="2761"/>
            <a:ext cx="2015048" cy="6855239"/>
          </a:xfrm>
          <a:custGeom>
            <a:avLst/>
            <a:gdLst>
              <a:gd name="connsiteX0" fmla="*/ 0 w 2015048"/>
              <a:gd name="connsiteY0" fmla="*/ 0 h 6855239"/>
              <a:gd name="connsiteX1" fmla="*/ 178933 w 2015048"/>
              <a:gd name="connsiteY1" fmla="*/ 0 h 6855239"/>
              <a:gd name="connsiteX2" fmla="*/ 2015048 w 2015048"/>
              <a:gd name="connsiteY2" fmla="*/ 6852433 h 6855239"/>
              <a:gd name="connsiteX3" fmla="*/ 1325470 w 2015048"/>
              <a:gd name="connsiteY3" fmla="*/ 6852433 h 6855239"/>
              <a:gd name="connsiteX4" fmla="*/ 1325470 w 2015048"/>
              <a:gd name="connsiteY4" fmla="*/ 6855239 h 6855239"/>
              <a:gd name="connsiteX5" fmla="*/ 0 w 2015048"/>
              <a:gd name="connsiteY5" fmla="*/ 6855239 h 6855239"/>
              <a:gd name="connsiteX6" fmla="*/ 0 w 2015048"/>
              <a:gd name="connsiteY6" fmla="*/ 5494472 h 685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048" h="6855239">
                <a:moveTo>
                  <a:pt x="0" y="0"/>
                </a:moveTo>
                <a:lnTo>
                  <a:pt x="178933" y="0"/>
                </a:lnTo>
                <a:lnTo>
                  <a:pt x="2015048" y="6852433"/>
                </a:lnTo>
                <a:lnTo>
                  <a:pt x="1325470" y="6852433"/>
                </a:lnTo>
                <a:lnTo>
                  <a:pt x="1325470" y="6855239"/>
                </a:lnTo>
                <a:lnTo>
                  <a:pt x="0" y="6855239"/>
                </a:lnTo>
                <a:lnTo>
                  <a:pt x="0" y="5494472"/>
                </a:lnTo>
                <a:close/>
              </a:path>
            </a:pathLst>
          </a:custGeom>
          <a:solidFill>
            <a:schemeClr val="bg1"/>
          </a:solidFill>
        </p:spPr>
        <p:txBody>
          <a:bodyPr rtlCol="0" anchor="ctr">
            <a:noAutofit/>
          </a:bodyPr>
          <a:lstStyle/>
          <a:p>
            <a:pPr algn="ctr"/>
            <a:endParaRPr lang="fr-FR" sz="2000" dirty="0" err="1">
              <a:latin typeface="+mn-lt"/>
            </a:endParaRPr>
          </a:p>
        </p:txBody>
      </p:sp>
    </p:spTree>
    <p:extLst>
      <p:ext uri="{BB962C8B-B14F-4D97-AF65-F5344CB8AC3E}">
        <p14:creationId xmlns:p14="http://schemas.microsoft.com/office/powerpoint/2010/main" val="187995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5456F92-BAC0-BB60-7ECB-F61072BC1901}"/>
              </a:ext>
            </a:extLst>
          </p:cNvPr>
          <p:cNvSpPr txBox="1"/>
          <p:nvPr/>
        </p:nvSpPr>
        <p:spPr>
          <a:xfrm>
            <a:off x="3408" y="2033142"/>
            <a:ext cx="6408315" cy="886397"/>
          </a:xfrm>
          <a:prstGeom prst="rect">
            <a:avLst/>
          </a:prstGeom>
        </p:spPr>
        <p:txBody>
          <a:bodyPr vert="horz" wrap="square" lIns="252000" tIns="0" rIns="0" bIns="0" rtlCol="0" anchor="t" anchorCtr="0">
            <a:spAutoFit/>
          </a:bodyPr>
          <a:lstStyle>
            <a:defPPr>
              <a:defRPr lang="fr-FR"/>
            </a:defPPr>
            <a:lvl1pPr algn="ctr" defTabSz="914423" eaLnBrk="1" latinLnBrk="0" hangingPunct="1">
              <a:lnSpc>
                <a:spcPct val="90000"/>
              </a:lnSpc>
              <a:buNone/>
              <a:defRPr sz="6000" b="1" spc="-150" baseline="0">
                <a:latin typeface="Oswald" pitchFamily="2" charset="0"/>
                <a:ea typeface="Roboto" pitchFamily="2" charset="0"/>
                <a:cs typeface="Open Sans" panose="020B0606030504020204" pitchFamily="34" charset="0"/>
              </a:defRPr>
            </a:lvl1pPr>
          </a:lstStyle>
          <a:p>
            <a:r>
              <a:rPr lang="fr-FR" sz="3200" dirty="0"/>
              <a:t>L’ÉTHIQUE EN ENTREPRISE SE PORTE GLOBALEMENT « BIEN »</a:t>
            </a:r>
          </a:p>
        </p:txBody>
      </p:sp>
      <p:sp>
        <p:nvSpPr>
          <p:cNvPr id="5" name="ZoneTexte 4">
            <a:extLst>
              <a:ext uri="{FF2B5EF4-FFF2-40B4-BE49-F238E27FC236}">
                <a16:creationId xmlns:a16="http://schemas.microsoft.com/office/drawing/2014/main" id="{65CE64BA-EF0E-F32F-947A-0BACD18CDB09}"/>
              </a:ext>
            </a:extLst>
          </p:cNvPr>
          <p:cNvSpPr txBox="1"/>
          <p:nvPr/>
        </p:nvSpPr>
        <p:spPr>
          <a:xfrm>
            <a:off x="279056" y="3068960"/>
            <a:ext cx="5857020" cy="1329595"/>
          </a:xfrm>
          <a:prstGeom prst="rect">
            <a:avLst/>
          </a:prstGeom>
        </p:spPr>
        <p:txBody>
          <a:bodyPr vert="horz" wrap="square" lIns="252000" tIns="0" rIns="0" bIns="0" rtlCol="0" anchor="t" anchorCtr="0">
            <a:spAutoFit/>
          </a:bodyPr>
          <a:lstStyle>
            <a:defPPr>
              <a:defRPr lang="fr-FR"/>
            </a:defPPr>
            <a:lvl1pPr algn="ctr" defTabSz="914423" eaLnBrk="1" latinLnBrk="0" hangingPunct="1">
              <a:lnSpc>
                <a:spcPct val="90000"/>
              </a:lnSpc>
              <a:buNone/>
              <a:defRPr sz="3200" b="1" spc="-150" baseline="0">
                <a:latin typeface="Oswald" pitchFamily="2" charset="0"/>
                <a:ea typeface="Roboto" pitchFamily="2" charset="0"/>
                <a:cs typeface="Open Sans" panose="020B0606030504020204" pitchFamily="34" charset="0"/>
              </a:defRPr>
            </a:lvl1pPr>
          </a:lstStyle>
          <a:p>
            <a:r>
              <a:rPr lang="fr-FR" dirty="0"/>
              <a:t>LES SALARIÉS POSITIONNENT L’ENJEU AU BON NIVEAU : LA CULTURE DE L’ENTREPRISE</a:t>
            </a:r>
          </a:p>
        </p:txBody>
      </p:sp>
      <p:pic>
        <p:nvPicPr>
          <p:cNvPr id="1026" name="Picture 2" descr="Boussole d'officier en laiton 1914-1918">
            <a:extLst>
              <a:ext uri="{FF2B5EF4-FFF2-40B4-BE49-F238E27FC236}">
                <a16:creationId xmlns:a16="http://schemas.microsoft.com/office/drawing/2014/main" id="{631D7983-34E7-6DC7-701C-50B95ABE46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4313" y="0"/>
            <a:ext cx="56276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93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74D7AB44-CBF7-EE00-2C9D-3802BB3D3D14}"/>
              </a:ext>
            </a:extLst>
          </p:cNvPr>
          <p:cNvGraphicFramePr/>
          <p:nvPr>
            <p:extLst>
              <p:ext uri="{D42A27DB-BD31-4B8C-83A1-F6EECF244321}">
                <p14:modId xmlns:p14="http://schemas.microsoft.com/office/powerpoint/2010/main" val="917923697"/>
              </p:ext>
            </p:extLst>
          </p:nvPr>
        </p:nvGraphicFramePr>
        <p:xfrm>
          <a:off x="552702" y="2391713"/>
          <a:ext cx="4588030" cy="3889331"/>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130</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66056" y="276138"/>
            <a:ext cx="10855569" cy="664797"/>
          </a:xfrm>
        </p:spPr>
        <p:txBody>
          <a:bodyPr/>
          <a:lstStyle/>
          <a:p>
            <a:r>
              <a:rPr lang="fr-FR" sz="2400" dirty="0"/>
              <a:t>Selon 8 répondants sur 10, leur entreprise se comporte de manière éthique.</a:t>
            </a:r>
            <a:br>
              <a:rPr lang="fr-FR" sz="2400" dirty="0"/>
            </a:br>
            <a:r>
              <a:rPr lang="fr-FR" sz="2400" dirty="0"/>
              <a:t>Une tendance très légèrement baissière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1240830825"/>
              </p:ext>
            </p:extLst>
          </p:nvPr>
        </p:nvGraphicFramePr>
        <p:xfrm>
          <a:off x="652733" y="1166163"/>
          <a:ext cx="6703407" cy="285360"/>
        </p:xfrm>
        <a:graphic>
          <a:graphicData uri="http://schemas.openxmlformats.org/drawingml/2006/table">
            <a:tbl>
              <a:tblPr>
                <a:tableStyleId>{5C22544A-7EE6-4342-B048-85BDC9FD1C3A}</a:tableStyleId>
              </a:tblPr>
              <a:tblGrid>
                <a:gridCol w="6703407">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i="0" u="none" strike="noStrike" kern="1200" dirty="0">
                          <a:solidFill>
                            <a:schemeClr val="dk1"/>
                          </a:solidFill>
                          <a:latin typeface="Roboto" panose="02000000000000000000" pitchFamily="2" charset="0"/>
                          <a:ea typeface="Roboto" panose="02000000000000000000" pitchFamily="2" charset="0"/>
                          <a:cs typeface="+mn-cs"/>
                        </a:rPr>
                        <a:t>Q1. </a:t>
                      </a:r>
                      <a:r>
                        <a:rPr lang="fr-FR" sz="1400" b="1" kern="1200" dirty="0">
                          <a:solidFill>
                            <a:schemeClr val="dk1"/>
                          </a:solidFill>
                          <a:effectLst/>
                          <a:latin typeface="+mn-lt"/>
                          <a:ea typeface="+mn-ea"/>
                          <a:cs typeface="+mn-cs"/>
                        </a:rPr>
                        <a:t>Diriez-vous que votre entreprise se comporte de manière éthique dans ses activités ?</a:t>
                      </a:r>
                      <a:r>
                        <a:rPr lang="fr-FR" sz="1400" kern="1200" dirty="0">
                          <a:solidFill>
                            <a:schemeClr val="dk1"/>
                          </a:solidFill>
                          <a:effectLst/>
                          <a:latin typeface="+mn-lt"/>
                          <a:ea typeface="+mn-ea"/>
                          <a:cs typeface="+mn-cs"/>
                        </a:rPr>
                        <a:t> </a:t>
                      </a:r>
                      <a:endParaRPr lang="fr-FR" sz="1400" b="0" i="0" u="none" strike="noStrike" kern="1200" dirty="0">
                        <a:solidFill>
                          <a:schemeClr val="dk1"/>
                        </a:solidFill>
                        <a:latin typeface="Roboto" panose="02000000000000000000" pitchFamily="2" charset="0"/>
                        <a:ea typeface="Roboto" panose="02000000000000000000" pitchFamily="2" charset="0"/>
                        <a:cs typeface="+mn-cs"/>
                      </a:endParaRP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491962"/>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572239"/>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TextBox 10">
            <a:extLst>
              <a:ext uri="{FF2B5EF4-FFF2-40B4-BE49-F238E27FC236}">
                <a16:creationId xmlns:a16="http://schemas.microsoft.com/office/drawing/2014/main" id="{64C95864-30FE-F4F5-1526-7E3EE776FF1D}"/>
              </a:ext>
            </a:extLst>
          </p:cNvPr>
          <p:cNvSpPr txBox="1"/>
          <p:nvPr/>
        </p:nvSpPr>
        <p:spPr>
          <a:xfrm>
            <a:off x="1460485" y="5353216"/>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79%</a:t>
            </a:r>
          </a:p>
        </p:txBody>
      </p:sp>
      <p:sp>
        <p:nvSpPr>
          <p:cNvPr id="10" name="Arc 9">
            <a:extLst>
              <a:ext uri="{FF2B5EF4-FFF2-40B4-BE49-F238E27FC236}">
                <a16:creationId xmlns:a16="http://schemas.microsoft.com/office/drawing/2014/main" id="{2007C2A3-55DA-7B28-FBF0-EA317076A02A}"/>
              </a:ext>
            </a:extLst>
          </p:cNvPr>
          <p:cNvSpPr/>
          <p:nvPr/>
        </p:nvSpPr>
        <p:spPr>
          <a:xfrm>
            <a:off x="593469" y="2641546"/>
            <a:ext cx="2682219" cy="2740336"/>
          </a:xfrm>
          <a:prstGeom prst="arc">
            <a:avLst>
              <a:gd name="adj1" fmla="val 16240062"/>
              <a:gd name="adj2" fmla="val 1165495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 name="TextBox 94">
            <a:extLst>
              <a:ext uri="{FF2B5EF4-FFF2-40B4-BE49-F238E27FC236}">
                <a16:creationId xmlns:a16="http://schemas.microsoft.com/office/drawing/2014/main" id="{3290525D-D13D-4CE8-4BAE-4DF6D416D786}"/>
              </a:ext>
            </a:extLst>
          </p:cNvPr>
          <p:cNvSpPr txBox="1"/>
          <p:nvPr/>
        </p:nvSpPr>
        <p:spPr>
          <a:xfrm>
            <a:off x="4429507" y="4374105"/>
            <a:ext cx="3365043" cy="1200329"/>
          </a:xfrm>
          <a:prstGeom prst="rect">
            <a:avLst/>
          </a:prstGeom>
          <a:noFill/>
        </p:spPr>
        <p:txBody>
          <a:bodyPr wrap="square" lIns="0" rIns="0" rtlCol="0" anchor="b">
            <a:spAutoFit/>
          </a:bodyPr>
          <a:lstStyle/>
          <a:p>
            <a:pPr algn="ctr"/>
            <a:r>
              <a:rPr lang="en-US" sz="2400" b="1" noProof="1">
                <a:solidFill>
                  <a:srgbClr val="17406D"/>
                </a:solidFill>
                <a:latin typeface="Roboto" panose="02000000000000000000"/>
              </a:rPr>
              <a:t>Estiment que leur entreprise se comporte de manière éthique</a:t>
            </a:r>
          </a:p>
        </p:txBody>
      </p:sp>
      <p:graphicFrame>
        <p:nvGraphicFramePr>
          <p:cNvPr id="3" name="Graphique 2">
            <a:extLst>
              <a:ext uri="{FF2B5EF4-FFF2-40B4-BE49-F238E27FC236}">
                <a16:creationId xmlns:a16="http://schemas.microsoft.com/office/drawing/2014/main" id="{C923F92F-04A7-CE64-9DF4-75A2D9DDD941}"/>
              </a:ext>
            </a:extLst>
          </p:cNvPr>
          <p:cNvGraphicFramePr/>
          <p:nvPr>
            <p:extLst>
              <p:ext uri="{D42A27DB-BD31-4B8C-83A1-F6EECF244321}">
                <p14:modId xmlns:p14="http://schemas.microsoft.com/office/powerpoint/2010/main" val="2629805825"/>
              </p:ext>
            </p:extLst>
          </p:nvPr>
        </p:nvGraphicFramePr>
        <p:xfrm>
          <a:off x="8661285" y="2391713"/>
          <a:ext cx="4588030" cy="3889331"/>
        </p:xfrm>
        <a:graphic>
          <a:graphicData uri="http://schemas.openxmlformats.org/drawingml/2006/chart">
            <c:chart xmlns:c="http://schemas.openxmlformats.org/drawingml/2006/chart" xmlns:r="http://schemas.openxmlformats.org/officeDocument/2006/relationships" r:id="rId3"/>
          </a:graphicData>
        </a:graphic>
      </p:graphicFrame>
      <p:sp>
        <p:nvSpPr>
          <p:cNvPr id="8" name="Arc 7">
            <a:extLst>
              <a:ext uri="{FF2B5EF4-FFF2-40B4-BE49-F238E27FC236}">
                <a16:creationId xmlns:a16="http://schemas.microsoft.com/office/drawing/2014/main" id="{525DA3F6-CB22-5B68-3882-E3A6AF6989C4}"/>
              </a:ext>
            </a:extLst>
          </p:cNvPr>
          <p:cNvSpPr/>
          <p:nvPr/>
        </p:nvSpPr>
        <p:spPr>
          <a:xfrm>
            <a:off x="8702052" y="2641546"/>
            <a:ext cx="2682219" cy="2740336"/>
          </a:xfrm>
          <a:prstGeom prst="arc">
            <a:avLst>
              <a:gd name="adj1" fmla="val 16290432"/>
              <a:gd name="adj2" fmla="val 1210210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 name="TextBox 10">
            <a:extLst>
              <a:ext uri="{FF2B5EF4-FFF2-40B4-BE49-F238E27FC236}">
                <a16:creationId xmlns:a16="http://schemas.microsoft.com/office/drawing/2014/main" id="{9B05DD60-C445-2F09-9EA8-D797DDB497E6}"/>
              </a:ext>
            </a:extLst>
          </p:cNvPr>
          <p:cNvSpPr txBox="1"/>
          <p:nvPr/>
        </p:nvSpPr>
        <p:spPr>
          <a:xfrm>
            <a:off x="9595199" y="5348718"/>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81%</a:t>
            </a:r>
          </a:p>
        </p:txBody>
      </p:sp>
      <p:pic>
        <p:nvPicPr>
          <p:cNvPr id="1026" name="Picture 2">
            <a:extLst>
              <a:ext uri="{FF2B5EF4-FFF2-40B4-BE49-F238E27FC236}">
                <a16:creationId xmlns:a16="http://schemas.microsoft.com/office/drawing/2014/main" id="{22FDEBD6-B8E1-E641-6846-7563339606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D111318-8FF8-76EF-4C4A-7F522464C1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3114"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0059FFEC-E4F0-3204-669D-17DCBFEBC812}"/>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17" name="ZoneTexte 16">
            <a:extLst>
              <a:ext uri="{FF2B5EF4-FFF2-40B4-BE49-F238E27FC236}">
                <a16:creationId xmlns:a16="http://schemas.microsoft.com/office/drawing/2014/main" id="{972EFC36-9B83-12D2-6573-4D1F4DC05A79}"/>
              </a:ext>
            </a:extLst>
          </p:cNvPr>
          <p:cNvSpPr txBox="1"/>
          <p:nvPr/>
        </p:nvSpPr>
        <p:spPr>
          <a:xfrm>
            <a:off x="8571275"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sp>
        <p:nvSpPr>
          <p:cNvPr id="14" name="ZoneTexte 13">
            <a:extLst>
              <a:ext uri="{FF2B5EF4-FFF2-40B4-BE49-F238E27FC236}">
                <a16:creationId xmlns:a16="http://schemas.microsoft.com/office/drawing/2014/main" id="{9859107A-2EE6-17F9-4F55-AFB2974ECA68}"/>
              </a:ext>
            </a:extLst>
          </p:cNvPr>
          <p:cNvSpPr txBox="1"/>
          <p:nvPr/>
        </p:nvSpPr>
        <p:spPr>
          <a:xfrm>
            <a:off x="1216518" y="6006612"/>
            <a:ext cx="1531930" cy="484748"/>
          </a:xfrm>
          <a:prstGeom prst="rect">
            <a:avLst/>
          </a:prstGeom>
        </p:spPr>
        <p:txBody>
          <a:bodyPr wrap="square" lIns="0" tIns="0" rIns="0" bIns="0" rtlCol="0" anchor="t" anchorCtr="0">
            <a:spAutoFit/>
          </a:bodyPr>
          <a:lstStyle/>
          <a:p>
            <a:pPr algn="r" fontAlgn="auto"/>
            <a:r>
              <a:rPr lang="fr-FR" sz="1050" dirty="0">
                <a:solidFill>
                  <a:srgbClr val="00B050"/>
                </a:solidFill>
              </a:rPr>
              <a:t>Moins de 30 ans : 86%</a:t>
            </a:r>
          </a:p>
          <a:p>
            <a:pPr algn="r" fontAlgn="auto"/>
            <a:r>
              <a:rPr lang="fr-FR" sz="1050" dirty="0">
                <a:solidFill>
                  <a:srgbClr val="00B050"/>
                </a:solidFill>
              </a:rPr>
              <a:t>Entre 30 et 39 ans : 88%</a:t>
            </a:r>
          </a:p>
          <a:p>
            <a:pPr algn="r" fontAlgn="auto"/>
            <a:r>
              <a:rPr lang="fr-FR" sz="1050" dirty="0">
                <a:solidFill>
                  <a:srgbClr val="00B050"/>
                </a:solidFill>
              </a:rPr>
              <a:t>Manager : 85%</a:t>
            </a:r>
          </a:p>
        </p:txBody>
      </p:sp>
      <p:sp>
        <p:nvSpPr>
          <p:cNvPr id="18" name="ZoneTexte 17">
            <a:extLst>
              <a:ext uri="{FF2B5EF4-FFF2-40B4-BE49-F238E27FC236}">
                <a16:creationId xmlns:a16="http://schemas.microsoft.com/office/drawing/2014/main" id="{DDBD6887-6B1D-9FE0-513F-7BDAA0948884}"/>
              </a:ext>
            </a:extLst>
          </p:cNvPr>
          <p:cNvSpPr txBox="1"/>
          <p:nvPr/>
        </p:nvSpPr>
        <p:spPr>
          <a:xfrm>
            <a:off x="8165668" y="6094602"/>
            <a:ext cx="3754986" cy="323165"/>
          </a:xfrm>
          <a:prstGeom prst="rect">
            <a:avLst/>
          </a:prstGeom>
        </p:spPr>
        <p:txBody>
          <a:bodyPr wrap="square" lIns="0" tIns="0" rIns="0" bIns="0" rtlCol="0" anchor="t" anchorCtr="0">
            <a:spAutoFit/>
          </a:bodyPr>
          <a:lstStyle/>
          <a:p>
            <a:pPr algn="r" fontAlgn="auto"/>
            <a:r>
              <a:rPr lang="fr-FR" sz="1050" dirty="0">
                <a:solidFill>
                  <a:srgbClr val="00B050"/>
                </a:solidFill>
              </a:rPr>
              <a:t>Manager : 88% </a:t>
            </a:r>
            <a:r>
              <a:rPr lang="fr-FR" sz="1050" dirty="0"/>
              <a:t>/</a:t>
            </a:r>
            <a:r>
              <a:rPr lang="fr-FR" sz="1050" dirty="0">
                <a:solidFill>
                  <a:srgbClr val="00B050"/>
                </a:solidFill>
              </a:rPr>
              <a:t> </a:t>
            </a:r>
            <a:r>
              <a:rPr lang="fr-FR" sz="1050" dirty="0">
                <a:solidFill>
                  <a:srgbClr val="FF0000"/>
                </a:solidFill>
              </a:rPr>
              <a:t>Non manager : 79%</a:t>
            </a:r>
          </a:p>
          <a:p>
            <a:pPr algn="r" fontAlgn="auto"/>
            <a:r>
              <a:rPr lang="fr-FR" sz="1050" dirty="0">
                <a:solidFill>
                  <a:srgbClr val="00B050"/>
                </a:solidFill>
              </a:rPr>
              <a:t>Encadrant une équipe : 86% </a:t>
            </a:r>
            <a:r>
              <a:rPr lang="fr-FR" sz="1050" dirty="0"/>
              <a:t>/</a:t>
            </a:r>
            <a:r>
              <a:rPr lang="fr-FR" sz="1050" dirty="0">
                <a:solidFill>
                  <a:srgbClr val="00B050"/>
                </a:solidFill>
              </a:rPr>
              <a:t> </a:t>
            </a:r>
            <a:r>
              <a:rPr lang="fr-FR" sz="1050" dirty="0">
                <a:solidFill>
                  <a:srgbClr val="FF0000"/>
                </a:solidFill>
              </a:rPr>
              <a:t>N’encadrant pas d’équipe : 79%</a:t>
            </a:r>
          </a:p>
        </p:txBody>
      </p:sp>
      <p:graphicFrame>
        <p:nvGraphicFramePr>
          <p:cNvPr id="23" name="Graphique 22">
            <a:extLst>
              <a:ext uri="{FF2B5EF4-FFF2-40B4-BE49-F238E27FC236}">
                <a16:creationId xmlns:a16="http://schemas.microsoft.com/office/drawing/2014/main" id="{E8DDB02A-F5E5-0D9B-17E6-E8A0E35C1B0B}"/>
              </a:ext>
            </a:extLst>
          </p:cNvPr>
          <p:cNvGraphicFramePr/>
          <p:nvPr>
            <p:extLst>
              <p:ext uri="{D42A27DB-BD31-4B8C-83A1-F6EECF244321}">
                <p14:modId xmlns:p14="http://schemas.microsoft.com/office/powerpoint/2010/main" val="2150401920"/>
              </p:ext>
            </p:extLst>
          </p:nvPr>
        </p:nvGraphicFramePr>
        <p:xfrm>
          <a:off x="4573707" y="5574434"/>
          <a:ext cx="3365043" cy="106982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5765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131</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470375" y="194114"/>
            <a:ext cx="11371384" cy="664797"/>
          </a:xfrm>
        </p:spPr>
        <p:txBody>
          <a:bodyPr/>
          <a:lstStyle/>
          <a:p>
            <a:r>
              <a:rPr lang="fr-FR" sz="2400" dirty="0"/>
              <a:t>Deux principaux comportements traduisent l’éthique : porter attention au bien être des salariés et s’engager pour le développement durable. A noter : 1 sur 5 ne sait pas l’expliquer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476017"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1749494309"/>
              </p:ext>
            </p:extLst>
          </p:nvPr>
        </p:nvGraphicFramePr>
        <p:xfrm>
          <a:off x="652733" y="1126791"/>
          <a:ext cx="5173237" cy="285360"/>
        </p:xfrm>
        <a:graphic>
          <a:graphicData uri="http://schemas.openxmlformats.org/drawingml/2006/table">
            <a:tbl>
              <a:tblPr>
                <a:tableStyleId>{5C22544A-7EE6-4342-B048-85BDC9FD1C3A}</a:tableStyleId>
              </a:tblPr>
              <a:tblGrid>
                <a:gridCol w="5173237">
                  <a:extLst>
                    <a:ext uri="{9D8B030D-6E8A-4147-A177-3AD203B41FA5}">
                      <a16:colId xmlns:a16="http://schemas.microsoft.com/office/drawing/2014/main" val="3555398857"/>
                    </a:ext>
                  </a:extLst>
                </a:gridCol>
              </a:tblGrid>
              <a:tr h="0">
                <a:tc>
                  <a:txBody>
                    <a:bodyPr/>
                    <a:lstStyle/>
                    <a:p>
                      <a:pPr lvl="0"/>
                      <a:r>
                        <a:rPr lang="fr-FR" sz="1400" b="1" kern="1200" dirty="0">
                          <a:solidFill>
                            <a:schemeClr val="dk1"/>
                          </a:solidFill>
                          <a:effectLst/>
                          <a:latin typeface="+mn-lt"/>
                          <a:ea typeface="+mn-ea"/>
                          <a:cs typeface="+mn-cs"/>
                        </a:rPr>
                        <a:t>Q2. En quoi votre entreprise se comporte-t-elle de manière éthique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47338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QO recodée | Base : 801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grpSp>
        <p:nvGrpSpPr>
          <p:cNvPr id="14" name="Groupe 13">
            <a:extLst>
              <a:ext uri="{FF2B5EF4-FFF2-40B4-BE49-F238E27FC236}">
                <a16:creationId xmlns:a16="http://schemas.microsoft.com/office/drawing/2014/main" id="{089E5148-34AD-60F3-7ED4-B26E700923D5}"/>
              </a:ext>
            </a:extLst>
          </p:cNvPr>
          <p:cNvGrpSpPr/>
          <p:nvPr/>
        </p:nvGrpSpPr>
        <p:grpSpPr>
          <a:xfrm>
            <a:off x="842615" y="1939448"/>
            <a:ext cx="2060885" cy="504916"/>
            <a:chOff x="842615" y="1939448"/>
            <a:chExt cx="2060885" cy="504916"/>
          </a:xfrm>
        </p:grpSpPr>
        <p:pic>
          <p:nvPicPr>
            <p:cNvPr id="15" name="Picture 2">
              <a:extLst>
                <a:ext uri="{FF2B5EF4-FFF2-40B4-BE49-F238E27FC236}">
                  <a16:creationId xmlns:a16="http://schemas.microsoft.com/office/drawing/2014/main" id="{450849A5-749B-8297-317A-5F5CB6953C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BD2AD07F-D7EC-1A4E-343D-4FCE8AE98362}"/>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7" name="Groupe 16">
            <a:extLst>
              <a:ext uri="{FF2B5EF4-FFF2-40B4-BE49-F238E27FC236}">
                <a16:creationId xmlns:a16="http://schemas.microsoft.com/office/drawing/2014/main" id="{18D85ADC-7368-F4DE-202D-BB2B4D1C1B5D}"/>
              </a:ext>
            </a:extLst>
          </p:cNvPr>
          <p:cNvGrpSpPr/>
          <p:nvPr/>
        </p:nvGrpSpPr>
        <p:grpSpPr>
          <a:xfrm>
            <a:off x="8058119" y="1939448"/>
            <a:ext cx="2010242" cy="504916"/>
            <a:chOff x="8058119" y="1939448"/>
            <a:chExt cx="2010242" cy="504916"/>
          </a:xfrm>
        </p:grpSpPr>
        <p:pic>
          <p:nvPicPr>
            <p:cNvPr id="18" name="Picture 4">
              <a:extLst>
                <a:ext uri="{FF2B5EF4-FFF2-40B4-BE49-F238E27FC236}">
                  <a16:creationId xmlns:a16="http://schemas.microsoft.com/office/drawing/2014/main" id="{262D56BA-28E5-958B-BE99-37A0EC0E12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7E119A08-8AD1-D3C0-1AEA-F71309E4A089}"/>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graphicFrame>
        <p:nvGraphicFramePr>
          <p:cNvPr id="20" name="Graphique 19">
            <a:extLst>
              <a:ext uri="{FF2B5EF4-FFF2-40B4-BE49-F238E27FC236}">
                <a16:creationId xmlns:a16="http://schemas.microsoft.com/office/drawing/2014/main" id="{AC45A737-CD60-29CE-6B9D-893A39CFA72B}"/>
              </a:ext>
            </a:extLst>
          </p:cNvPr>
          <p:cNvGraphicFramePr/>
          <p:nvPr>
            <p:extLst>
              <p:ext uri="{D42A27DB-BD31-4B8C-83A1-F6EECF244321}">
                <p14:modId xmlns:p14="http://schemas.microsoft.com/office/powerpoint/2010/main" val="2716973587"/>
              </p:ext>
            </p:extLst>
          </p:nvPr>
        </p:nvGraphicFramePr>
        <p:xfrm>
          <a:off x="8351599" y="2419456"/>
          <a:ext cx="2970330" cy="39883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Graphique 20">
            <a:extLst>
              <a:ext uri="{FF2B5EF4-FFF2-40B4-BE49-F238E27FC236}">
                <a16:creationId xmlns:a16="http://schemas.microsoft.com/office/drawing/2014/main" id="{CDEEAF8E-9510-D936-A705-1851292169BF}"/>
              </a:ext>
            </a:extLst>
          </p:cNvPr>
          <p:cNvGraphicFramePr/>
          <p:nvPr>
            <p:extLst>
              <p:ext uri="{D42A27DB-BD31-4B8C-83A1-F6EECF244321}">
                <p14:modId xmlns:p14="http://schemas.microsoft.com/office/powerpoint/2010/main" val="2248313541"/>
              </p:ext>
            </p:extLst>
          </p:nvPr>
        </p:nvGraphicFramePr>
        <p:xfrm>
          <a:off x="245350" y="2448466"/>
          <a:ext cx="3595053" cy="3999043"/>
        </p:xfrm>
        <a:graphic>
          <a:graphicData uri="http://schemas.openxmlformats.org/drawingml/2006/chart">
            <c:chart xmlns:c="http://schemas.openxmlformats.org/drawingml/2006/chart" xmlns:r="http://schemas.openxmlformats.org/officeDocument/2006/relationships" r:id="rId5"/>
          </a:graphicData>
        </a:graphic>
      </p:graphicFrame>
      <p:cxnSp>
        <p:nvCxnSpPr>
          <p:cNvPr id="4" name="Connecteur droit 3">
            <a:extLst>
              <a:ext uri="{FF2B5EF4-FFF2-40B4-BE49-F238E27FC236}">
                <a16:creationId xmlns:a16="http://schemas.microsoft.com/office/drawing/2014/main" id="{018623D1-F358-E4D5-20FC-112F906EC6AE}"/>
              </a:ext>
            </a:extLst>
          </p:cNvPr>
          <p:cNvCxnSpPr/>
          <p:nvPr/>
        </p:nvCxnSpPr>
        <p:spPr>
          <a:xfrm>
            <a:off x="3935760" y="2753925"/>
            <a:ext cx="42790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F2E9F929-47F2-095F-5299-FD16D1E05076}"/>
              </a:ext>
            </a:extLst>
          </p:cNvPr>
          <p:cNvCxnSpPr/>
          <p:nvPr/>
        </p:nvCxnSpPr>
        <p:spPr>
          <a:xfrm>
            <a:off x="3935760" y="3113965"/>
            <a:ext cx="42790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9FEE731A-FB61-2097-1986-99B321EA8203}"/>
              </a:ext>
            </a:extLst>
          </p:cNvPr>
          <p:cNvCxnSpPr/>
          <p:nvPr/>
        </p:nvCxnSpPr>
        <p:spPr>
          <a:xfrm>
            <a:off x="3935760" y="3447340"/>
            <a:ext cx="42790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82C1FECE-C496-9D58-5B64-629E9D3BC6D6}"/>
              </a:ext>
            </a:extLst>
          </p:cNvPr>
          <p:cNvCxnSpPr/>
          <p:nvPr/>
        </p:nvCxnSpPr>
        <p:spPr>
          <a:xfrm>
            <a:off x="3935760" y="3769990"/>
            <a:ext cx="42790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153F9C66-8F2A-8FC5-CB55-EE0A3F0090DE}"/>
              </a:ext>
            </a:extLst>
          </p:cNvPr>
          <p:cNvCxnSpPr/>
          <p:nvPr/>
        </p:nvCxnSpPr>
        <p:spPr>
          <a:xfrm>
            <a:off x="3935760" y="4130030"/>
            <a:ext cx="42790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7E1CB3E0-259E-91D8-D288-A40A788A49A6}"/>
              </a:ext>
            </a:extLst>
          </p:cNvPr>
          <p:cNvCxnSpPr/>
          <p:nvPr/>
        </p:nvCxnSpPr>
        <p:spPr>
          <a:xfrm>
            <a:off x="3935760" y="4463405"/>
            <a:ext cx="42790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705C20C5-46E0-48F1-8DAA-CDA10ABF29D9}"/>
              </a:ext>
            </a:extLst>
          </p:cNvPr>
          <p:cNvCxnSpPr/>
          <p:nvPr/>
        </p:nvCxnSpPr>
        <p:spPr>
          <a:xfrm>
            <a:off x="3935760" y="4779150"/>
            <a:ext cx="42790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57AEA97A-B67A-ACBD-9EA7-615D702EDC31}"/>
              </a:ext>
            </a:extLst>
          </p:cNvPr>
          <p:cNvCxnSpPr/>
          <p:nvPr/>
        </p:nvCxnSpPr>
        <p:spPr>
          <a:xfrm>
            <a:off x="3935760" y="5139190"/>
            <a:ext cx="42790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8C9A19DC-EAC2-4EA0-066E-1F0CD124A99E}"/>
              </a:ext>
            </a:extLst>
          </p:cNvPr>
          <p:cNvCxnSpPr/>
          <p:nvPr/>
        </p:nvCxnSpPr>
        <p:spPr>
          <a:xfrm>
            <a:off x="3935760" y="5472565"/>
            <a:ext cx="42790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9922D64D-E112-8101-D8E8-4FCD67F52FF8}"/>
              </a:ext>
            </a:extLst>
          </p:cNvPr>
          <p:cNvCxnSpPr/>
          <p:nvPr/>
        </p:nvCxnSpPr>
        <p:spPr>
          <a:xfrm>
            <a:off x="3935760" y="5803234"/>
            <a:ext cx="42790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5DEF73A6-791F-BE7E-BB19-C8541B840248}"/>
              </a:ext>
            </a:extLst>
          </p:cNvPr>
          <p:cNvCxnSpPr/>
          <p:nvPr/>
        </p:nvCxnSpPr>
        <p:spPr>
          <a:xfrm>
            <a:off x="3935760" y="6136609"/>
            <a:ext cx="42790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Tableau 7">
            <a:extLst>
              <a:ext uri="{FF2B5EF4-FFF2-40B4-BE49-F238E27FC236}">
                <a16:creationId xmlns:a16="http://schemas.microsoft.com/office/drawing/2014/main" id="{25BF4BF3-C480-3C10-0450-208ED39859FA}"/>
              </a:ext>
            </a:extLst>
          </p:cNvPr>
          <p:cNvGraphicFramePr>
            <a:graphicFrameLocks noGrp="1"/>
          </p:cNvGraphicFramePr>
          <p:nvPr>
            <p:extLst>
              <p:ext uri="{D42A27DB-BD31-4B8C-83A1-F6EECF244321}">
                <p14:modId xmlns:p14="http://schemas.microsoft.com/office/powerpoint/2010/main" val="568788086"/>
              </p:ext>
            </p:extLst>
          </p:nvPr>
        </p:nvGraphicFramePr>
        <p:xfrm>
          <a:off x="4301146" y="2652296"/>
          <a:ext cx="3595053" cy="3522009"/>
        </p:xfrm>
        <a:graphic>
          <a:graphicData uri="http://schemas.openxmlformats.org/drawingml/2006/table">
            <a:tbl>
              <a:tblPr firstRow="1" bandRow="1">
                <a:tableStyleId>{2D5ABB26-0587-4C30-8999-92F81FD0307C}</a:tableStyleId>
              </a:tblPr>
              <a:tblGrid>
                <a:gridCol w="3595053">
                  <a:extLst>
                    <a:ext uri="{9D8B030D-6E8A-4147-A177-3AD203B41FA5}">
                      <a16:colId xmlns:a16="http://schemas.microsoft.com/office/drawing/2014/main" val="3325012296"/>
                    </a:ext>
                  </a:extLst>
                </a:gridCol>
              </a:tblGrid>
              <a:tr h="324180">
                <a:tc>
                  <a:txBody>
                    <a:bodyPr/>
                    <a:lstStyle/>
                    <a:p>
                      <a:pPr algn="ctr"/>
                      <a:r>
                        <a:rPr lang="fr-FR" sz="1100" b="0" dirty="0">
                          <a:solidFill>
                            <a:schemeClr val="tx1"/>
                          </a:solidFill>
                        </a:rPr>
                        <a:t>Bien-être des salariés</a:t>
                      </a:r>
                    </a:p>
                  </a:txBody>
                  <a:tcPr anchor="ctr">
                    <a:solidFill>
                      <a:schemeClr val="bg1"/>
                    </a:solidFill>
                  </a:tcPr>
                </a:tc>
                <a:extLst>
                  <a:ext uri="{0D108BD9-81ED-4DB2-BD59-A6C34878D82A}">
                    <a16:rowId xmlns:a16="http://schemas.microsoft.com/office/drawing/2014/main" val="850639632"/>
                  </a:ext>
                </a:extLst>
              </a:tr>
              <a:tr h="348554">
                <a:tc>
                  <a:txBody>
                    <a:bodyPr/>
                    <a:lstStyle/>
                    <a:p>
                      <a:pPr algn="ctr"/>
                      <a:r>
                        <a:rPr lang="fr-FR" sz="1100" b="0" dirty="0">
                          <a:solidFill>
                            <a:schemeClr val="tx1"/>
                          </a:solidFill>
                        </a:rPr>
                        <a:t>Engagement pour le développement durable (RSE…)</a:t>
                      </a:r>
                    </a:p>
                  </a:txBody>
                  <a:tcPr anchor="ctr">
                    <a:solidFill>
                      <a:schemeClr val="bg1"/>
                    </a:solidFill>
                  </a:tcPr>
                </a:tc>
                <a:extLst>
                  <a:ext uri="{0D108BD9-81ED-4DB2-BD59-A6C34878D82A}">
                    <a16:rowId xmlns:a16="http://schemas.microsoft.com/office/drawing/2014/main" val="976695675"/>
                  </a:ext>
                </a:extLst>
              </a:tr>
              <a:tr h="348554">
                <a:tc>
                  <a:txBody>
                    <a:bodyPr/>
                    <a:lstStyle/>
                    <a:p>
                      <a:pPr algn="ctr"/>
                      <a:r>
                        <a:rPr lang="fr-FR" sz="1100" b="0" dirty="0">
                          <a:solidFill>
                            <a:schemeClr val="tx1"/>
                          </a:solidFill>
                        </a:rPr>
                        <a:t>Respect de l’égalité hommes/femmes</a:t>
                      </a:r>
                    </a:p>
                  </a:txBody>
                  <a:tcPr anchor="ctr">
                    <a:solidFill>
                      <a:schemeClr val="bg1"/>
                    </a:solidFill>
                  </a:tcPr>
                </a:tc>
                <a:extLst>
                  <a:ext uri="{0D108BD9-81ED-4DB2-BD59-A6C34878D82A}">
                    <a16:rowId xmlns:a16="http://schemas.microsoft.com/office/drawing/2014/main" val="2111303180"/>
                  </a:ext>
                </a:extLst>
              </a:tr>
              <a:tr h="348554">
                <a:tc>
                  <a:txBody>
                    <a:bodyPr/>
                    <a:lstStyle/>
                    <a:p>
                      <a:pPr algn="ctr"/>
                      <a:r>
                        <a:rPr lang="fr-FR" sz="1100" b="0" dirty="0">
                          <a:solidFill>
                            <a:schemeClr val="tx1"/>
                          </a:solidFill>
                        </a:rPr>
                        <a:t>Respect des droits et de la satisfaction des clients</a:t>
                      </a:r>
                    </a:p>
                  </a:txBody>
                  <a:tcPr anchor="ctr">
                    <a:solidFill>
                      <a:schemeClr val="bg1"/>
                    </a:solidFill>
                  </a:tcPr>
                </a:tc>
                <a:extLst>
                  <a:ext uri="{0D108BD9-81ED-4DB2-BD59-A6C34878D82A}">
                    <a16:rowId xmlns:a16="http://schemas.microsoft.com/office/drawing/2014/main" val="3826371416"/>
                  </a:ext>
                </a:extLst>
              </a:tr>
              <a:tr h="304488">
                <a:tc>
                  <a:txBody>
                    <a:bodyPr/>
                    <a:lstStyle/>
                    <a:p>
                      <a:pPr algn="ctr"/>
                      <a:r>
                        <a:rPr lang="fr-FR" sz="1100" b="0" dirty="0">
                          <a:solidFill>
                            <a:schemeClr val="tx1"/>
                          </a:solidFill>
                        </a:rPr>
                        <a:t>Respect les lois mises en place par l’Etat (droit du travail…)</a:t>
                      </a:r>
                    </a:p>
                  </a:txBody>
                  <a:tcPr anchor="ctr">
                    <a:solidFill>
                      <a:schemeClr val="bg1"/>
                    </a:solidFill>
                  </a:tcPr>
                </a:tc>
                <a:extLst>
                  <a:ext uri="{0D108BD9-81ED-4DB2-BD59-A6C34878D82A}">
                    <a16:rowId xmlns:a16="http://schemas.microsoft.com/office/drawing/2014/main" val="1408764320"/>
                  </a:ext>
                </a:extLst>
              </a:tr>
              <a:tr h="270030">
                <a:tc>
                  <a:txBody>
                    <a:bodyPr/>
                    <a:lstStyle/>
                    <a:p>
                      <a:pPr algn="ctr"/>
                      <a:r>
                        <a:rPr lang="fr-FR" sz="1100" b="0" dirty="0">
                          <a:solidFill>
                            <a:schemeClr val="tx1"/>
                          </a:solidFill>
                        </a:rPr>
                        <a:t>L’éthique est une priorité</a:t>
                      </a:r>
                    </a:p>
                  </a:txBody>
                  <a:tcPr anchor="ctr">
                    <a:solidFill>
                      <a:schemeClr val="bg1"/>
                    </a:solidFill>
                  </a:tcPr>
                </a:tc>
                <a:extLst>
                  <a:ext uri="{0D108BD9-81ED-4DB2-BD59-A6C34878D82A}">
                    <a16:rowId xmlns:a16="http://schemas.microsoft.com/office/drawing/2014/main" val="1116312445"/>
                  </a:ext>
                </a:extLst>
              </a:tr>
              <a:tr h="397079">
                <a:tc>
                  <a:txBody>
                    <a:bodyPr/>
                    <a:lstStyle/>
                    <a:p>
                      <a:pPr algn="ctr"/>
                      <a:r>
                        <a:rPr lang="fr-FR" sz="1100" b="0" dirty="0">
                          <a:solidFill>
                            <a:schemeClr val="tx1"/>
                          </a:solidFill>
                        </a:rPr>
                        <a:t>Pas de discrimination : personnes handicapées  ou sur la base de critères culturelles, religieux ou orientation sexuelle</a:t>
                      </a:r>
                    </a:p>
                  </a:txBody>
                  <a:tcPr anchor="ctr">
                    <a:solidFill>
                      <a:schemeClr val="bg1"/>
                    </a:solidFill>
                  </a:tcPr>
                </a:tc>
                <a:extLst>
                  <a:ext uri="{0D108BD9-81ED-4DB2-BD59-A6C34878D82A}">
                    <a16:rowId xmlns:a16="http://schemas.microsoft.com/office/drawing/2014/main" val="2010437293"/>
                  </a:ext>
                </a:extLst>
              </a:tr>
              <a:tr h="284215">
                <a:tc>
                  <a:txBody>
                    <a:bodyPr/>
                    <a:lstStyle/>
                    <a:p>
                      <a:pPr algn="ctr"/>
                      <a:r>
                        <a:rPr lang="fr-FR" sz="1100" b="0" dirty="0">
                          <a:solidFill>
                            <a:schemeClr val="tx1"/>
                          </a:solidFill>
                        </a:rPr>
                        <a:t>Respecte une chartre éthique d’entreprise</a:t>
                      </a:r>
                    </a:p>
                  </a:txBody>
                  <a:tcPr anchor="ctr">
                    <a:solidFill>
                      <a:schemeClr val="bg1"/>
                    </a:solidFill>
                  </a:tcPr>
                </a:tc>
                <a:extLst>
                  <a:ext uri="{0D108BD9-81ED-4DB2-BD59-A6C34878D82A}">
                    <a16:rowId xmlns:a16="http://schemas.microsoft.com/office/drawing/2014/main" val="1192252695"/>
                  </a:ext>
                </a:extLst>
              </a:tr>
              <a:tr h="348554">
                <a:tc>
                  <a:txBody>
                    <a:bodyPr/>
                    <a:lstStyle/>
                    <a:p>
                      <a:pPr algn="ctr"/>
                      <a:r>
                        <a:rPr lang="fr-FR" sz="1100" b="0" dirty="0">
                          <a:solidFill>
                            <a:schemeClr val="tx1"/>
                          </a:solidFill>
                        </a:rPr>
                        <a:t>Communique et propose des formations sur le sujets</a:t>
                      </a:r>
                    </a:p>
                  </a:txBody>
                  <a:tcPr anchor="ctr">
                    <a:solidFill>
                      <a:schemeClr val="bg1"/>
                    </a:solidFill>
                  </a:tcPr>
                </a:tc>
                <a:extLst>
                  <a:ext uri="{0D108BD9-81ED-4DB2-BD59-A6C34878D82A}">
                    <a16:rowId xmlns:a16="http://schemas.microsoft.com/office/drawing/2014/main" val="1382206232"/>
                  </a:ext>
                </a:extLst>
              </a:tr>
              <a:tr h="163929">
                <a:tc>
                  <a:txBody>
                    <a:bodyPr/>
                    <a:lstStyle/>
                    <a:p>
                      <a:pPr algn="ctr"/>
                      <a:r>
                        <a:rPr lang="fr-FR" sz="1100" b="0" dirty="0">
                          <a:solidFill>
                            <a:schemeClr val="tx1"/>
                          </a:solidFill>
                        </a:rPr>
                        <a:t>Autre</a:t>
                      </a:r>
                    </a:p>
                  </a:txBody>
                  <a:tcPr anchor="ctr">
                    <a:solidFill>
                      <a:schemeClr val="bg1"/>
                    </a:solidFill>
                  </a:tcPr>
                </a:tc>
                <a:extLst>
                  <a:ext uri="{0D108BD9-81ED-4DB2-BD59-A6C34878D82A}">
                    <a16:rowId xmlns:a16="http://schemas.microsoft.com/office/drawing/2014/main" val="864032447"/>
                  </a:ext>
                </a:extLst>
              </a:tr>
              <a:tr h="236991">
                <a:tc>
                  <a:txBody>
                    <a:bodyPr/>
                    <a:lstStyle/>
                    <a:p>
                      <a:pPr algn="ctr"/>
                      <a:r>
                        <a:rPr lang="fr-FR" sz="1100" b="0" dirty="0">
                          <a:solidFill>
                            <a:schemeClr val="tx1"/>
                          </a:solidFill>
                        </a:rPr>
                        <a:t>NSP</a:t>
                      </a:r>
                    </a:p>
                  </a:txBody>
                  <a:tcPr anchor="ctr">
                    <a:solidFill>
                      <a:schemeClr val="bg1"/>
                    </a:solidFill>
                  </a:tcPr>
                </a:tc>
                <a:extLst>
                  <a:ext uri="{0D108BD9-81ED-4DB2-BD59-A6C34878D82A}">
                    <a16:rowId xmlns:a16="http://schemas.microsoft.com/office/drawing/2014/main" val="3138090433"/>
                  </a:ext>
                </a:extLst>
              </a:tr>
            </a:tbl>
          </a:graphicData>
        </a:graphic>
      </p:graphicFrame>
      <p:cxnSp>
        <p:nvCxnSpPr>
          <p:cNvPr id="3" name="Connecteur droit 2">
            <a:extLst>
              <a:ext uri="{FF2B5EF4-FFF2-40B4-BE49-F238E27FC236}">
                <a16:creationId xmlns:a16="http://schemas.microsoft.com/office/drawing/2014/main" id="{05D28CF3-8FFE-2212-6B03-EBFE144DE865}"/>
              </a:ext>
            </a:extLst>
          </p:cNvPr>
          <p:cNvCxnSpPr>
            <a:cxnSpLocks/>
          </p:cNvCxnSpPr>
          <p:nvPr/>
        </p:nvCxnSpPr>
        <p:spPr>
          <a:xfrm>
            <a:off x="668217" y="3293985"/>
            <a:ext cx="10198313"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0" name="Arc 29">
            <a:extLst>
              <a:ext uri="{FF2B5EF4-FFF2-40B4-BE49-F238E27FC236}">
                <a16:creationId xmlns:a16="http://schemas.microsoft.com/office/drawing/2014/main" id="{A056C09A-8B78-40D8-A9DC-E66BE0271E03}"/>
              </a:ext>
            </a:extLst>
          </p:cNvPr>
          <p:cNvSpPr/>
          <p:nvPr/>
        </p:nvSpPr>
        <p:spPr>
          <a:xfrm>
            <a:off x="802099" y="5926777"/>
            <a:ext cx="575266" cy="405045"/>
          </a:xfrm>
          <a:prstGeom prst="arc">
            <a:avLst>
              <a:gd name="adj1" fmla="val 3671642"/>
              <a:gd name="adj2" fmla="val 0"/>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Arc 30">
            <a:extLst>
              <a:ext uri="{FF2B5EF4-FFF2-40B4-BE49-F238E27FC236}">
                <a16:creationId xmlns:a16="http://schemas.microsoft.com/office/drawing/2014/main" id="{F1DE5396-B405-BF2E-A209-DD36466AD949}"/>
              </a:ext>
            </a:extLst>
          </p:cNvPr>
          <p:cNvSpPr/>
          <p:nvPr/>
        </p:nvSpPr>
        <p:spPr>
          <a:xfrm>
            <a:off x="9966430" y="5926777"/>
            <a:ext cx="575266" cy="405045"/>
          </a:xfrm>
          <a:prstGeom prst="arc">
            <a:avLst>
              <a:gd name="adj1" fmla="val 3671642"/>
              <a:gd name="adj2" fmla="val 0"/>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11106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Graphique 68">
            <a:extLst>
              <a:ext uri="{FF2B5EF4-FFF2-40B4-BE49-F238E27FC236}">
                <a16:creationId xmlns:a16="http://schemas.microsoft.com/office/drawing/2014/main" id="{7B994A8E-82F4-6BF8-ED84-ACDBB9149EA2}"/>
              </a:ext>
            </a:extLst>
          </p:cNvPr>
          <p:cNvGraphicFramePr/>
          <p:nvPr>
            <p:extLst>
              <p:ext uri="{D42A27DB-BD31-4B8C-83A1-F6EECF244321}">
                <p14:modId xmlns:p14="http://schemas.microsoft.com/office/powerpoint/2010/main" val="2405261388"/>
              </p:ext>
            </p:extLst>
          </p:nvPr>
        </p:nvGraphicFramePr>
        <p:xfrm>
          <a:off x="4262815" y="4346304"/>
          <a:ext cx="6908268" cy="652835"/>
        </p:xfrm>
        <a:graphic>
          <a:graphicData uri="http://schemas.openxmlformats.org/drawingml/2006/chart">
            <c:chart xmlns:c="http://schemas.openxmlformats.org/drawingml/2006/chart" xmlns:r="http://schemas.openxmlformats.org/officeDocument/2006/relationships" r:id="rId2"/>
          </a:graphicData>
        </a:graphic>
      </p:graphicFrame>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392219"/>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extLst>
              <p:ext uri="{D42A27DB-BD31-4B8C-83A1-F6EECF244321}">
                <p14:modId xmlns:p14="http://schemas.microsoft.com/office/powerpoint/2010/main" val="4221233664"/>
              </p:ext>
            </p:extLst>
          </p:nvPr>
        </p:nvGraphicFramePr>
        <p:xfrm>
          <a:off x="713868" y="876747"/>
          <a:ext cx="5247118" cy="285360"/>
        </p:xfrm>
        <a:graphic>
          <a:graphicData uri="http://schemas.openxmlformats.org/drawingml/2006/table">
            <a:tbl>
              <a:tblPr>
                <a:tableStyleId>{5C22544A-7EE6-4342-B048-85BDC9FD1C3A}</a:tableStyleId>
              </a:tblPr>
              <a:tblGrid>
                <a:gridCol w="5247118">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Q2. En quoi votre entreprise se comporte-t-elle de manière éthique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88198"/>
            <a:ext cx="484609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Comparaison avec les vagues précédentes</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713868" y="1215008"/>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QO recodée | Base : 801 répondants</a:t>
            </a:r>
          </a:p>
        </p:txBody>
      </p:sp>
      <p:graphicFrame>
        <p:nvGraphicFramePr>
          <p:cNvPr id="48" name="Tableau 7">
            <a:extLst>
              <a:ext uri="{FF2B5EF4-FFF2-40B4-BE49-F238E27FC236}">
                <a16:creationId xmlns:a16="http://schemas.microsoft.com/office/drawing/2014/main" id="{F2049B76-82B6-80E6-8C11-39B09E5B2C10}"/>
              </a:ext>
            </a:extLst>
          </p:cNvPr>
          <p:cNvGraphicFramePr>
            <a:graphicFrameLocks noGrp="1"/>
          </p:cNvGraphicFramePr>
          <p:nvPr>
            <p:extLst>
              <p:ext uri="{D42A27DB-BD31-4B8C-83A1-F6EECF244321}">
                <p14:modId xmlns:p14="http://schemas.microsoft.com/office/powerpoint/2010/main" val="3404126684"/>
              </p:ext>
            </p:extLst>
          </p:nvPr>
        </p:nvGraphicFramePr>
        <p:xfrm>
          <a:off x="603198" y="1670899"/>
          <a:ext cx="3672417" cy="4515153"/>
        </p:xfrm>
        <a:graphic>
          <a:graphicData uri="http://schemas.openxmlformats.org/drawingml/2006/table">
            <a:tbl>
              <a:tblPr firstRow="1" bandRow="1">
                <a:tableStyleId>{2D5ABB26-0587-4C30-8999-92F81FD0307C}</a:tableStyleId>
              </a:tblPr>
              <a:tblGrid>
                <a:gridCol w="3672417">
                  <a:extLst>
                    <a:ext uri="{9D8B030D-6E8A-4147-A177-3AD203B41FA5}">
                      <a16:colId xmlns:a16="http://schemas.microsoft.com/office/drawing/2014/main" val="3325012296"/>
                    </a:ext>
                  </a:extLst>
                </a:gridCol>
              </a:tblGrid>
              <a:tr h="487282">
                <a:tc>
                  <a:txBody>
                    <a:bodyPr/>
                    <a:lstStyle/>
                    <a:p>
                      <a:pPr algn="ctr"/>
                      <a:r>
                        <a:rPr lang="fr-FR" sz="1100" b="0" dirty="0">
                          <a:solidFill>
                            <a:schemeClr val="tx1"/>
                          </a:solidFill>
                        </a:rPr>
                        <a:t>Bien-être des salariés</a:t>
                      </a:r>
                    </a:p>
                  </a:txBody>
                  <a:tcPr anchor="ctr">
                    <a:solidFill>
                      <a:schemeClr val="bg1"/>
                    </a:solidFill>
                  </a:tcPr>
                </a:tc>
                <a:extLst>
                  <a:ext uri="{0D108BD9-81ED-4DB2-BD59-A6C34878D82A}">
                    <a16:rowId xmlns:a16="http://schemas.microsoft.com/office/drawing/2014/main" val="850639632"/>
                  </a:ext>
                </a:extLst>
              </a:tr>
              <a:tr h="523919">
                <a:tc>
                  <a:txBody>
                    <a:bodyPr/>
                    <a:lstStyle/>
                    <a:p>
                      <a:pPr algn="ctr"/>
                      <a:r>
                        <a:rPr lang="fr-FR" sz="1100" b="0" dirty="0">
                          <a:solidFill>
                            <a:schemeClr val="tx1"/>
                          </a:solidFill>
                        </a:rPr>
                        <a:t>Engagement pour le développement durable (RSE…)</a:t>
                      </a:r>
                    </a:p>
                  </a:txBody>
                  <a:tcPr anchor="ctr">
                    <a:solidFill>
                      <a:schemeClr val="bg1"/>
                    </a:solidFill>
                  </a:tcPr>
                </a:tc>
                <a:extLst>
                  <a:ext uri="{0D108BD9-81ED-4DB2-BD59-A6C34878D82A}">
                    <a16:rowId xmlns:a16="http://schemas.microsoft.com/office/drawing/2014/main" val="976695675"/>
                  </a:ext>
                </a:extLst>
              </a:tr>
              <a:tr h="523919">
                <a:tc>
                  <a:txBody>
                    <a:bodyPr/>
                    <a:lstStyle/>
                    <a:p>
                      <a:pPr algn="ctr"/>
                      <a:r>
                        <a:rPr lang="fr-FR" sz="1100" b="0" dirty="0">
                          <a:solidFill>
                            <a:schemeClr val="tx1"/>
                          </a:solidFill>
                        </a:rPr>
                        <a:t>Respect de l’égalité hommes/femmes</a:t>
                      </a:r>
                    </a:p>
                  </a:txBody>
                  <a:tcPr anchor="ctr">
                    <a:solidFill>
                      <a:schemeClr val="bg1"/>
                    </a:solidFill>
                  </a:tcPr>
                </a:tc>
                <a:extLst>
                  <a:ext uri="{0D108BD9-81ED-4DB2-BD59-A6C34878D82A}">
                    <a16:rowId xmlns:a16="http://schemas.microsoft.com/office/drawing/2014/main" val="2111303180"/>
                  </a:ext>
                </a:extLst>
              </a:tr>
              <a:tr h="523919">
                <a:tc>
                  <a:txBody>
                    <a:bodyPr/>
                    <a:lstStyle/>
                    <a:p>
                      <a:pPr algn="ctr"/>
                      <a:r>
                        <a:rPr lang="fr-FR" sz="1100" b="0" dirty="0">
                          <a:solidFill>
                            <a:schemeClr val="tx1"/>
                          </a:solidFill>
                        </a:rPr>
                        <a:t>Respect des droits et de la satisfaction des clients</a:t>
                      </a:r>
                    </a:p>
                  </a:txBody>
                  <a:tcPr anchor="ctr">
                    <a:solidFill>
                      <a:schemeClr val="bg1"/>
                    </a:solidFill>
                  </a:tcPr>
                </a:tc>
                <a:extLst>
                  <a:ext uri="{0D108BD9-81ED-4DB2-BD59-A6C34878D82A}">
                    <a16:rowId xmlns:a16="http://schemas.microsoft.com/office/drawing/2014/main" val="3826371416"/>
                  </a:ext>
                </a:extLst>
              </a:tr>
              <a:tr h="457682">
                <a:tc>
                  <a:txBody>
                    <a:bodyPr/>
                    <a:lstStyle/>
                    <a:p>
                      <a:pPr algn="ctr"/>
                      <a:r>
                        <a:rPr lang="fr-FR" sz="1100" b="0" dirty="0">
                          <a:solidFill>
                            <a:schemeClr val="tx1"/>
                          </a:solidFill>
                        </a:rPr>
                        <a:t>Respect les lois mises en place par l’Etat (droit du travail…)</a:t>
                      </a:r>
                    </a:p>
                  </a:txBody>
                  <a:tcPr anchor="ctr">
                    <a:solidFill>
                      <a:schemeClr val="bg1"/>
                    </a:solidFill>
                  </a:tcPr>
                </a:tc>
                <a:extLst>
                  <a:ext uri="{0D108BD9-81ED-4DB2-BD59-A6C34878D82A}">
                    <a16:rowId xmlns:a16="http://schemas.microsoft.com/office/drawing/2014/main" val="1408764320"/>
                  </a:ext>
                </a:extLst>
              </a:tr>
              <a:tr h="405888">
                <a:tc>
                  <a:txBody>
                    <a:bodyPr/>
                    <a:lstStyle/>
                    <a:p>
                      <a:pPr algn="ctr"/>
                      <a:r>
                        <a:rPr lang="fr-FR" sz="1100" b="0" dirty="0">
                          <a:solidFill>
                            <a:schemeClr val="tx1"/>
                          </a:solidFill>
                        </a:rPr>
                        <a:t>Fait de l’éthique une priorité</a:t>
                      </a:r>
                    </a:p>
                  </a:txBody>
                  <a:tcPr anchor="ctr">
                    <a:solidFill>
                      <a:schemeClr val="bg1"/>
                    </a:solidFill>
                  </a:tcPr>
                </a:tc>
                <a:extLst>
                  <a:ext uri="{0D108BD9-81ED-4DB2-BD59-A6C34878D82A}">
                    <a16:rowId xmlns:a16="http://schemas.microsoft.com/office/drawing/2014/main" val="1116312445"/>
                  </a:ext>
                </a:extLst>
              </a:tr>
              <a:tr h="641414">
                <a:tc>
                  <a:txBody>
                    <a:bodyPr/>
                    <a:lstStyle/>
                    <a:p>
                      <a:pPr algn="ctr"/>
                      <a:r>
                        <a:rPr lang="fr-FR" sz="1100" b="0" dirty="0">
                          <a:solidFill>
                            <a:schemeClr val="tx1"/>
                          </a:solidFill>
                        </a:rPr>
                        <a:t>Pas de discrimination : personnes handicapées  ou sur la base de critères culturelles, religieux ou orientation sexuelle</a:t>
                      </a:r>
                    </a:p>
                  </a:txBody>
                  <a:tcPr anchor="ctr">
                    <a:solidFill>
                      <a:schemeClr val="bg1"/>
                    </a:solidFill>
                  </a:tcPr>
                </a:tc>
                <a:extLst>
                  <a:ext uri="{0D108BD9-81ED-4DB2-BD59-A6C34878D82A}">
                    <a16:rowId xmlns:a16="http://schemas.microsoft.com/office/drawing/2014/main" val="2010437293"/>
                  </a:ext>
                </a:extLst>
              </a:tr>
              <a:tr h="427211">
                <a:tc>
                  <a:txBody>
                    <a:bodyPr/>
                    <a:lstStyle/>
                    <a:p>
                      <a:pPr algn="ctr"/>
                      <a:r>
                        <a:rPr lang="fr-FR" sz="1100" b="0" dirty="0">
                          <a:solidFill>
                            <a:schemeClr val="tx1"/>
                          </a:solidFill>
                        </a:rPr>
                        <a:t>Respecte une chartre éthique d’entreprise</a:t>
                      </a:r>
                    </a:p>
                  </a:txBody>
                  <a:tcPr anchor="ctr">
                    <a:solidFill>
                      <a:schemeClr val="bg1"/>
                    </a:solidFill>
                  </a:tcPr>
                </a:tc>
                <a:extLst>
                  <a:ext uri="{0D108BD9-81ED-4DB2-BD59-A6C34878D82A}">
                    <a16:rowId xmlns:a16="http://schemas.microsoft.com/office/drawing/2014/main" val="1192252695"/>
                  </a:ext>
                </a:extLst>
              </a:tr>
              <a:tr h="523919">
                <a:tc>
                  <a:txBody>
                    <a:bodyPr/>
                    <a:lstStyle/>
                    <a:p>
                      <a:pPr algn="ctr"/>
                      <a:r>
                        <a:rPr lang="fr-FR" sz="1100" b="0" dirty="0">
                          <a:solidFill>
                            <a:schemeClr val="tx1"/>
                          </a:solidFill>
                        </a:rPr>
                        <a:t>Communique et propose des formations sur le sujets</a:t>
                      </a:r>
                    </a:p>
                  </a:txBody>
                  <a:tcPr anchor="ctr">
                    <a:solidFill>
                      <a:schemeClr val="bg1"/>
                    </a:solidFill>
                  </a:tcPr>
                </a:tc>
                <a:extLst>
                  <a:ext uri="{0D108BD9-81ED-4DB2-BD59-A6C34878D82A}">
                    <a16:rowId xmlns:a16="http://schemas.microsoft.com/office/drawing/2014/main" val="1382206232"/>
                  </a:ext>
                </a:extLst>
              </a:tr>
            </a:tbl>
          </a:graphicData>
        </a:graphic>
      </p:graphicFrame>
      <p:graphicFrame>
        <p:nvGraphicFramePr>
          <p:cNvPr id="49" name="Graphique 48">
            <a:extLst>
              <a:ext uri="{FF2B5EF4-FFF2-40B4-BE49-F238E27FC236}">
                <a16:creationId xmlns:a16="http://schemas.microsoft.com/office/drawing/2014/main" id="{B07DF9EC-BC0D-6E3A-D36F-4ACD975B64EC}"/>
              </a:ext>
            </a:extLst>
          </p:cNvPr>
          <p:cNvGraphicFramePr/>
          <p:nvPr>
            <p:extLst>
              <p:ext uri="{D42A27DB-BD31-4B8C-83A1-F6EECF244321}">
                <p14:modId xmlns:p14="http://schemas.microsoft.com/office/powerpoint/2010/main" val="565654328"/>
              </p:ext>
            </p:extLst>
          </p:nvPr>
        </p:nvGraphicFramePr>
        <p:xfrm>
          <a:off x="4262815" y="1628800"/>
          <a:ext cx="6908268" cy="652835"/>
        </p:xfrm>
        <a:graphic>
          <a:graphicData uri="http://schemas.openxmlformats.org/drawingml/2006/chart">
            <c:chart xmlns:c="http://schemas.openxmlformats.org/drawingml/2006/chart" xmlns:r="http://schemas.openxmlformats.org/officeDocument/2006/relationships" r:id="rId3"/>
          </a:graphicData>
        </a:graphic>
      </p:graphicFrame>
      <p:cxnSp>
        <p:nvCxnSpPr>
          <p:cNvPr id="50" name="Connecteur droit 49">
            <a:extLst>
              <a:ext uri="{FF2B5EF4-FFF2-40B4-BE49-F238E27FC236}">
                <a16:creationId xmlns:a16="http://schemas.microsoft.com/office/drawing/2014/main" id="{4DF0BAC6-99E5-ABE1-A7AB-8ACD73A01484}"/>
              </a:ext>
            </a:extLst>
          </p:cNvPr>
          <p:cNvCxnSpPr>
            <a:cxnSpLocks/>
          </p:cNvCxnSpPr>
          <p:nvPr/>
        </p:nvCxnSpPr>
        <p:spPr>
          <a:xfrm>
            <a:off x="1138961" y="212385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B2493DC5-4D87-A8EB-DEED-5E21987F2034}"/>
              </a:ext>
            </a:extLst>
          </p:cNvPr>
          <p:cNvCxnSpPr>
            <a:cxnSpLocks/>
          </p:cNvCxnSpPr>
          <p:nvPr/>
        </p:nvCxnSpPr>
        <p:spPr>
          <a:xfrm>
            <a:off x="1138961" y="324898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40F5F453-D027-9EFF-4CE6-E4F6A7C9545A}"/>
              </a:ext>
            </a:extLst>
          </p:cNvPr>
          <p:cNvCxnSpPr>
            <a:cxnSpLocks/>
          </p:cNvCxnSpPr>
          <p:nvPr/>
        </p:nvCxnSpPr>
        <p:spPr>
          <a:xfrm>
            <a:off x="1138961" y="378904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375E3E02-D28C-531A-CDF6-4A4627DDEEF9}"/>
              </a:ext>
            </a:extLst>
          </p:cNvPr>
          <p:cNvCxnSpPr>
            <a:cxnSpLocks/>
          </p:cNvCxnSpPr>
          <p:nvPr/>
        </p:nvCxnSpPr>
        <p:spPr>
          <a:xfrm>
            <a:off x="1138961" y="423909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9A8F6734-C29A-4FB2-7769-EB6A6C4E301B}"/>
              </a:ext>
            </a:extLst>
          </p:cNvPr>
          <p:cNvCxnSpPr>
            <a:cxnSpLocks/>
          </p:cNvCxnSpPr>
          <p:nvPr/>
        </p:nvCxnSpPr>
        <p:spPr>
          <a:xfrm>
            <a:off x="1138961" y="468914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940B52E5-12FF-CC9C-B664-812CAE471344}"/>
              </a:ext>
            </a:extLst>
          </p:cNvPr>
          <p:cNvCxnSpPr>
            <a:cxnSpLocks/>
          </p:cNvCxnSpPr>
          <p:nvPr/>
        </p:nvCxnSpPr>
        <p:spPr>
          <a:xfrm>
            <a:off x="1138961" y="527420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CD33D9BA-86C6-1728-64D1-8F6E2792CB11}"/>
              </a:ext>
            </a:extLst>
          </p:cNvPr>
          <p:cNvCxnSpPr>
            <a:cxnSpLocks/>
          </p:cNvCxnSpPr>
          <p:nvPr/>
        </p:nvCxnSpPr>
        <p:spPr>
          <a:xfrm>
            <a:off x="1138961" y="581426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0209CD59-66BD-8943-7E2C-209066EC06A6}"/>
              </a:ext>
            </a:extLst>
          </p:cNvPr>
          <p:cNvCxnSpPr>
            <a:cxnSpLocks/>
          </p:cNvCxnSpPr>
          <p:nvPr/>
        </p:nvCxnSpPr>
        <p:spPr>
          <a:xfrm>
            <a:off x="1138961" y="270892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59" name="Graphique 58">
            <a:extLst>
              <a:ext uri="{FF2B5EF4-FFF2-40B4-BE49-F238E27FC236}">
                <a16:creationId xmlns:a16="http://schemas.microsoft.com/office/drawing/2014/main" id="{EEBD6B40-D013-E2F9-C4FD-553F2744FDDE}"/>
              </a:ext>
            </a:extLst>
          </p:cNvPr>
          <p:cNvGraphicFramePr/>
          <p:nvPr>
            <p:extLst>
              <p:ext uri="{D42A27DB-BD31-4B8C-83A1-F6EECF244321}">
                <p14:modId xmlns:p14="http://schemas.microsoft.com/office/powerpoint/2010/main" val="2010231917"/>
              </p:ext>
            </p:extLst>
          </p:nvPr>
        </p:nvGraphicFramePr>
        <p:xfrm>
          <a:off x="4262815" y="2168860"/>
          <a:ext cx="6908268" cy="7038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2" name="Graphique 61">
            <a:extLst>
              <a:ext uri="{FF2B5EF4-FFF2-40B4-BE49-F238E27FC236}">
                <a16:creationId xmlns:a16="http://schemas.microsoft.com/office/drawing/2014/main" id="{700FB396-3A82-DF89-0BDB-D58DDD363A5C}"/>
              </a:ext>
            </a:extLst>
          </p:cNvPr>
          <p:cNvGraphicFramePr/>
          <p:nvPr>
            <p:extLst>
              <p:ext uri="{D42A27DB-BD31-4B8C-83A1-F6EECF244321}">
                <p14:modId xmlns:p14="http://schemas.microsoft.com/office/powerpoint/2010/main" val="4184604588"/>
              </p:ext>
            </p:extLst>
          </p:nvPr>
        </p:nvGraphicFramePr>
        <p:xfrm>
          <a:off x="4262815" y="5341450"/>
          <a:ext cx="6908268" cy="6528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3" name="Graphique 62">
            <a:extLst>
              <a:ext uri="{FF2B5EF4-FFF2-40B4-BE49-F238E27FC236}">
                <a16:creationId xmlns:a16="http://schemas.microsoft.com/office/drawing/2014/main" id="{41FBB86F-13B4-9B54-D1CD-E0AC54611899}"/>
              </a:ext>
            </a:extLst>
          </p:cNvPr>
          <p:cNvGraphicFramePr/>
          <p:nvPr>
            <p:extLst>
              <p:ext uri="{D42A27DB-BD31-4B8C-83A1-F6EECF244321}">
                <p14:modId xmlns:p14="http://schemas.microsoft.com/office/powerpoint/2010/main" val="3884252052"/>
              </p:ext>
            </p:extLst>
          </p:nvPr>
        </p:nvGraphicFramePr>
        <p:xfrm>
          <a:off x="4250795" y="5814265"/>
          <a:ext cx="6908268" cy="65283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4" name="Graphique 63">
            <a:extLst>
              <a:ext uri="{FF2B5EF4-FFF2-40B4-BE49-F238E27FC236}">
                <a16:creationId xmlns:a16="http://schemas.microsoft.com/office/drawing/2014/main" id="{00ADEAB3-EBDB-F2E3-E836-6AD3968A7863}"/>
              </a:ext>
            </a:extLst>
          </p:cNvPr>
          <p:cNvGraphicFramePr/>
          <p:nvPr>
            <p:extLst>
              <p:ext uri="{D42A27DB-BD31-4B8C-83A1-F6EECF244321}">
                <p14:modId xmlns:p14="http://schemas.microsoft.com/office/powerpoint/2010/main" val="808136231"/>
              </p:ext>
            </p:extLst>
          </p:nvPr>
        </p:nvGraphicFramePr>
        <p:xfrm>
          <a:off x="4262815" y="2821170"/>
          <a:ext cx="6908268" cy="65283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6" name="Graphique 65">
            <a:extLst>
              <a:ext uri="{FF2B5EF4-FFF2-40B4-BE49-F238E27FC236}">
                <a16:creationId xmlns:a16="http://schemas.microsoft.com/office/drawing/2014/main" id="{B97683E3-6480-7E87-D8D4-00DA16D024DF}"/>
              </a:ext>
            </a:extLst>
          </p:cNvPr>
          <p:cNvGraphicFramePr/>
          <p:nvPr>
            <p:extLst>
              <p:ext uri="{D42A27DB-BD31-4B8C-83A1-F6EECF244321}">
                <p14:modId xmlns:p14="http://schemas.microsoft.com/office/powerpoint/2010/main" val="3216837790"/>
              </p:ext>
            </p:extLst>
          </p:nvPr>
        </p:nvGraphicFramePr>
        <p:xfrm>
          <a:off x="4262815" y="3338990"/>
          <a:ext cx="6908268" cy="65283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7" name="Graphique 66">
            <a:extLst>
              <a:ext uri="{FF2B5EF4-FFF2-40B4-BE49-F238E27FC236}">
                <a16:creationId xmlns:a16="http://schemas.microsoft.com/office/drawing/2014/main" id="{FC892126-E075-3C2E-A3AE-3E122821848D}"/>
              </a:ext>
            </a:extLst>
          </p:cNvPr>
          <p:cNvGraphicFramePr/>
          <p:nvPr>
            <p:extLst>
              <p:ext uri="{D42A27DB-BD31-4B8C-83A1-F6EECF244321}">
                <p14:modId xmlns:p14="http://schemas.microsoft.com/office/powerpoint/2010/main" val="3979525271"/>
              </p:ext>
            </p:extLst>
          </p:nvPr>
        </p:nvGraphicFramePr>
        <p:xfrm>
          <a:off x="4262815" y="3777658"/>
          <a:ext cx="6908268" cy="65283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8" name="Graphique 67">
            <a:extLst>
              <a:ext uri="{FF2B5EF4-FFF2-40B4-BE49-F238E27FC236}">
                <a16:creationId xmlns:a16="http://schemas.microsoft.com/office/drawing/2014/main" id="{2DFD28E5-512A-8C9F-B04D-9EC2F99400F2}"/>
              </a:ext>
            </a:extLst>
          </p:cNvPr>
          <p:cNvGraphicFramePr/>
          <p:nvPr>
            <p:extLst>
              <p:ext uri="{D42A27DB-BD31-4B8C-83A1-F6EECF244321}">
                <p14:modId xmlns:p14="http://schemas.microsoft.com/office/powerpoint/2010/main" val="4017298555"/>
              </p:ext>
            </p:extLst>
          </p:nvPr>
        </p:nvGraphicFramePr>
        <p:xfrm>
          <a:off x="4262815" y="4834631"/>
          <a:ext cx="6908268" cy="652835"/>
        </p:xfrm>
        <a:graphic>
          <a:graphicData uri="http://schemas.openxmlformats.org/drawingml/2006/chart">
            <c:chart xmlns:c="http://schemas.openxmlformats.org/drawingml/2006/chart" xmlns:r="http://schemas.openxmlformats.org/officeDocument/2006/relationships" r:id="rId10"/>
          </a:graphicData>
        </a:graphic>
      </p:graphicFrame>
      <p:cxnSp>
        <p:nvCxnSpPr>
          <p:cNvPr id="71" name="Connecteur droit 70">
            <a:extLst>
              <a:ext uri="{FF2B5EF4-FFF2-40B4-BE49-F238E27FC236}">
                <a16:creationId xmlns:a16="http://schemas.microsoft.com/office/drawing/2014/main" id="{5C7684D8-E3F0-D092-FFEC-0237860DF1F9}"/>
              </a:ext>
            </a:extLst>
          </p:cNvPr>
          <p:cNvCxnSpPr/>
          <p:nvPr/>
        </p:nvCxnSpPr>
        <p:spPr>
          <a:xfrm>
            <a:off x="9451190" y="3609020"/>
            <a:ext cx="49505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9729787B-5A3E-F958-57E3-C1C1DAA43160}"/>
              </a:ext>
            </a:extLst>
          </p:cNvPr>
          <p:cNvCxnSpPr/>
          <p:nvPr/>
        </p:nvCxnSpPr>
        <p:spPr>
          <a:xfrm>
            <a:off x="9451190" y="4599130"/>
            <a:ext cx="49505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a16="http://schemas.microsoft.com/office/drawing/2014/main" id="{8BE86FBE-A481-85AB-2443-09340DD044EC}"/>
              </a:ext>
            </a:extLst>
          </p:cNvPr>
          <p:cNvSpPr txBox="1"/>
          <p:nvPr/>
        </p:nvSpPr>
        <p:spPr>
          <a:xfrm>
            <a:off x="5310730" y="1313765"/>
            <a:ext cx="720080" cy="215444"/>
          </a:xfrm>
          <a:prstGeom prst="rect">
            <a:avLst/>
          </a:prstGeom>
        </p:spPr>
        <p:txBody>
          <a:bodyPr wrap="square" lIns="0" tIns="0" rIns="0" bIns="0" rtlCol="0" anchor="t" anchorCtr="0">
            <a:spAutoFit/>
          </a:bodyPr>
          <a:lstStyle/>
          <a:p>
            <a:pPr algn="l" fontAlgn="auto"/>
            <a:r>
              <a:rPr lang="fr-FR" sz="1400" b="1" dirty="0"/>
              <a:t>2021</a:t>
            </a:r>
          </a:p>
        </p:txBody>
      </p:sp>
      <p:sp>
        <p:nvSpPr>
          <p:cNvPr id="74" name="ZoneTexte 73">
            <a:extLst>
              <a:ext uri="{FF2B5EF4-FFF2-40B4-BE49-F238E27FC236}">
                <a16:creationId xmlns:a16="http://schemas.microsoft.com/office/drawing/2014/main" id="{94F46959-1AF9-1889-B324-D69833287CED}"/>
              </a:ext>
            </a:extLst>
          </p:cNvPr>
          <p:cNvSpPr txBox="1"/>
          <p:nvPr/>
        </p:nvSpPr>
        <p:spPr>
          <a:xfrm>
            <a:off x="7515975" y="1313765"/>
            <a:ext cx="720080" cy="215444"/>
          </a:xfrm>
          <a:prstGeom prst="rect">
            <a:avLst/>
          </a:prstGeom>
        </p:spPr>
        <p:txBody>
          <a:bodyPr wrap="square" lIns="0" tIns="0" rIns="0" bIns="0" rtlCol="0" anchor="t" anchorCtr="0">
            <a:spAutoFit/>
          </a:bodyPr>
          <a:lstStyle/>
          <a:p>
            <a:pPr algn="l" fontAlgn="auto"/>
            <a:r>
              <a:rPr lang="fr-FR" sz="1400" b="1" dirty="0"/>
              <a:t>2022</a:t>
            </a:r>
          </a:p>
        </p:txBody>
      </p:sp>
      <p:sp>
        <p:nvSpPr>
          <p:cNvPr id="75" name="ZoneTexte 74">
            <a:extLst>
              <a:ext uri="{FF2B5EF4-FFF2-40B4-BE49-F238E27FC236}">
                <a16:creationId xmlns:a16="http://schemas.microsoft.com/office/drawing/2014/main" id="{B7354FB7-55B9-CBF7-5391-5D9462D5D994}"/>
              </a:ext>
            </a:extLst>
          </p:cNvPr>
          <p:cNvSpPr txBox="1"/>
          <p:nvPr/>
        </p:nvSpPr>
        <p:spPr>
          <a:xfrm>
            <a:off x="9667289" y="1313765"/>
            <a:ext cx="720080" cy="215444"/>
          </a:xfrm>
          <a:prstGeom prst="rect">
            <a:avLst/>
          </a:prstGeom>
        </p:spPr>
        <p:txBody>
          <a:bodyPr wrap="square" lIns="0" tIns="0" rIns="0" bIns="0" rtlCol="0" anchor="t" anchorCtr="0">
            <a:spAutoFit/>
          </a:bodyPr>
          <a:lstStyle/>
          <a:p>
            <a:pPr algn="l" fontAlgn="auto"/>
            <a:r>
              <a:rPr lang="fr-FR" sz="1400" b="1" dirty="0"/>
              <a:t>2023</a:t>
            </a:r>
          </a:p>
        </p:txBody>
      </p:sp>
      <p:sp>
        <p:nvSpPr>
          <p:cNvPr id="4" name="Espace réservé du numéro de diapositive 3">
            <a:extLst>
              <a:ext uri="{FF2B5EF4-FFF2-40B4-BE49-F238E27FC236}">
                <a16:creationId xmlns:a16="http://schemas.microsoft.com/office/drawing/2014/main" id="{D0B84312-36A1-99FB-45E2-0B193CFD6DDD}"/>
              </a:ext>
            </a:extLst>
          </p:cNvPr>
          <p:cNvSpPr>
            <a:spLocks noGrp="1"/>
          </p:cNvSpPr>
          <p:nvPr>
            <p:ph type="sldNum" sz="quarter" idx="4"/>
          </p:nvPr>
        </p:nvSpPr>
        <p:spPr/>
        <p:txBody>
          <a:bodyPr/>
          <a:lstStyle/>
          <a:p>
            <a:fld id="{69A197D1-22BB-4CE7-B90B-919B10D073A0}" type="slidenum">
              <a:rPr lang="fr-FR" altLang="fr-FR" smtClean="0"/>
              <a:pPr/>
              <a:t>132</a:t>
            </a:fld>
            <a:endParaRPr lang="fr-FR" altLang="fr-FR" dirty="0"/>
          </a:p>
        </p:txBody>
      </p:sp>
    </p:spTree>
    <p:extLst>
      <p:ext uri="{BB962C8B-B14F-4D97-AF65-F5344CB8AC3E}">
        <p14:creationId xmlns:p14="http://schemas.microsoft.com/office/powerpoint/2010/main" val="12756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234498"/>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extLst>
              <p:ext uri="{D42A27DB-BD31-4B8C-83A1-F6EECF244321}">
                <p14:modId xmlns:p14="http://schemas.microsoft.com/office/powerpoint/2010/main" val="1801627056"/>
              </p:ext>
            </p:extLst>
          </p:nvPr>
        </p:nvGraphicFramePr>
        <p:xfrm>
          <a:off x="713867" y="1083013"/>
          <a:ext cx="5785935" cy="285360"/>
        </p:xfrm>
        <a:graphic>
          <a:graphicData uri="http://schemas.openxmlformats.org/drawingml/2006/table">
            <a:tbl>
              <a:tblPr>
                <a:tableStyleId>{5C22544A-7EE6-4342-B048-85BDC9FD1C3A}</a:tableStyleId>
              </a:tblPr>
              <a:tblGrid>
                <a:gridCol w="5785935">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Q2. En quoi votre entreprise se comporte-t-elle de manière éthique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59503"/>
            <a:ext cx="11312376"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sur les p</a:t>
            </a:r>
            <a:r>
              <a:rPr lang="fr-FR" sz="2400" dirty="0"/>
              <a:t>rincipaux facteurs perçus de l’engagement éthique </a:t>
            </a:r>
            <a:endParaRPr lang="fr-FR" sz="2400" b="1" dirty="0">
              <a:latin typeface="Oswald" panose="00000500000000000000" pitchFamily="2" charset="0"/>
              <a:ea typeface="Roboto" panose="02000000000000000000" pitchFamily="2" charset="0"/>
              <a:cs typeface="Roboto" panose="02000000000000000000" pitchFamily="2" charset="0"/>
            </a:endParaRP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722794" y="1420655"/>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QO recodée | Base : 801 répondants</a:t>
            </a: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nvGraphicFramePr>
        <p:xfrm>
          <a:off x="144966" y="2508259"/>
          <a:ext cx="11757426" cy="3205828"/>
        </p:xfrm>
        <a:graphic>
          <a:graphicData uri="http://schemas.openxmlformats.org/drawingml/2006/table">
            <a:tbl>
              <a:tblPr firstRow="1" bandRow="1"/>
              <a:tblGrid>
                <a:gridCol w="1808525">
                  <a:extLst>
                    <a:ext uri="{9D8B030D-6E8A-4147-A177-3AD203B41FA5}">
                      <a16:colId xmlns:a16="http://schemas.microsoft.com/office/drawing/2014/main" val="1613173348"/>
                    </a:ext>
                  </a:extLst>
                </a:gridCol>
                <a:gridCol w="707516">
                  <a:extLst>
                    <a:ext uri="{9D8B030D-6E8A-4147-A177-3AD203B41FA5}">
                      <a16:colId xmlns:a16="http://schemas.microsoft.com/office/drawing/2014/main" val="2417229433"/>
                    </a:ext>
                  </a:extLst>
                </a:gridCol>
                <a:gridCol w="1933295">
                  <a:extLst>
                    <a:ext uri="{9D8B030D-6E8A-4147-A177-3AD203B41FA5}">
                      <a16:colId xmlns:a16="http://schemas.microsoft.com/office/drawing/2014/main" val="4065695276"/>
                    </a:ext>
                  </a:extLst>
                </a:gridCol>
                <a:gridCol w="2086763">
                  <a:extLst>
                    <a:ext uri="{9D8B030D-6E8A-4147-A177-3AD203B41FA5}">
                      <a16:colId xmlns:a16="http://schemas.microsoft.com/office/drawing/2014/main" val="1842800419"/>
                    </a:ext>
                  </a:extLst>
                </a:gridCol>
                <a:gridCol w="849892">
                  <a:extLst>
                    <a:ext uri="{9D8B030D-6E8A-4147-A177-3AD203B41FA5}">
                      <a16:colId xmlns:a16="http://schemas.microsoft.com/office/drawing/2014/main" val="332636344"/>
                    </a:ext>
                  </a:extLst>
                </a:gridCol>
                <a:gridCol w="2147299">
                  <a:extLst>
                    <a:ext uri="{9D8B030D-6E8A-4147-A177-3AD203B41FA5}">
                      <a16:colId xmlns:a16="http://schemas.microsoft.com/office/drawing/2014/main" val="1978337493"/>
                    </a:ext>
                  </a:extLst>
                </a:gridCol>
                <a:gridCol w="2224136">
                  <a:extLst>
                    <a:ext uri="{9D8B030D-6E8A-4147-A177-3AD203B41FA5}">
                      <a16:colId xmlns:a16="http://schemas.microsoft.com/office/drawing/2014/main" val="1820714950"/>
                    </a:ext>
                  </a:extLst>
                </a:gridCol>
              </a:tblGrid>
              <a:tr h="673448">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Bien-être des salariés</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22%</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kern="1200" baseline="0" dirty="0">
                          <a:solidFill>
                            <a:srgbClr val="84A120"/>
                          </a:solidFill>
                          <a:latin typeface="Calibri" panose="020F0502020204030204" pitchFamily="34" charset="0"/>
                          <a:ea typeface="+mn-ea"/>
                          <a:cs typeface="+mn-cs"/>
                        </a:rPr>
                        <a:t>19%</a:t>
                      </a:r>
                    </a:p>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Femme : 22%</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Homme : 15%</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772022013"/>
                  </a:ext>
                </a:extLst>
              </a:tr>
              <a:tr h="493159">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Engagement pour le développement durable (RSE…)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18%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Manager : 26%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N’encadrant pas d’équipe : 25% </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Non manager : 16%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Encadrant une équipe : 15%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22%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20 ans ou plus d’ancienneté : 26%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De 5 à 9 ans d’ancienneté : 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989341"/>
                  </a:ext>
                </a:extLst>
              </a:tr>
              <a:tr h="40582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Respect de l’égalité hommes / femmes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14%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a:solidFill>
                          <a:srgbClr val="C0000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14%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De 10 à 19 ans d’ancienneté : 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593490565"/>
                  </a:ext>
                </a:extLst>
              </a:tr>
              <a:tr h="530811">
                <a:tc>
                  <a:txBody>
                    <a:bodyPr/>
                    <a:lstStyle/>
                    <a:p>
                      <a:pPr algn="r"/>
                      <a:r>
                        <a:rPr lang="fr-FR" sz="900" b="1" kern="1200" dirty="0">
                          <a:solidFill>
                            <a:schemeClr val="tx1"/>
                          </a:solidFill>
                          <a:latin typeface="Verdana"/>
                          <a:ea typeface="+mn-ea"/>
                          <a:cs typeface="+mn-cs"/>
                        </a:rPr>
                        <a:t>Respect des droits et de la satisfaction des clients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11%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Femme : 14%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Homme : 7%</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Entre 40 et 49 ans : 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Femme : 11%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Homme : 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8002930"/>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Respect des lois mises en places par l’Etat (droit du travail…)</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10%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a:solidFill>
                          <a:srgbClr val="C0000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50 ans et plus : 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3837908201"/>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Communique et propose des formations sur le sujets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a:solidFill>
                          <a:srgbClr val="C0000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De 10 à 19 ans d’ancienneté : 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20 ans ou plus d’ancienneté : 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6645924"/>
                  </a:ext>
                </a:extLst>
              </a:tr>
            </a:tbl>
          </a:graphicData>
        </a:graphic>
      </p:graphicFrame>
      <p:grpSp>
        <p:nvGrpSpPr>
          <p:cNvPr id="5" name="Groupe 4">
            <a:extLst>
              <a:ext uri="{FF2B5EF4-FFF2-40B4-BE49-F238E27FC236}">
                <a16:creationId xmlns:a16="http://schemas.microsoft.com/office/drawing/2014/main" id="{A6BE3E58-9DAB-ABE0-A3CD-77299EFD15B1}"/>
              </a:ext>
            </a:extLst>
          </p:cNvPr>
          <p:cNvGrpSpPr/>
          <p:nvPr/>
        </p:nvGrpSpPr>
        <p:grpSpPr>
          <a:xfrm>
            <a:off x="3817560" y="1713019"/>
            <a:ext cx="2060885" cy="504916"/>
            <a:chOff x="842615" y="1939448"/>
            <a:chExt cx="2060885" cy="504916"/>
          </a:xfrm>
        </p:grpSpPr>
        <p:pic>
          <p:nvPicPr>
            <p:cNvPr id="6" name="Picture 2">
              <a:extLst>
                <a:ext uri="{FF2B5EF4-FFF2-40B4-BE49-F238E27FC236}">
                  <a16:creationId xmlns:a16="http://schemas.microsoft.com/office/drawing/2014/main" id="{4ADA52CD-29B1-C841-CB1E-5836AF483A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CA2080EC-4B06-255E-66E2-15B500EFAE7E}"/>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1" name="Groupe 10">
            <a:extLst>
              <a:ext uri="{FF2B5EF4-FFF2-40B4-BE49-F238E27FC236}">
                <a16:creationId xmlns:a16="http://schemas.microsoft.com/office/drawing/2014/main" id="{AA8020F9-93C5-4075-3AB1-E8B0130BEEC1}"/>
              </a:ext>
            </a:extLst>
          </p:cNvPr>
          <p:cNvGrpSpPr/>
          <p:nvPr/>
        </p:nvGrpSpPr>
        <p:grpSpPr>
          <a:xfrm>
            <a:off x="9089136" y="1702337"/>
            <a:ext cx="2010242" cy="504916"/>
            <a:chOff x="8058119" y="1939448"/>
            <a:chExt cx="2010242" cy="504916"/>
          </a:xfrm>
        </p:grpSpPr>
        <p:pic>
          <p:nvPicPr>
            <p:cNvPr id="13" name="Picture 4">
              <a:extLst>
                <a:ext uri="{FF2B5EF4-FFF2-40B4-BE49-F238E27FC236}">
                  <a16:creationId xmlns:a16="http://schemas.microsoft.com/office/drawing/2014/main" id="{93E61CEC-4B85-0C80-61C9-027A78AD8B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52FF8FE3-6016-0F3A-2EAC-7FDD7EAD8F77}"/>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cxnSp>
        <p:nvCxnSpPr>
          <p:cNvPr id="16" name="Connecteur droit 15">
            <a:extLst>
              <a:ext uri="{FF2B5EF4-FFF2-40B4-BE49-F238E27FC236}">
                <a16:creationId xmlns:a16="http://schemas.microsoft.com/office/drawing/2014/main" id="{5BADCF57-9A95-96D9-7E0C-AAF852322EA7}"/>
              </a:ext>
            </a:extLst>
          </p:cNvPr>
          <p:cNvCxnSpPr>
            <a:cxnSpLocks/>
          </p:cNvCxnSpPr>
          <p:nvPr/>
        </p:nvCxnSpPr>
        <p:spPr>
          <a:xfrm>
            <a:off x="6693663" y="2508258"/>
            <a:ext cx="0" cy="3205829"/>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876696D0-40D8-97AB-D493-A2070CC2A4DC}"/>
              </a:ext>
            </a:extLst>
          </p:cNvPr>
          <p:cNvSpPr>
            <a:spLocks noGrp="1"/>
          </p:cNvSpPr>
          <p:nvPr>
            <p:ph type="sldNum" sz="quarter" idx="4"/>
          </p:nvPr>
        </p:nvSpPr>
        <p:spPr/>
        <p:txBody>
          <a:bodyPr/>
          <a:lstStyle/>
          <a:p>
            <a:fld id="{69A197D1-22BB-4CE7-B90B-919B10D073A0}" type="slidenum">
              <a:rPr lang="fr-FR" altLang="fr-FR" smtClean="0"/>
              <a:pPr/>
              <a:t>133</a:t>
            </a:fld>
            <a:endParaRPr lang="fr-FR" altLang="fr-FR" dirty="0"/>
          </a:p>
        </p:txBody>
      </p:sp>
    </p:spTree>
    <p:extLst>
      <p:ext uri="{BB962C8B-B14F-4D97-AF65-F5344CB8AC3E}">
        <p14:creationId xmlns:p14="http://schemas.microsoft.com/office/powerpoint/2010/main" val="26490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134</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740405" y="182195"/>
            <a:ext cx="10764324" cy="664797"/>
          </a:xfrm>
        </p:spPr>
        <p:txBody>
          <a:bodyPr/>
          <a:lstStyle/>
          <a:p>
            <a:r>
              <a:rPr lang="fr-FR" sz="2400" dirty="0"/>
              <a:t>Principaux facteurs de non-engagement éthique : ne pas porter attention au bien être des salariés et ne mener aucune action pour le développement durable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6813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graphicFrame>
        <p:nvGraphicFramePr>
          <p:cNvPr id="2" name="Tableau 1">
            <a:extLst>
              <a:ext uri="{FF2B5EF4-FFF2-40B4-BE49-F238E27FC236}">
                <a16:creationId xmlns:a16="http://schemas.microsoft.com/office/drawing/2014/main" id="{F853891D-BBB2-ABF4-BDDE-8414EA455933}"/>
              </a:ext>
            </a:extLst>
          </p:cNvPr>
          <p:cNvGraphicFramePr>
            <a:graphicFrameLocks noGrp="1"/>
          </p:cNvGraphicFramePr>
          <p:nvPr>
            <p:extLst>
              <p:ext uri="{D42A27DB-BD31-4B8C-83A1-F6EECF244321}">
                <p14:modId xmlns:p14="http://schemas.microsoft.com/office/powerpoint/2010/main" val="2893459030"/>
              </p:ext>
            </p:extLst>
          </p:nvPr>
        </p:nvGraphicFramePr>
        <p:xfrm>
          <a:off x="687271" y="1043735"/>
          <a:ext cx="7523963" cy="285360"/>
        </p:xfrm>
        <a:graphic>
          <a:graphicData uri="http://schemas.openxmlformats.org/drawingml/2006/table">
            <a:tbl>
              <a:tblPr>
                <a:tableStyleId>{5C22544A-7EE6-4342-B048-85BDC9FD1C3A}</a:tableStyleId>
              </a:tblPr>
              <a:tblGrid>
                <a:gridCol w="7523963">
                  <a:extLst>
                    <a:ext uri="{9D8B030D-6E8A-4147-A177-3AD203B41FA5}">
                      <a16:colId xmlns:a16="http://schemas.microsoft.com/office/drawing/2014/main" val="3555398857"/>
                    </a:ext>
                  </a:extLst>
                </a:gridCol>
              </a:tblGrid>
              <a:tr h="0">
                <a:tc>
                  <a:txBody>
                    <a:bodyPr/>
                    <a:lstStyle/>
                    <a:p>
                      <a:pPr lvl="0"/>
                      <a:r>
                        <a:rPr lang="fr-FR" sz="1400" b="1" kern="1200" dirty="0">
                          <a:solidFill>
                            <a:schemeClr val="dk1"/>
                          </a:solidFill>
                          <a:effectLst/>
                          <a:latin typeface="+mn-lt"/>
                          <a:ea typeface="+mn-ea"/>
                          <a:cs typeface="+mn-cs"/>
                        </a:rPr>
                        <a:t>Q2bis. En quoi votre entreprise ne se comporte-t-elle pas de manière éthique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 name="ZoneTexte 2">
            <a:extLst>
              <a:ext uri="{FF2B5EF4-FFF2-40B4-BE49-F238E27FC236}">
                <a16:creationId xmlns:a16="http://schemas.microsoft.com/office/drawing/2014/main" id="{45CCF82A-BA4A-457D-5016-C4DA6D59A3EE}"/>
              </a:ext>
            </a:extLst>
          </p:cNvPr>
          <p:cNvSpPr txBox="1"/>
          <p:nvPr/>
        </p:nvSpPr>
        <p:spPr>
          <a:xfrm>
            <a:off x="702756" y="1464991"/>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QO recodée | Base : 131 répondants</a:t>
            </a:r>
          </a:p>
        </p:txBody>
      </p:sp>
      <p:grpSp>
        <p:nvGrpSpPr>
          <p:cNvPr id="14" name="Groupe 13">
            <a:extLst>
              <a:ext uri="{FF2B5EF4-FFF2-40B4-BE49-F238E27FC236}">
                <a16:creationId xmlns:a16="http://schemas.microsoft.com/office/drawing/2014/main" id="{BD1372EC-30A7-0EFE-2E9A-4FAF7DB95CBF}"/>
              </a:ext>
            </a:extLst>
          </p:cNvPr>
          <p:cNvGrpSpPr/>
          <p:nvPr/>
        </p:nvGrpSpPr>
        <p:grpSpPr>
          <a:xfrm>
            <a:off x="842615" y="1939448"/>
            <a:ext cx="2060885" cy="504916"/>
            <a:chOff x="842615" y="1939448"/>
            <a:chExt cx="2060885" cy="504916"/>
          </a:xfrm>
        </p:grpSpPr>
        <p:pic>
          <p:nvPicPr>
            <p:cNvPr id="15" name="Picture 2">
              <a:extLst>
                <a:ext uri="{FF2B5EF4-FFF2-40B4-BE49-F238E27FC236}">
                  <a16:creationId xmlns:a16="http://schemas.microsoft.com/office/drawing/2014/main" id="{A0DA1859-B0D4-8E59-635B-563846F68A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C12F0F58-2C0C-9EF4-CFD3-A30D1F26A8E9}"/>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7" name="Groupe 16">
            <a:extLst>
              <a:ext uri="{FF2B5EF4-FFF2-40B4-BE49-F238E27FC236}">
                <a16:creationId xmlns:a16="http://schemas.microsoft.com/office/drawing/2014/main" id="{ECD24BBB-B7E6-9C92-1FE9-510BD86C11A0}"/>
              </a:ext>
            </a:extLst>
          </p:cNvPr>
          <p:cNvGrpSpPr/>
          <p:nvPr/>
        </p:nvGrpSpPr>
        <p:grpSpPr>
          <a:xfrm>
            <a:off x="8451243" y="1939448"/>
            <a:ext cx="2010242" cy="504916"/>
            <a:chOff x="8058119" y="1939448"/>
            <a:chExt cx="2010242" cy="504916"/>
          </a:xfrm>
        </p:grpSpPr>
        <p:pic>
          <p:nvPicPr>
            <p:cNvPr id="18" name="Picture 4">
              <a:extLst>
                <a:ext uri="{FF2B5EF4-FFF2-40B4-BE49-F238E27FC236}">
                  <a16:creationId xmlns:a16="http://schemas.microsoft.com/office/drawing/2014/main" id="{C267AF44-5EEF-4D6E-2156-5ED9DEAE71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2B721003-6AE1-6A5F-A485-F1DB5B34518A}"/>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graphicFrame>
        <p:nvGraphicFramePr>
          <p:cNvPr id="4" name="Tableau 7">
            <a:extLst>
              <a:ext uri="{FF2B5EF4-FFF2-40B4-BE49-F238E27FC236}">
                <a16:creationId xmlns:a16="http://schemas.microsoft.com/office/drawing/2014/main" id="{B6FC54B0-3638-1144-7747-9D2362C99087}"/>
              </a:ext>
            </a:extLst>
          </p:cNvPr>
          <p:cNvGraphicFramePr>
            <a:graphicFrameLocks noGrp="1"/>
          </p:cNvGraphicFramePr>
          <p:nvPr>
            <p:extLst>
              <p:ext uri="{D42A27DB-BD31-4B8C-83A1-F6EECF244321}">
                <p14:modId xmlns:p14="http://schemas.microsoft.com/office/powerpoint/2010/main" val="1678096131"/>
              </p:ext>
            </p:extLst>
          </p:nvPr>
        </p:nvGraphicFramePr>
        <p:xfrm>
          <a:off x="3935760" y="2303875"/>
          <a:ext cx="4279062" cy="3894258"/>
        </p:xfrm>
        <a:graphic>
          <a:graphicData uri="http://schemas.openxmlformats.org/drawingml/2006/table">
            <a:tbl>
              <a:tblPr firstRow="1" bandRow="1">
                <a:tableStyleId>{2D5ABB26-0587-4C30-8999-92F81FD0307C}</a:tableStyleId>
              </a:tblPr>
              <a:tblGrid>
                <a:gridCol w="4279062">
                  <a:extLst>
                    <a:ext uri="{9D8B030D-6E8A-4147-A177-3AD203B41FA5}">
                      <a16:colId xmlns:a16="http://schemas.microsoft.com/office/drawing/2014/main" val="3325012296"/>
                    </a:ext>
                  </a:extLst>
                </a:gridCol>
              </a:tblGrid>
              <a:tr h="281944">
                <a:tc>
                  <a:txBody>
                    <a:bodyPr/>
                    <a:lstStyle/>
                    <a:p>
                      <a:pPr algn="ctr"/>
                      <a:endParaRPr lang="fr-FR" sz="1100" b="0" dirty="0">
                        <a:solidFill>
                          <a:schemeClr val="tx1"/>
                        </a:solidFill>
                      </a:endParaRPr>
                    </a:p>
                  </a:txBody>
                  <a:tcPr anchor="ctr"/>
                </a:tc>
                <a:extLst>
                  <a:ext uri="{0D108BD9-81ED-4DB2-BD59-A6C34878D82A}">
                    <a16:rowId xmlns:a16="http://schemas.microsoft.com/office/drawing/2014/main" val="850639632"/>
                  </a:ext>
                </a:extLst>
              </a:tr>
              <a:tr h="379314">
                <a:tc>
                  <a:txBody>
                    <a:bodyPr/>
                    <a:lstStyle/>
                    <a:p>
                      <a:pPr algn="ctr"/>
                      <a:r>
                        <a:rPr lang="fr-FR" sz="1100" b="0" dirty="0">
                          <a:solidFill>
                            <a:schemeClr val="tx1"/>
                          </a:solidFill>
                        </a:rPr>
                        <a:t>Traite mal ses employés, ne fait rien pour eux</a:t>
                      </a:r>
                    </a:p>
                  </a:txBody>
                  <a:tcPr anchor="ctr"/>
                </a:tc>
                <a:extLst>
                  <a:ext uri="{0D108BD9-81ED-4DB2-BD59-A6C34878D82A}">
                    <a16:rowId xmlns:a16="http://schemas.microsoft.com/office/drawing/2014/main" val="976695675"/>
                  </a:ext>
                </a:extLst>
              </a:tr>
              <a:tr h="379314">
                <a:tc>
                  <a:txBody>
                    <a:bodyPr/>
                    <a:lstStyle/>
                    <a:p>
                      <a:pPr algn="ctr"/>
                      <a:r>
                        <a:rPr lang="fr-FR" sz="1100" b="0" dirty="0">
                          <a:solidFill>
                            <a:schemeClr val="tx1"/>
                          </a:solidFill>
                        </a:rPr>
                        <a:t>Aucun engagement pour l’écologie</a:t>
                      </a:r>
                    </a:p>
                  </a:txBody>
                  <a:tcPr anchor="ctr"/>
                </a:tc>
                <a:extLst>
                  <a:ext uri="{0D108BD9-81ED-4DB2-BD59-A6C34878D82A}">
                    <a16:rowId xmlns:a16="http://schemas.microsoft.com/office/drawing/2014/main" val="2111303180"/>
                  </a:ext>
                </a:extLst>
              </a:tr>
              <a:tr h="379314">
                <a:tc>
                  <a:txBody>
                    <a:bodyPr/>
                    <a:lstStyle/>
                    <a:p>
                      <a:pPr algn="ctr"/>
                      <a:r>
                        <a:rPr lang="fr-FR" sz="1100" b="0" dirty="0">
                          <a:solidFill>
                            <a:schemeClr val="tx1"/>
                          </a:solidFill>
                        </a:rPr>
                        <a:t>Manque d’équité entre les employés (discriminations…)</a:t>
                      </a:r>
                    </a:p>
                  </a:txBody>
                  <a:tcPr anchor="ctr"/>
                </a:tc>
                <a:extLst>
                  <a:ext uri="{0D108BD9-81ED-4DB2-BD59-A6C34878D82A}">
                    <a16:rowId xmlns:a16="http://schemas.microsoft.com/office/drawing/2014/main" val="3826371416"/>
                  </a:ext>
                </a:extLst>
              </a:tr>
              <a:tr h="380314">
                <a:tc>
                  <a:txBody>
                    <a:bodyPr/>
                    <a:lstStyle/>
                    <a:p>
                      <a:pPr algn="ctr"/>
                      <a:r>
                        <a:rPr lang="fr-FR" sz="1100" b="0" dirty="0">
                          <a:solidFill>
                            <a:schemeClr val="tx1"/>
                          </a:solidFill>
                        </a:rPr>
                        <a:t>Non respect du client</a:t>
                      </a:r>
                    </a:p>
                  </a:txBody>
                  <a:tcPr anchor="ctr"/>
                </a:tc>
                <a:extLst>
                  <a:ext uri="{0D108BD9-81ED-4DB2-BD59-A6C34878D82A}">
                    <a16:rowId xmlns:a16="http://schemas.microsoft.com/office/drawing/2014/main" val="1408764320"/>
                  </a:ext>
                </a:extLst>
              </a:tr>
              <a:tr h="315035">
                <a:tc>
                  <a:txBody>
                    <a:bodyPr/>
                    <a:lstStyle/>
                    <a:p>
                      <a:pPr algn="ctr"/>
                      <a:r>
                        <a:rPr lang="fr-FR" sz="1100" b="0" dirty="0">
                          <a:solidFill>
                            <a:schemeClr val="tx1"/>
                          </a:solidFill>
                        </a:rPr>
                        <a:t>A seulement pour but de faire du profit</a:t>
                      </a:r>
                    </a:p>
                  </a:txBody>
                  <a:tcPr anchor="ctr"/>
                </a:tc>
                <a:extLst>
                  <a:ext uri="{0D108BD9-81ED-4DB2-BD59-A6C34878D82A}">
                    <a16:rowId xmlns:a16="http://schemas.microsoft.com/office/drawing/2014/main" val="1116312445"/>
                  </a:ext>
                </a:extLst>
              </a:tr>
              <a:tr h="360040">
                <a:tc>
                  <a:txBody>
                    <a:bodyPr/>
                    <a:lstStyle/>
                    <a:p>
                      <a:pPr algn="ctr"/>
                      <a:r>
                        <a:rPr lang="fr-FR" sz="1100" b="0" dirty="0">
                          <a:solidFill>
                            <a:schemeClr val="tx1"/>
                          </a:solidFill>
                        </a:rPr>
                        <a:t>N’écoute pas ses salariés et ne communique pas avec eux</a:t>
                      </a:r>
                    </a:p>
                  </a:txBody>
                  <a:tcPr anchor="ctr"/>
                </a:tc>
                <a:extLst>
                  <a:ext uri="{0D108BD9-81ED-4DB2-BD59-A6C34878D82A}">
                    <a16:rowId xmlns:a16="http://schemas.microsoft.com/office/drawing/2014/main" val="2010437293"/>
                  </a:ext>
                </a:extLst>
              </a:tr>
              <a:tr h="450050">
                <a:tc>
                  <a:txBody>
                    <a:bodyPr/>
                    <a:lstStyle/>
                    <a:p>
                      <a:pPr algn="ctr"/>
                      <a:r>
                        <a:rPr lang="fr-FR" sz="1100" b="0" dirty="0">
                          <a:solidFill>
                            <a:schemeClr val="tx1"/>
                          </a:solidFill>
                        </a:rPr>
                        <a:t>Ne respecte pas les différentes lois mises en place par l’Etat (droit du travail…)</a:t>
                      </a:r>
                    </a:p>
                  </a:txBody>
                  <a:tcPr anchor="ctr"/>
                </a:tc>
                <a:extLst>
                  <a:ext uri="{0D108BD9-81ED-4DB2-BD59-A6C34878D82A}">
                    <a16:rowId xmlns:a16="http://schemas.microsoft.com/office/drawing/2014/main" val="1192252695"/>
                  </a:ext>
                </a:extLst>
              </a:tr>
              <a:tr h="405045">
                <a:tc>
                  <a:txBody>
                    <a:bodyPr/>
                    <a:lstStyle/>
                    <a:p>
                      <a:pPr algn="ctr"/>
                      <a:r>
                        <a:rPr lang="fr-FR" sz="1100" b="0" dirty="0">
                          <a:solidFill>
                            <a:schemeClr val="tx1"/>
                          </a:solidFill>
                        </a:rPr>
                        <a:t>Ne respecte pas leurs engagements (écologiques, sociaux…)</a:t>
                      </a:r>
                    </a:p>
                  </a:txBody>
                  <a:tcPr anchor="ctr"/>
                </a:tc>
                <a:extLst>
                  <a:ext uri="{0D108BD9-81ED-4DB2-BD59-A6C34878D82A}">
                    <a16:rowId xmlns:a16="http://schemas.microsoft.com/office/drawing/2014/main" val="1382206232"/>
                  </a:ext>
                </a:extLst>
              </a:tr>
              <a:tr h="281944">
                <a:tc>
                  <a:txBody>
                    <a:bodyPr/>
                    <a:lstStyle/>
                    <a:p>
                      <a:pPr algn="ctr"/>
                      <a:r>
                        <a:rPr lang="fr-FR" sz="1100" b="0" dirty="0">
                          <a:solidFill>
                            <a:schemeClr val="tx1"/>
                          </a:solidFill>
                        </a:rPr>
                        <a:t>Autre</a:t>
                      </a:r>
                    </a:p>
                  </a:txBody>
                  <a:tcPr anchor="ctr"/>
                </a:tc>
                <a:extLst>
                  <a:ext uri="{0D108BD9-81ED-4DB2-BD59-A6C34878D82A}">
                    <a16:rowId xmlns:a16="http://schemas.microsoft.com/office/drawing/2014/main" val="864032447"/>
                  </a:ext>
                </a:extLst>
              </a:tr>
              <a:tr h="281944">
                <a:tc>
                  <a:txBody>
                    <a:bodyPr/>
                    <a:lstStyle/>
                    <a:p>
                      <a:pPr algn="ctr"/>
                      <a:r>
                        <a:rPr lang="fr-FR" sz="1100" b="0" dirty="0">
                          <a:solidFill>
                            <a:schemeClr val="tx1"/>
                          </a:solidFill>
                        </a:rPr>
                        <a:t>NSP</a:t>
                      </a:r>
                    </a:p>
                  </a:txBody>
                  <a:tcPr anchor="ctr"/>
                </a:tc>
                <a:extLst>
                  <a:ext uri="{0D108BD9-81ED-4DB2-BD59-A6C34878D82A}">
                    <a16:rowId xmlns:a16="http://schemas.microsoft.com/office/drawing/2014/main" val="3138090433"/>
                  </a:ext>
                </a:extLst>
              </a:tr>
            </a:tbl>
          </a:graphicData>
        </a:graphic>
      </p:graphicFrame>
      <p:graphicFrame>
        <p:nvGraphicFramePr>
          <p:cNvPr id="8" name="Graphique 7">
            <a:extLst>
              <a:ext uri="{FF2B5EF4-FFF2-40B4-BE49-F238E27FC236}">
                <a16:creationId xmlns:a16="http://schemas.microsoft.com/office/drawing/2014/main" id="{00EC0E23-3901-F3D0-CC23-8170B766637A}"/>
              </a:ext>
            </a:extLst>
          </p:cNvPr>
          <p:cNvGraphicFramePr/>
          <p:nvPr>
            <p:extLst>
              <p:ext uri="{D42A27DB-BD31-4B8C-83A1-F6EECF244321}">
                <p14:modId xmlns:p14="http://schemas.microsoft.com/office/powerpoint/2010/main" val="756985749"/>
              </p:ext>
            </p:extLst>
          </p:nvPr>
        </p:nvGraphicFramePr>
        <p:xfrm>
          <a:off x="8351599" y="2452894"/>
          <a:ext cx="2998722" cy="39937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phique 11">
            <a:extLst>
              <a:ext uri="{FF2B5EF4-FFF2-40B4-BE49-F238E27FC236}">
                <a16:creationId xmlns:a16="http://schemas.microsoft.com/office/drawing/2014/main" id="{1D6D8A78-926E-E5D0-799D-4D91306B6B47}"/>
              </a:ext>
            </a:extLst>
          </p:cNvPr>
          <p:cNvGraphicFramePr/>
          <p:nvPr>
            <p:extLst>
              <p:ext uri="{D42A27DB-BD31-4B8C-83A1-F6EECF244321}">
                <p14:modId xmlns:p14="http://schemas.microsoft.com/office/powerpoint/2010/main" val="4198355661"/>
              </p:ext>
            </p:extLst>
          </p:nvPr>
        </p:nvGraphicFramePr>
        <p:xfrm>
          <a:off x="245350" y="2448466"/>
          <a:ext cx="3595053" cy="3999043"/>
        </p:xfrm>
        <a:graphic>
          <a:graphicData uri="http://schemas.openxmlformats.org/drawingml/2006/chart">
            <c:chart xmlns:c="http://schemas.openxmlformats.org/drawingml/2006/chart" xmlns:r="http://schemas.openxmlformats.org/officeDocument/2006/relationships" r:id="rId5"/>
          </a:graphicData>
        </a:graphic>
      </p:graphicFrame>
      <p:sp>
        <p:nvSpPr>
          <p:cNvPr id="11" name="Arc 10">
            <a:extLst>
              <a:ext uri="{FF2B5EF4-FFF2-40B4-BE49-F238E27FC236}">
                <a16:creationId xmlns:a16="http://schemas.microsoft.com/office/drawing/2014/main" id="{E14096CA-DF98-CE02-6098-291D3984D5B1}"/>
              </a:ext>
            </a:extLst>
          </p:cNvPr>
          <p:cNvSpPr/>
          <p:nvPr/>
        </p:nvSpPr>
        <p:spPr>
          <a:xfrm>
            <a:off x="255149" y="2601183"/>
            <a:ext cx="575266" cy="405045"/>
          </a:xfrm>
          <a:prstGeom prst="arc">
            <a:avLst>
              <a:gd name="adj1" fmla="val 3671642"/>
              <a:gd name="adj2" fmla="val 0"/>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FE72CB8D-C001-E24C-40BD-0AB6B05DB194}"/>
              </a:ext>
            </a:extLst>
          </p:cNvPr>
          <p:cNvCxnSpPr>
            <a:cxnSpLocks/>
          </p:cNvCxnSpPr>
          <p:nvPr/>
        </p:nvCxnSpPr>
        <p:spPr>
          <a:xfrm>
            <a:off x="1145450" y="3332085"/>
            <a:ext cx="972108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8A19BC4A-B4BB-7B69-562A-826F53A37BE1}"/>
              </a:ext>
            </a:extLst>
          </p:cNvPr>
          <p:cNvSpPr/>
          <p:nvPr/>
        </p:nvSpPr>
        <p:spPr>
          <a:xfrm>
            <a:off x="10291264" y="2565720"/>
            <a:ext cx="575266" cy="405045"/>
          </a:xfrm>
          <a:prstGeom prst="arc">
            <a:avLst>
              <a:gd name="adj1" fmla="val 3671642"/>
              <a:gd name="adj2" fmla="val 0"/>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07098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234498"/>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extLst>
              <p:ext uri="{D42A27DB-BD31-4B8C-83A1-F6EECF244321}">
                <p14:modId xmlns:p14="http://schemas.microsoft.com/office/powerpoint/2010/main" val="3768681341"/>
              </p:ext>
            </p:extLst>
          </p:nvPr>
        </p:nvGraphicFramePr>
        <p:xfrm>
          <a:off x="704941" y="1014739"/>
          <a:ext cx="5940660" cy="285360"/>
        </p:xfrm>
        <a:graphic>
          <a:graphicData uri="http://schemas.openxmlformats.org/drawingml/2006/table">
            <a:tbl>
              <a:tblPr>
                <a:tableStyleId>{5C22544A-7EE6-4342-B048-85BDC9FD1C3A}</a:tableStyleId>
              </a:tblPr>
              <a:tblGrid>
                <a:gridCol w="5940660">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Q2bis. En quoi votre entreprise ne se comporte-t-elle pas de manière éthique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59503"/>
            <a:ext cx="11551843"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sur les p</a:t>
            </a:r>
            <a:r>
              <a:rPr lang="fr-FR" sz="2400" dirty="0"/>
              <a:t>rincipaux facteurs de non-engagement éthique </a:t>
            </a:r>
            <a:endParaRPr lang="fr-FR" sz="2400" b="1" dirty="0">
              <a:latin typeface="Oswald" panose="00000500000000000000" pitchFamily="2" charset="0"/>
              <a:ea typeface="Roboto" panose="02000000000000000000" pitchFamily="2" charset="0"/>
              <a:cs typeface="Roboto" panose="02000000000000000000" pitchFamily="2" charset="0"/>
            </a:endParaRP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713867" y="134258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131 répondants </a:t>
            </a:r>
            <a:endParaRPr lang="fr-FR" sz="1050" i="1" dirty="0">
              <a:solidFill>
                <a:srgbClr val="7030A0"/>
              </a:solidFill>
              <a:latin typeface="Roboto" panose="020B0604020202020204" charset="0"/>
              <a:ea typeface="Roboto" panose="020B0604020202020204" charset="0"/>
            </a:endParaRP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nvGraphicFramePr>
        <p:xfrm>
          <a:off x="141316" y="2508259"/>
          <a:ext cx="11761076" cy="3948837"/>
        </p:xfrm>
        <a:graphic>
          <a:graphicData uri="http://schemas.openxmlformats.org/drawingml/2006/table">
            <a:tbl>
              <a:tblPr firstRow="1" bandRow="1"/>
              <a:tblGrid>
                <a:gridCol w="1812175">
                  <a:extLst>
                    <a:ext uri="{9D8B030D-6E8A-4147-A177-3AD203B41FA5}">
                      <a16:colId xmlns:a16="http://schemas.microsoft.com/office/drawing/2014/main" val="1613173348"/>
                    </a:ext>
                  </a:extLst>
                </a:gridCol>
                <a:gridCol w="707516">
                  <a:extLst>
                    <a:ext uri="{9D8B030D-6E8A-4147-A177-3AD203B41FA5}">
                      <a16:colId xmlns:a16="http://schemas.microsoft.com/office/drawing/2014/main" val="2417229433"/>
                    </a:ext>
                  </a:extLst>
                </a:gridCol>
                <a:gridCol w="1933295">
                  <a:extLst>
                    <a:ext uri="{9D8B030D-6E8A-4147-A177-3AD203B41FA5}">
                      <a16:colId xmlns:a16="http://schemas.microsoft.com/office/drawing/2014/main" val="4065695276"/>
                    </a:ext>
                  </a:extLst>
                </a:gridCol>
                <a:gridCol w="2086763">
                  <a:extLst>
                    <a:ext uri="{9D8B030D-6E8A-4147-A177-3AD203B41FA5}">
                      <a16:colId xmlns:a16="http://schemas.microsoft.com/office/drawing/2014/main" val="1842800419"/>
                    </a:ext>
                  </a:extLst>
                </a:gridCol>
                <a:gridCol w="849892">
                  <a:extLst>
                    <a:ext uri="{9D8B030D-6E8A-4147-A177-3AD203B41FA5}">
                      <a16:colId xmlns:a16="http://schemas.microsoft.com/office/drawing/2014/main" val="332636344"/>
                    </a:ext>
                  </a:extLst>
                </a:gridCol>
                <a:gridCol w="2147299">
                  <a:extLst>
                    <a:ext uri="{9D8B030D-6E8A-4147-A177-3AD203B41FA5}">
                      <a16:colId xmlns:a16="http://schemas.microsoft.com/office/drawing/2014/main" val="1978337493"/>
                    </a:ext>
                  </a:extLst>
                </a:gridCol>
                <a:gridCol w="2224136">
                  <a:extLst>
                    <a:ext uri="{9D8B030D-6E8A-4147-A177-3AD203B41FA5}">
                      <a16:colId xmlns:a16="http://schemas.microsoft.com/office/drawing/2014/main" val="1820714950"/>
                    </a:ext>
                  </a:extLst>
                </a:gridCol>
              </a:tblGrid>
              <a:tr h="673448">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Traite mal ses employés, ne fais rien pour eux</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37%</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Femme : 44%</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Homme : 17%</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kern="1200" baseline="0" dirty="0">
                          <a:solidFill>
                            <a:srgbClr val="84A120"/>
                          </a:solidFill>
                          <a:latin typeface="Calibri" panose="020F0502020204030204" pitchFamily="34" charset="0"/>
                          <a:ea typeface="+mn-ea"/>
                          <a:cs typeface="+mn-cs"/>
                        </a:rPr>
                        <a:t>22%</a:t>
                      </a:r>
                    </a:p>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72022013"/>
                  </a:ext>
                </a:extLst>
              </a:tr>
              <a:tr h="493159">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Aucun engagement pour l’écologie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16%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Non manager : 16%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13%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16%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Non manager : 19%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20 ans ou plus d’ancienneté : 18%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2242989341"/>
                  </a:ext>
                </a:extLst>
              </a:tr>
              <a:tr h="40582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Manque d’équité entre les employés (discriminations…)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11%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a:solidFill>
                          <a:srgbClr val="C0000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10%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Femme : 17%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93490565"/>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À seulement pour but de faire du profit</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a:solidFill>
                          <a:srgbClr val="C0000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De 5 à 9 ans d’ancienneté : 25%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3837908201"/>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N’écoute pas ses salariés et ne communique pas avec eux</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a:solidFill>
                          <a:srgbClr val="C0000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13%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De 10 à 19 ans d’ancienneté : 32%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20 ans ou plus d’ancienneté : 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6645924"/>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Ne respecte pas les différentes lois mises en place par l’Etat (droit du travail…)</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kern="1200" baseline="0" dirty="0">
                          <a:solidFill>
                            <a:srgbClr val="84A120"/>
                          </a:solidFill>
                          <a:latin typeface="Calibri" panose="020F0502020204030204" pitchFamily="34" charset="0"/>
                          <a:ea typeface="+mn-ea"/>
                          <a:cs typeface="+mn-cs"/>
                        </a:rPr>
                        <a:t>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17%</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20 ans ou plus d’ancienneté : 13%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a:solidFill>
                          <a:srgbClr val="C0000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a:solidFill>
                          <a:srgbClr val="C0000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38873169"/>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Ne respecte pas leurs engagements (écologiques, sociaux…)</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a:solidFill>
                          <a:srgbClr val="C0000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Entre 40 et 49 ans : 18%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a:solidFill>
                          <a:srgbClr val="C0000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9746117"/>
                  </a:ext>
                </a:extLst>
              </a:tr>
            </a:tbl>
          </a:graphicData>
        </a:graphic>
      </p:graphicFrame>
      <p:grpSp>
        <p:nvGrpSpPr>
          <p:cNvPr id="5" name="Groupe 4">
            <a:extLst>
              <a:ext uri="{FF2B5EF4-FFF2-40B4-BE49-F238E27FC236}">
                <a16:creationId xmlns:a16="http://schemas.microsoft.com/office/drawing/2014/main" id="{A6BE3E58-9DAB-ABE0-A3CD-77299EFD15B1}"/>
              </a:ext>
            </a:extLst>
          </p:cNvPr>
          <p:cNvGrpSpPr/>
          <p:nvPr/>
        </p:nvGrpSpPr>
        <p:grpSpPr>
          <a:xfrm>
            <a:off x="3817560" y="1713019"/>
            <a:ext cx="2060885" cy="504916"/>
            <a:chOff x="842615" y="1939448"/>
            <a:chExt cx="2060885" cy="504916"/>
          </a:xfrm>
        </p:grpSpPr>
        <p:pic>
          <p:nvPicPr>
            <p:cNvPr id="6" name="Picture 2">
              <a:extLst>
                <a:ext uri="{FF2B5EF4-FFF2-40B4-BE49-F238E27FC236}">
                  <a16:creationId xmlns:a16="http://schemas.microsoft.com/office/drawing/2014/main" id="{4ADA52CD-29B1-C841-CB1E-5836AF483A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CA2080EC-4B06-255E-66E2-15B500EFAE7E}"/>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1" name="Groupe 10">
            <a:extLst>
              <a:ext uri="{FF2B5EF4-FFF2-40B4-BE49-F238E27FC236}">
                <a16:creationId xmlns:a16="http://schemas.microsoft.com/office/drawing/2014/main" id="{AA8020F9-93C5-4075-3AB1-E8B0130BEEC1}"/>
              </a:ext>
            </a:extLst>
          </p:cNvPr>
          <p:cNvGrpSpPr/>
          <p:nvPr/>
        </p:nvGrpSpPr>
        <p:grpSpPr>
          <a:xfrm>
            <a:off x="9089136" y="1702337"/>
            <a:ext cx="2010242" cy="504916"/>
            <a:chOff x="8058119" y="1939448"/>
            <a:chExt cx="2010242" cy="504916"/>
          </a:xfrm>
        </p:grpSpPr>
        <p:pic>
          <p:nvPicPr>
            <p:cNvPr id="13" name="Picture 4">
              <a:extLst>
                <a:ext uri="{FF2B5EF4-FFF2-40B4-BE49-F238E27FC236}">
                  <a16:creationId xmlns:a16="http://schemas.microsoft.com/office/drawing/2014/main" id="{93E61CEC-4B85-0C80-61C9-027A78AD8B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52FF8FE3-6016-0F3A-2EAC-7FDD7EAD8F77}"/>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cxnSp>
        <p:nvCxnSpPr>
          <p:cNvPr id="16" name="Connecteur droit 15">
            <a:extLst>
              <a:ext uri="{FF2B5EF4-FFF2-40B4-BE49-F238E27FC236}">
                <a16:creationId xmlns:a16="http://schemas.microsoft.com/office/drawing/2014/main" id="{5BADCF57-9A95-96D9-7E0C-AAF852322EA7}"/>
              </a:ext>
            </a:extLst>
          </p:cNvPr>
          <p:cNvCxnSpPr>
            <a:cxnSpLocks/>
          </p:cNvCxnSpPr>
          <p:nvPr/>
        </p:nvCxnSpPr>
        <p:spPr>
          <a:xfrm>
            <a:off x="6693663" y="2508258"/>
            <a:ext cx="0" cy="394883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8FAAF8CA-E15F-DBDA-845F-B0F27A6E4096}"/>
              </a:ext>
            </a:extLst>
          </p:cNvPr>
          <p:cNvSpPr>
            <a:spLocks noGrp="1"/>
          </p:cNvSpPr>
          <p:nvPr>
            <p:ph type="sldNum" sz="quarter" idx="4"/>
          </p:nvPr>
        </p:nvSpPr>
        <p:spPr/>
        <p:txBody>
          <a:bodyPr/>
          <a:lstStyle/>
          <a:p>
            <a:fld id="{69A197D1-22BB-4CE7-B90B-919B10D073A0}" type="slidenum">
              <a:rPr lang="fr-FR" altLang="fr-FR" smtClean="0"/>
              <a:pPr/>
              <a:t>135</a:t>
            </a:fld>
            <a:endParaRPr lang="fr-FR" altLang="fr-FR" dirty="0"/>
          </a:p>
        </p:txBody>
      </p:sp>
    </p:spTree>
    <p:extLst>
      <p:ext uri="{BB962C8B-B14F-4D97-AF65-F5344CB8AC3E}">
        <p14:creationId xmlns:p14="http://schemas.microsoft.com/office/powerpoint/2010/main" val="39493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136</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66056" y="376458"/>
            <a:ext cx="10855569" cy="332399"/>
          </a:xfrm>
        </p:spPr>
        <p:txBody>
          <a:bodyPr/>
          <a:lstStyle/>
          <a:p>
            <a:r>
              <a:rPr lang="fr-FR" sz="2400" dirty="0"/>
              <a:t>L’éthique : avant tout un outil pour renforcer le gage de confiance auprès des parties prenantes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2268636634"/>
              </p:ext>
            </p:extLst>
          </p:nvPr>
        </p:nvGraphicFramePr>
        <p:xfrm>
          <a:off x="652733" y="1144340"/>
          <a:ext cx="6748412" cy="285360"/>
        </p:xfrm>
        <a:graphic>
          <a:graphicData uri="http://schemas.openxmlformats.org/drawingml/2006/table">
            <a:tbl>
              <a:tblPr>
                <a:tableStyleId>{5C22544A-7EE6-4342-B048-85BDC9FD1C3A}</a:tableStyleId>
              </a:tblPr>
              <a:tblGrid>
                <a:gridCol w="6748412">
                  <a:extLst>
                    <a:ext uri="{9D8B030D-6E8A-4147-A177-3AD203B41FA5}">
                      <a16:colId xmlns:a16="http://schemas.microsoft.com/office/drawing/2014/main" val="3555398857"/>
                    </a:ext>
                  </a:extLst>
                </a:gridCol>
              </a:tblGrid>
              <a:tr h="0">
                <a:tc>
                  <a:txBody>
                    <a:bodyPr/>
                    <a:lstStyle/>
                    <a:p>
                      <a:pPr lvl="0"/>
                      <a:r>
                        <a:rPr lang="fr-FR" sz="1400" b="1" kern="1200" dirty="0">
                          <a:solidFill>
                            <a:schemeClr val="dk1"/>
                          </a:solidFill>
                          <a:effectLst/>
                          <a:latin typeface="+mn-lt"/>
                          <a:ea typeface="+mn-ea"/>
                          <a:cs typeface="+mn-cs"/>
                        </a:rPr>
                        <a:t>Q3. Selon vous, si votre entreprise se comporte de façon éthique c'est parce qu'elle veut...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00842"/>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3 réponses maximum  | Base :  784 répondants</a:t>
            </a:r>
          </a:p>
        </p:txBody>
      </p:sp>
      <p:graphicFrame>
        <p:nvGraphicFramePr>
          <p:cNvPr id="4" name="Tableau 7">
            <a:extLst>
              <a:ext uri="{FF2B5EF4-FFF2-40B4-BE49-F238E27FC236}">
                <a16:creationId xmlns:a16="http://schemas.microsoft.com/office/drawing/2014/main" id="{3DC082E8-73EC-2D0E-B81D-4E51495032AC}"/>
              </a:ext>
            </a:extLst>
          </p:cNvPr>
          <p:cNvGraphicFramePr>
            <a:graphicFrameLocks noGrp="1"/>
          </p:cNvGraphicFramePr>
          <p:nvPr>
            <p:extLst>
              <p:ext uri="{D42A27DB-BD31-4B8C-83A1-F6EECF244321}">
                <p14:modId xmlns:p14="http://schemas.microsoft.com/office/powerpoint/2010/main" val="1598361625"/>
              </p:ext>
            </p:extLst>
          </p:nvPr>
        </p:nvGraphicFramePr>
        <p:xfrm>
          <a:off x="3662143" y="2576264"/>
          <a:ext cx="4279062" cy="3296796"/>
        </p:xfrm>
        <a:graphic>
          <a:graphicData uri="http://schemas.openxmlformats.org/drawingml/2006/table">
            <a:tbl>
              <a:tblPr firstRow="1" bandRow="1">
                <a:tableStyleId>{2D5ABB26-0587-4C30-8999-92F81FD0307C}</a:tableStyleId>
              </a:tblPr>
              <a:tblGrid>
                <a:gridCol w="4279062">
                  <a:extLst>
                    <a:ext uri="{9D8B030D-6E8A-4147-A177-3AD203B41FA5}">
                      <a16:colId xmlns:a16="http://schemas.microsoft.com/office/drawing/2014/main" val="3325012296"/>
                    </a:ext>
                  </a:extLst>
                </a:gridCol>
              </a:tblGrid>
              <a:tr h="549466">
                <a:tc>
                  <a:txBody>
                    <a:bodyPr/>
                    <a:lstStyle/>
                    <a:p>
                      <a:pPr algn="ctr"/>
                      <a:r>
                        <a:rPr lang="fr-FR" sz="1400" b="0" dirty="0">
                          <a:solidFill>
                            <a:schemeClr val="tx1"/>
                          </a:solidFill>
                        </a:rPr>
                        <a:t>Améliorer la confiance que lui accordent ses clients, collaborateurs, fournisseurs, partenaires, actionnaires </a:t>
                      </a:r>
                    </a:p>
                  </a:txBody>
                  <a:tcPr anchor="ctr"/>
                </a:tc>
                <a:extLst>
                  <a:ext uri="{0D108BD9-81ED-4DB2-BD59-A6C34878D82A}">
                    <a16:rowId xmlns:a16="http://schemas.microsoft.com/office/drawing/2014/main" val="850639632"/>
                  </a:ext>
                </a:extLst>
              </a:tr>
              <a:tr h="549466">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Parce que c’est dans sa culture</a:t>
                      </a:r>
                    </a:p>
                  </a:txBody>
                  <a:tcPr anchor="ctr"/>
                </a:tc>
                <a:extLst>
                  <a:ext uri="{0D108BD9-81ED-4DB2-BD59-A6C34878D82A}">
                    <a16:rowId xmlns:a16="http://schemas.microsoft.com/office/drawing/2014/main" val="976695675"/>
                  </a:ext>
                </a:extLst>
              </a:tr>
              <a:tr h="549466">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Eviter des risques</a:t>
                      </a:r>
                    </a:p>
                  </a:txBody>
                  <a:tcPr anchor="ctr"/>
                </a:tc>
                <a:extLst>
                  <a:ext uri="{0D108BD9-81ED-4DB2-BD59-A6C34878D82A}">
                    <a16:rowId xmlns:a16="http://schemas.microsoft.com/office/drawing/2014/main" val="2111303180"/>
                  </a:ext>
                </a:extLst>
              </a:tr>
              <a:tr h="549466">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Améliorer son image</a:t>
                      </a:r>
                    </a:p>
                  </a:txBody>
                  <a:tcPr anchor="ctr"/>
                </a:tc>
                <a:extLst>
                  <a:ext uri="{0D108BD9-81ED-4DB2-BD59-A6C34878D82A}">
                    <a16:rowId xmlns:a16="http://schemas.microsoft.com/office/drawing/2014/main" val="3826371416"/>
                  </a:ext>
                </a:extLst>
              </a:tr>
              <a:tr h="549466">
                <a:tc>
                  <a:txBody>
                    <a:bodyPr/>
                    <a:lstStyle/>
                    <a:p>
                      <a:pPr algn="ctr"/>
                      <a:r>
                        <a:rPr lang="fr-FR" sz="1400" b="0" dirty="0">
                          <a:solidFill>
                            <a:schemeClr val="tx1"/>
                          </a:solidFill>
                        </a:rPr>
                        <a:t>Instaurer des relations d’affaires durables </a:t>
                      </a:r>
                    </a:p>
                    <a:p>
                      <a:pPr algn="ctr"/>
                      <a:r>
                        <a:rPr lang="fr-FR" sz="1400" b="0" dirty="0">
                          <a:solidFill>
                            <a:schemeClr val="tx1"/>
                          </a:solidFill>
                        </a:rPr>
                        <a:t>et de qualité et satisfaire ses clients</a:t>
                      </a:r>
                    </a:p>
                  </a:txBody>
                  <a:tcPr anchor="ctr"/>
                </a:tc>
                <a:extLst>
                  <a:ext uri="{0D108BD9-81ED-4DB2-BD59-A6C34878D82A}">
                    <a16:rowId xmlns:a16="http://schemas.microsoft.com/office/drawing/2014/main" val="1408764320"/>
                  </a:ext>
                </a:extLst>
              </a:tr>
              <a:tr h="549466">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Attirer et fidéliser les talents</a:t>
                      </a:r>
                    </a:p>
                  </a:txBody>
                  <a:tcPr anchor="ctr"/>
                </a:tc>
                <a:extLst>
                  <a:ext uri="{0D108BD9-81ED-4DB2-BD59-A6C34878D82A}">
                    <a16:rowId xmlns:a16="http://schemas.microsoft.com/office/drawing/2014/main" val="1116312445"/>
                  </a:ext>
                </a:extLst>
              </a:tr>
            </a:tbl>
          </a:graphicData>
        </a:graphic>
      </p:graphicFrame>
      <p:grpSp>
        <p:nvGrpSpPr>
          <p:cNvPr id="19" name="Groupe 18">
            <a:extLst>
              <a:ext uri="{FF2B5EF4-FFF2-40B4-BE49-F238E27FC236}">
                <a16:creationId xmlns:a16="http://schemas.microsoft.com/office/drawing/2014/main" id="{05008CC4-A43F-A074-B570-2EE9E150E6C5}"/>
              </a:ext>
            </a:extLst>
          </p:cNvPr>
          <p:cNvGrpSpPr/>
          <p:nvPr/>
        </p:nvGrpSpPr>
        <p:grpSpPr>
          <a:xfrm>
            <a:off x="842615" y="1939448"/>
            <a:ext cx="2060885" cy="504916"/>
            <a:chOff x="842615" y="1939448"/>
            <a:chExt cx="2060885" cy="504916"/>
          </a:xfrm>
        </p:grpSpPr>
        <p:pic>
          <p:nvPicPr>
            <p:cNvPr id="10" name="Picture 2">
              <a:extLst>
                <a:ext uri="{FF2B5EF4-FFF2-40B4-BE49-F238E27FC236}">
                  <a16:creationId xmlns:a16="http://schemas.microsoft.com/office/drawing/2014/main" id="{4A19166B-0EBD-14C4-3581-8D7AA32E86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FE3EB7F6-90D6-6E52-265F-289BAA2DEFF0}"/>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8" name="Groupe 17">
            <a:extLst>
              <a:ext uri="{FF2B5EF4-FFF2-40B4-BE49-F238E27FC236}">
                <a16:creationId xmlns:a16="http://schemas.microsoft.com/office/drawing/2014/main" id="{FE611488-9758-FB24-C241-38740DD62FDE}"/>
              </a:ext>
            </a:extLst>
          </p:cNvPr>
          <p:cNvGrpSpPr/>
          <p:nvPr/>
        </p:nvGrpSpPr>
        <p:grpSpPr>
          <a:xfrm>
            <a:off x="8148129" y="1939448"/>
            <a:ext cx="2010242" cy="504916"/>
            <a:chOff x="8058119" y="1939448"/>
            <a:chExt cx="2010242" cy="504916"/>
          </a:xfrm>
        </p:grpSpPr>
        <p:pic>
          <p:nvPicPr>
            <p:cNvPr id="11" name="Picture 4">
              <a:extLst>
                <a:ext uri="{FF2B5EF4-FFF2-40B4-BE49-F238E27FC236}">
                  <a16:creationId xmlns:a16="http://schemas.microsoft.com/office/drawing/2014/main" id="{21265988-DFBC-74D3-64BF-17FDD5D4D9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F92B1D83-CE95-6B33-CCB8-6FAC42C12D04}"/>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graphicFrame>
        <p:nvGraphicFramePr>
          <p:cNvPr id="15" name="Graphique 14">
            <a:extLst>
              <a:ext uri="{FF2B5EF4-FFF2-40B4-BE49-F238E27FC236}">
                <a16:creationId xmlns:a16="http://schemas.microsoft.com/office/drawing/2014/main" id="{0515CEFD-A156-F391-5D3A-3763BFC5BE57}"/>
              </a:ext>
            </a:extLst>
          </p:cNvPr>
          <p:cNvGraphicFramePr/>
          <p:nvPr>
            <p:extLst>
              <p:ext uri="{D42A27DB-BD31-4B8C-83A1-F6EECF244321}">
                <p14:modId xmlns:p14="http://schemas.microsoft.com/office/powerpoint/2010/main" val="494102120"/>
              </p:ext>
            </p:extLst>
          </p:nvPr>
        </p:nvGraphicFramePr>
        <p:xfrm>
          <a:off x="8076220" y="2448465"/>
          <a:ext cx="2880320" cy="35140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aphique 15">
            <a:extLst>
              <a:ext uri="{FF2B5EF4-FFF2-40B4-BE49-F238E27FC236}">
                <a16:creationId xmlns:a16="http://schemas.microsoft.com/office/drawing/2014/main" id="{7832E906-4152-5584-5F50-8A09DBB56F2A}"/>
              </a:ext>
            </a:extLst>
          </p:cNvPr>
          <p:cNvGraphicFramePr/>
          <p:nvPr>
            <p:extLst>
              <p:ext uri="{D42A27DB-BD31-4B8C-83A1-F6EECF244321}">
                <p14:modId xmlns:p14="http://schemas.microsoft.com/office/powerpoint/2010/main" val="2092188350"/>
              </p:ext>
            </p:extLst>
          </p:nvPr>
        </p:nvGraphicFramePr>
        <p:xfrm>
          <a:off x="245350" y="2448466"/>
          <a:ext cx="3492393" cy="3514097"/>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Connecteur droit 7">
            <a:extLst>
              <a:ext uri="{FF2B5EF4-FFF2-40B4-BE49-F238E27FC236}">
                <a16:creationId xmlns:a16="http://schemas.microsoft.com/office/drawing/2014/main" id="{5A7D1826-5C4E-DD4E-0B38-979EB932B596}"/>
              </a:ext>
            </a:extLst>
          </p:cNvPr>
          <p:cNvCxnSpPr>
            <a:cxnSpLocks/>
          </p:cNvCxnSpPr>
          <p:nvPr/>
        </p:nvCxnSpPr>
        <p:spPr>
          <a:xfrm>
            <a:off x="935427" y="4239090"/>
            <a:ext cx="972108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7F06892-2ED2-233A-9225-8ACEE6BB6136}"/>
              </a:ext>
            </a:extLst>
          </p:cNvPr>
          <p:cNvCxnSpPr>
            <a:cxnSpLocks/>
          </p:cNvCxnSpPr>
          <p:nvPr/>
        </p:nvCxnSpPr>
        <p:spPr>
          <a:xfrm>
            <a:off x="935427" y="3158970"/>
            <a:ext cx="972108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05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F832D7FA-6C1B-E5EA-DCD3-E9439CE9D839}"/>
              </a:ext>
            </a:extLst>
          </p:cNvPr>
          <p:cNvGraphicFramePr>
            <a:graphicFrameLocks noGrp="1"/>
          </p:cNvGraphicFramePr>
          <p:nvPr>
            <p:extLst>
              <p:ext uri="{D42A27DB-BD31-4B8C-83A1-F6EECF244321}">
                <p14:modId xmlns:p14="http://schemas.microsoft.com/office/powerpoint/2010/main" val="1951939568"/>
              </p:ext>
            </p:extLst>
          </p:nvPr>
        </p:nvGraphicFramePr>
        <p:xfrm>
          <a:off x="474019" y="1894897"/>
          <a:ext cx="4271831" cy="4144380"/>
        </p:xfrm>
        <a:graphic>
          <a:graphicData uri="http://schemas.openxmlformats.org/drawingml/2006/table">
            <a:tbl>
              <a:tblPr firstRow="1" bandRow="1">
                <a:tableStyleId>{2D5ABB26-0587-4C30-8999-92F81FD0307C}</a:tableStyleId>
              </a:tblPr>
              <a:tblGrid>
                <a:gridCol w="4271831">
                  <a:extLst>
                    <a:ext uri="{9D8B030D-6E8A-4147-A177-3AD203B41FA5}">
                      <a16:colId xmlns:a16="http://schemas.microsoft.com/office/drawing/2014/main" val="3792858708"/>
                    </a:ext>
                  </a:extLst>
                </a:gridCol>
              </a:tblGrid>
              <a:tr h="690730">
                <a:tc>
                  <a:txBody>
                    <a:bodyPr/>
                    <a:lstStyle/>
                    <a:p>
                      <a:pPr algn="ctr"/>
                      <a:r>
                        <a:rPr lang="fr-FR" sz="1200" b="0" dirty="0">
                          <a:solidFill>
                            <a:schemeClr val="tx1"/>
                          </a:solidFill>
                        </a:rPr>
                        <a:t>Améliorer la confiance que lui accordent ses clients, collaborateurs, fournisseurs, partenaires, actionnaires </a:t>
                      </a:r>
                    </a:p>
                  </a:txBody>
                  <a:tcPr anchor="ctr"/>
                </a:tc>
                <a:extLst>
                  <a:ext uri="{0D108BD9-81ED-4DB2-BD59-A6C34878D82A}">
                    <a16:rowId xmlns:a16="http://schemas.microsoft.com/office/drawing/2014/main" val="1219765613"/>
                  </a:ext>
                </a:extLst>
              </a:tr>
              <a:tr h="69073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Parce que c’est dans sa culture</a:t>
                      </a:r>
                    </a:p>
                  </a:txBody>
                  <a:tcPr anchor="ctr"/>
                </a:tc>
                <a:extLst>
                  <a:ext uri="{0D108BD9-81ED-4DB2-BD59-A6C34878D82A}">
                    <a16:rowId xmlns:a16="http://schemas.microsoft.com/office/drawing/2014/main" val="4106055938"/>
                  </a:ext>
                </a:extLst>
              </a:tr>
              <a:tr h="69073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Eviter des risques</a:t>
                      </a:r>
                    </a:p>
                  </a:txBody>
                  <a:tcPr anchor="ctr"/>
                </a:tc>
                <a:extLst>
                  <a:ext uri="{0D108BD9-81ED-4DB2-BD59-A6C34878D82A}">
                    <a16:rowId xmlns:a16="http://schemas.microsoft.com/office/drawing/2014/main" val="1571793737"/>
                  </a:ext>
                </a:extLst>
              </a:tr>
              <a:tr h="69073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Améliorer son image</a:t>
                      </a:r>
                    </a:p>
                  </a:txBody>
                  <a:tcPr anchor="ctr"/>
                </a:tc>
                <a:extLst>
                  <a:ext uri="{0D108BD9-81ED-4DB2-BD59-A6C34878D82A}">
                    <a16:rowId xmlns:a16="http://schemas.microsoft.com/office/drawing/2014/main" val="2339907429"/>
                  </a:ext>
                </a:extLst>
              </a:tr>
              <a:tr h="690730">
                <a:tc>
                  <a:txBody>
                    <a:bodyPr/>
                    <a:lstStyle/>
                    <a:p>
                      <a:pPr algn="ctr"/>
                      <a:r>
                        <a:rPr lang="fr-FR" sz="1200" b="0" dirty="0">
                          <a:solidFill>
                            <a:schemeClr val="tx1"/>
                          </a:solidFill>
                        </a:rPr>
                        <a:t>Instaurer des relations d’affaires durables </a:t>
                      </a:r>
                    </a:p>
                    <a:p>
                      <a:pPr algn="ctr"/>
                      <a:r>
                        <a:rPr lang="fr-FR" sz="1200" b="0" dirty="0">
                          <a:solidFill>
                            <a:schemeClr val="tx1"/>
                          </a:solidFill>
                        </a:rPr>
                        <a:t>et de qualité et satisfaire ses clients</a:t>
                      </a:r>
                    </a:p>
                  </a:txBody>
                  <a:tcPr anchor="ctr"/>
                </a:tc>
                <a:extLst>
                  <a:ext uri="{0D108BD9-81ED-4DB2-BD59-A6C34878D82A}">
                    <a16:rowId xmlns:a16="http://schemas.microsoft.com/office/drawing/2014/main" val="742542473"/>
                  </a:ext>
                </a:extLst>
              </a:tr>
              <a:tr h="69073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Attirer et fidéliser les talents</a:t>
                      </a:r>
                    </a:p>
                  </a:txBody>
                  <a:tcPr anchor="ctr"/>
                </a:tc>
                <a:extLst>
                  <a:ext uri="{0D108BD9-81ED-4DB2-BD59-A6C34878D82A}">
                    <a16:rowId xmlns:a16="http://schemas.microsoft.com/office/drawing/2014/main" val="3895482321"/>
                  </a:ext>
                </a:extLst>
              </a:tr>
            </a:tbl>
          </a:graphicData>
        </a:graphic>
      </p:graphicFrame>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392219"/>
            <a:ext cx="9110016" cy="232136"/>
          </a:xfrm>
        </p:spPr>
        <p:txBody>
          <a:bodyPr/>
          <a:lstStyle/>
          <a:p>
            <a:r>
              <a:rPr lang="fr-FR" altLang="fr-FR"/>
              <a:t>Occurrence pour le Cercle d’Ethique des Affaires  | Barômètre du climat Ethique | mai 2023</a:t>
            </a:r>
            <a:endParaRPr lang="fr-FR" altLang="fr-FR" dirty="0"/>
          </a:p>
        </p:txBody>
      </p:sp>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88198"/>
            <a:ext cx="484609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Comparaison avec les vagues précédentes</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49" name="Graphique 48">
            <a:extLst>
              <a:ext uri="{FF2B5EF4-FFF2-40B4-BE49-F238E27FC236}">
                <a16:creationId xmlns:a16="http://schemas.microsoft.com/office/drawing/2014/main" id="{B07DF9EC-BC0D-6E3A-D36F-4ACD975B64EC}"/>
              </a:ext>
            </a:extLst>
          </p:cNvPr>
          <p:cNvGraphicFramePr/>
          <p:nvPr>
            <p:extLst>
              <p:ext uri="{D42A27DB-BD31-4B8C-83A1-F6EECF244321}">
                <p14:modId xmlns:p14="http://schemas.microsoft.com/office/powerpoint/2010/main" val="3561283487"/>
              </p:ext>
            </p:extLst>
          </p:nvPr>
        </p:nvGraphicFramePr>
        <p:xfrm>
          <a:off x="4243230" y="2058227"/>
          <a:ext cx="6908268" cy="652835"/>
        </p:xfrm>
        <a:graphic>
          <a:graphicData uri="http://schemas.openxmlformats.org/drawingml/2006/chart">
            <c:chart xmlns:c="http://schemas.openxmlformats.org/drawingml/2006/chart" xmlns:r="http://schemas.openxmlformats.org/officeDocument/2006/relationships" r:id="rId2"/>
          </a:graphicData>
        </a:graphic>
      </p:graphicFrame>
      <p:cxnSp>
        <p:nvCxnSpPr>
          <p:cNvPr id="51" name="Connecteur droit 50">
            <a:extLst>
              <a:ext uri="{FF2B5EF4-FFF2-40B4-BE49-F238E27FC236}">
                <a16:creationId xmlns:a16="http://schemas.microsoft.com/office/drawing/2014/main" id="{B2493DC5-4D87-A8EB-DEED-5E21987F2034}"/>
              </a:ext>
            </a:extLst>
          </p:cNvPr>
          <p:cNvCxnSpPr>
            <a:cxnSpLocks/>
          </p:cNvCxnSpPr>
          <p:nvPr/>
        </p:nvCxnSpPr>
        <p:spPr>
          <a:xfrm>
            <a:off x="1138961" y="324898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40F5F453-D027-9EFF-4CE6-E4F6A7C9545A}"/>
              </a:ext>
            </a:extLst>
          </p:cNvPr>
          <p:cNvCxnSpPr>
            <a:cxnSpLocks/>
          </p:cNvCxnSpPr>
          <p:nvPr/>
        </p:nvCxnSpPr>
        <p:spPr>
          <a:xfrm>
            <a:off x="1138961" y="396906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9A8F6734-C29A-4FB2-7769-EB6A6C4E301B}"/>
              </a:ext>
            </a:extLst>
          </p:cNvPr>
          <p:cNvCxnSpPr>
            <a:cxnSpLocks/>
          </p:cNvCxnSpPr>
          <p:nvPr/>
        </p:nvCxnSpPr>
        <p:spPr>
          <a:xfrm>
            <a:off x="1138961" y="464413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940B52E5-12FF-CC9C-B664-812CAE471344}"/>
              </a:ext>
            </a:extLst>
          </p:cNvPr>
          <p:cNvCxnSpPr>
            <a:cxnSpLocks/>
          </p:cNvCxnSpPr>
          <p:nvPr/>
        </p:nvCxnSpPr>
        <p:spPr>
          <a:xfrm>
            <a:off x="1138961" y="540922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0209CD59-66BD-8943-7E2C-209066EC06A6}"/>
              </a:ext>
            </a:extLst>
          </p:cNvPr>
          <p:cNvCxnSpPr>
            <a:cxnSpLocks/>
          </p:cNvCxnSpPr>
          <p:nvPr/>
        </p:nvCxnSpPr>
        <p:spPr>
          <a:xfrm>
            <a:off x="1138961" y="261891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59" name="Graphique 58">
            <a:extLst>
              <a:ext uri="{FF2B5EF4-FFF2-40B4-BE49-F238E27FC236}">
                <a16:creationId xmlns:a16="http://schemas.microsoft.com/office/drawing/2014/main" id="{EEBD6B40-D013-E2F9-C4FD-553F2744FDDE}"/>
              </a:ext>
            </a:extLst>
          </p:cNvPr>
          <p:cNvGraphicFramePr/>
          <p:nvPr>
            <p:extLst>
              <p:ext uri="{D42A27DB-BD31-4B8C-83A1-F6EECF244321}">
                <p14:modId xmlns:p14="http://schemas.microsoft.com/office/powerpoint/2010/main" val="1084615577"/>
              </p:ext>
            </p:extLst>
          </p:nvPr>
        </p:nvGraphicFramePr>
        <p:xfrm>
          <a:off x="4243230" y="4567908"/>
          <a:ext cx="6908268" cy="7038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4" name="Graphique 63">
            <a:extLst>
              <a:ext uri="{FF2B5EF4-FFF2-40B4-BE49-F238E27FC236}">
                <a16:creationId xmlns:a16="http://schemas.microsoft.com/office/drawing/2014/main" id="{00ADEAB3-EBDB-F2E3-E836-6AD3968A7863}"/>
              </a:ext>
            </a:extLst>
          </p:cNvPr>
          <p:cNvGraphicFramePr/>
          <p:nvPr>
            <p:extLst>
              <p:ext uri="{D42A27DB-BD31-4B8C-83A1-F6EECF244321}">
                <p14:modId xmlns:p14="http://schemas.microsoft.com/office/powerpoint/2010/main" val="3010037378"/>
              </p:ext>
            </p:extLst>
          </p:nvPr>
        </p:nvGraphicFramePr>
        <p:xfrm>
          <a:off x="4243230" y="3338990"/>
          <a:ext cx="6908268" cy="6528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7" name="Graphique 66">
            <a:extLst>
              <a:ext uri="{FF2B5EF4-FFF2-40B4-BE49-F238E27FC236}">
                <a16:creationId xmlns:a16="http://schemas.microsoft.com/office/drawing/2014/main" id="{FC892126-E075-3C2E-A3AE-3E122821848D}"/>
              </a:ext>
            </a:extLst>
          </p:cNvPr>
          <p:cNvGraphicFramePr/>
          <p:nvPr>
            <p:extLst>
              <p:ext uri="{D42A27DB-BD31-4B8C-83A1-F6EECF244321}">
                <p14:modId xmlns:p14="http://schemas.microsoft.com/office/powerpoint/2010/main" val="811178719"/>
              </p:ext>
            </p:extLst>
          </p:nvPr>
        </p:nvGraphicFramePr>
        <p:xfrm>
          <a:off x="4243230" y="4115729"/>
          <a:ext cx="6908268" cy="6528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8" name="Graphique 67">
            <a:extLst>
              <a:ext uri="{FF2B5EF4-FFF2-40B4-BE49-F238E27FC236}">
                <a16:creationId xmlns:a16="http://schemas.microsoft.com/office/drawing/2014/main" id="{2DFD28E5-512A-8C9F-B04D-9EC2F99400F2}"/>
              </a:ext>
            </a:extLst>
          </p:cNvPr>
          <p:cNvGraphicFramePr/>
          <p:nvPr>
            <p:extLst>
              <p:ext uri="{D42A27DB-BD31-4B8C-83A1-F6EECF244321}">
                <p14:modId xmlns:p14="http://schemas.microsoft.com/office/powerpoint/2010/main" val="2752475931"/>
              </p:ext>
            </p:extLst>
          </p:nvPr>
        </p:nvGraphicFramePr>
        <p:xfrm>
          <a:off x="4243230" y="5454225"/>
          <a:ext cx="6908268" cy="652835"/>
        </p:xfrm>
        <a:graphic>
          <a:graphicData uri="http://schemas.openxmlformats.org/drawingml/2006/chart">
            <c:chart xmlns:c="http://schemas.openxmlformats.org/drawingml/2006/chart" xmlns:r="http://schemas.openxmlformats.org/officeDocument/2006/relationships" r:id="rId6"/>
          </a:graphicData>
        </a:graphic>
      </p:graphicFrame>
      <p:sp>
        <p:nvSpPr>
          <p:cNvPr id="73" name="ZoneTexte 72">
            <a:extLst>
              <a:ext uri="{FF2B5EF4-FFF2-40B4-BE49-F238E27FC236}">
                <a16:creationId xmlns:a16="http://schemas.microsoft.com/office/drawing/2014/main" id="{8BE86FBE-A481-85AB-2443-09340DD044EC}"/>
              </a:ext>
            </a:extLst>
          </p:cNvPr>
          <p:cNvSpPr txBox="1"/>
          <p:nvPr/>
        </p:nvSpPr>
        <p:spPr>
          <a:xfrm>
            <a:off x="5310730" y="1638381"/>
            <a:ext cx="720080" cy="215444"/>
          </a:xfrm>
          <a:prstGeom prst="rect">
            <a:avLst/>
          </a:prstGeom>
        </p:spPr>
        <p:txBody>
          <a:bodyPr wrap="square" lIns="0" tIns="0" rIns="0" bIns="0" rtlCol="0" anchor="t" anchorCtr="0">
            <a:spAutoFit/>
          </a:bodyPr>
          <a:lstStyle/>
          <a:p>
            <a:pPr algn="l" fontAlgn="auto"/>
            <a:r>
              <a:rPr lang="fr-FR" sz="1400" b="1" dirty="0"/>
              <a:t>2021</a:t>
            </a:r>
          </a:p>
        </p:txBody>
      </p:sp>
      <p:sp>
        <p:nvSpPr>
          <p:cNvPr id="74" name="ZoneTexte 73">
            <a:extLst>
              <a:ext uri="{FF2B5EF4-FFF2-40B4-BE49-F238E27FC236}">
                <a16:creationId xmlns:a16="http://schemas.microsoft.com/office/drawing/2014/main" id="{94F46959-1AF9-1889-B324-D69833287CED}"/>
              </a:ext>
            </a:extLst>
          </p:cNvPr>
          <p:cNvSpPr txBox="1"/>
          <p:nvPr/>
        </p:nvSpPr>
        <p:spPr>
          <a:xfrm>
            <a:off x="7515975" y="1638381"/>
            <a:ext cx="720080" cy="215444"/>
          </a:xfrm>
          <a:prstGeom prst="rect">
            <a:avLst/>
          </a:prstGeom>
        </p:spPr>
        <p:txBody>
          <a:bodyPr wrap="square" lIns="0" tIns="0" rIns="0" bIns="0" rtlCol="0" anchor="t" anchorCtr="0">
            <a:spAutoFit/>
          </a:bodyPr>
          <a:lstStyle/>
          <a:p>
            <a:pPr algn="l" fontAlgn="auto"/>
            <a:r>
              <a:rPr lang="fr-FR" sz="1400" b="1" dirty="0"/>
              <a:t>2022</a:t>
            </a:r>
          </a:p>
        </p:txBody>
      </p:sp>
      <p:sp>
        <p:nvSpPr>
          <p:cNvPr id="75" name="ZoneTexte 74">
            <a:extLst>
              <a:ext uri="{FF2B5EF4-FFF2-40B4-BE49-F238E27FC236}">
                <a16:creationId xmlns:a16="http://schemas.microsoft.com/office/drawing/2014/main" id="{B7354FB7-55B9-CBF7-5391-5D9462D5D994}"/>
              </a:ext>
            </a:extLst>
          </p:cNvPr>
          <p:cNvSpPr txBox="1"/>
          <p:nvPr/>
        </p:nvSpPr>
        <p:spPr>
          <a:xfrm>
            <a:off x="9667289" y="1638381"/>
            <a:ext cx="720080" cy="215444"/>
          </a:xfrm>
          <a:prstGeom prst="rect">
            <a:avLst/>
          </a:prstGeom>
        </p:spPr>
        <p:txBody>
          <a:bodyPr wrap="square" lIns="0" tIns="0" rIns="0" bIns="0" rtlCol="0" anchor="t" anchorCtr="0">
            <a:spAutoFit/>
          </a:bodyPr>
          <a:lstStyle/>
          <a:p>
            <a:pPr algn="l" fontAlgn="auto"/>
            <a:r>
              <a:rPr lang="fr-FR" sz="1400" b="1" dirty="0"/>
              <a:t>2023</a:t>
            </a:r>
          </a:p>
        </p:txBody>
      </p:sp>
      <p:graphicFrame>
        <p:nvGraphicFramePr>
          <p:cNvPr id="5" name="Tableau 4">
            <a:extLst>
              <a:ext uri="{FF2B5EF4-FFF2-40B4-BE49-F238E27FC236}">
                <a16:creationId xmlns:a16="http://schemas.microsoft.com/office/drawing/2014/main" id="{29B362BF-2193-B88C-571F-A0E455CF4D0F}"/>
              </a:ext>
            </a:extLst>
          </p:cNvPr>
          <p:cNvGraphicFramePr>
            <a:graphicFrameLocks noGrp="1"/>
          </p:cNvGraphicFramePr>
          <p:nvPr>
            <p:extLst>
              <p:ext uri="{D42A27DB-BD31-4B8C-83A1-F6EECF244321}">
                <p14:modId xmlns:p14="http://schemas.microsoft.com/office/powerpoint/2010/main" val="1784285602"/>
              </p:ext>
            </p:extLst>
          </p:nvPr>
        </p:nvGraphicFramePr>
        <p:xfrm>
          <a:off x="652733" y="863715"/>
          <a:ext cx="8548612" cy="285360"/>
        </p:xfrm>
        <a:graphic>
          <a:graphicData uri="http://schemas.openxmlformats.org/drawingml/2006/table">
            <a:tbl>
              <a:tblPr>
                <a:tableStyleId>{5C22544A-7EE6-4342-B048-85BDC9FD1C3A}</a:tableStyleId>
              </a:tblPr>
              <a:tblGrid>
                <a:gridCol w="8548612">
                  <a:extLst>
                    <a:ext uri="{9D8B030D-6E8A-4147-A177-3AD203B41FA5}">
                      <a16:colId xmlns:a16="http://schemas.microsoft.com/office/drawing/2014/main" val="3555398857"/>
                    </a:ext>
                  </a:extLst>
                </a:gridCol>
              </a:tblGrid>
              <a:tr h="0">
                <a:tc>
                  <a:txBody>
                    <a:bodyPr/>
                    <a:lstStyle/>
                    <a:p>
                      <a:pPr lvl="0"/>
                      <a:r>
                        <a:rPr lang="fr-FR" sz="1400" b="1" kern="1200" dirty="0">
                          <a:solidFill>
                            <a:schemeClr val="dk1"/>
                          </a:solidFill>
                          <a:effectLst/>
                          <a:latin typeface="+mn-lt"/>
                          <a:ea typeface="+mn-ea"/>
                          <a:cs typeface="+mn-cs"/>
                        </a:rPr>
                        <a:t>Q3. Selon vous, si votre entreprise se comporte de façon éthique c'est parce qu'elle veut...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6" name="ZoneTexte 5">
            <a:extLst>
              <a:ext uri="{FF2B5EF4-FFF2-40B4-BE49-F238E27FC236}">
                <a16:creationId xmlns:a16="http://schemas.microsoft.com/office/drawing/2014/main" id="{DD88C2E2-3F1C-41E5-52EE-D7639234E808}"/>
              </a:ext>
            </a:extLst>
          </p:cNvPr>
          <p:cNvSpPr txBox="1"/>
          <p:nvPr/>
        </p:nvSpPr>
        <p:spPr>
          <a:xfrm>
            <a:off x="668217" y="126938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3 réponses maximum  | Base :  784 répondants</a:t>
            </a:r>
          </a:p>
        </p:txBody>
      </p:sp>
      <p:graphicFrame>
        <p:nvGraphicFramePr>
          <p:cNvPr id="7" name="Graphique 6">
            <a:extLst>
              <a:ext uri="{FF2B5EF4-FFF2-40B4-BE49-F238E27FC236}">
                <a16:creationId xmlns:a16="http://schemas.microsoft.com/office/drawing/2014/main" id="{1E715FF8-BD7B-0828-F672-983006417A7A}"/>
              </a:ext>
            </a:extLst>
          </p:cNvPr>
          <p:cNvGraphicFramePr/>
          <p:nvPr>
            <p:extLst>
              <p:ext uri="{D42A27DB-BD31-4B8C-83A1-F6EECF244321}">
                <p14:modId xmlns:p14="http://schemas.microsoft.com/office/powerpoint/2010/main" val="3014103873"/>
              </p:ext>
            </p:extLst>
          </p:nvPr>
        </p:nvGraphicFramePr>
        <p:xfrm>
          <a:off x="4243230" y="2733301"/>
          <a:ext cx="6908268" cy="652835"/>
        </p:xfrm>
        <a:graphic>
          <a:graphicData uri="http://schemas.openxmlformats.org/drawingml/2006/chart">
            <c:chart xmlns:c="http://schemas.openxmlformats.org/drawingml/2006/chart" xmlns:r="http://schemas.openxmlformats.org/officeDocument/2006/relationships" r:id="rId7"/>
          </a:graphicData>
        </a:graphic>
      </p:graphicFrame>
      <p:cxnSp>
        <p:nvCxnSpPr>
          <p:cNvPr id="8" name="Connecteur droit 7">
            <a:extLst>
              <a:ext uri="{FF2B5EF4-FFF2-40B4-BE49-F238E27FC236}">
                <a16:creationId xmlns:a16="http://schemas.microsoft.com/office/drawing/2014/main" id="{D78B17AF-A509-1331-E6CD-3B779324991C}"/>
              </a:ext>
            </a:extLst>
          </p:cNvPr>
          <p:cNvCxnSpPr/>
          <p:nvPr/>
        </p:nvCxnSpPr>
        <p:spPr>
          <a:xfrm>
            <a:off x="9426370" y="3023955"/>
            <a:ext cx="49505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D3B14270-10BF-DD63-BA35-E461CF9F488C}"/>
              </a:ext>
            </a:extLst>
          </p:cNvPr>
          <p:cNvSpPr>
            <a:spLocks noGrp="1"/>
          </p:cNvSpPr>
          <p:nvPr>
            <p:ph type="sldNum" sz="quarter" idx="4"/>
          </p:nvPr>
        </p:nvSpPr>
        <p:spPr/>
        <p:txBody>
          <a:bodyPr/>
          <a:lstStyle/>
          <a:p>
            <a:fld id="{69A197D1-22BB-4CE7-B90B-919B10D073A0}" type="slidenum">
              <a:rPr lang="fr-FR" altLang="fr-FR" smtClean="0"/>
              <a:pPr/>
              <a:t>137</a:t>
            </a:fld>
            <a:endParaRPr lang="fr-FR" altLang="fr-FR" dirty="0"/>
          </a:p>
        </p:txBody>
      </p:sp>
    </p:spTree>
    <p:extLst>
      <p:ext uri="{BB962C8B-B14F-4D97-AF65-F5344CB8AC3E}">
        <p14:creationId xmlns:p14="http://schemas.microsoft.com/office/powerpoint/2010/main" val="237541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608572"/>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extLst>
              <p:ext uri="{D42A27DB-BD31-4B8C-83A1-F6EECF244321}">
                <p14:modId xmlns:p14="http://schemas.microsoft.com/office/powerpoint/2010/main" val="3110318469"/>
              </p:ext>
            </p:extLst>
          </p:nvPr>
        </p:nvGraphicFramePr>
        <p:xfrm>
          <a:off x="820251" y="1055394"/>
          <a:ext cx="6705742" cy="285360"/>
        </p:xfrm>
        <a:graphic>
          <a:graphicData uri="http://schemas.openxmlformats.org/drawingml/2006/table">
            <a:tbl>
              <a:tblPr>
                <a:tableStyleId>{5C22544A-7EE6-4342-B048-85BDC9FD1C3A}</a:tableStyleId>
              </a:tblPr>
              <a:tblGrid>
                <a:gridCol w="6705742">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Q3. Selon vous, si votre entreprise se comporte de façon éthique c'est parce qu'elle veut...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574827" y="372557"/>
            <a:ext cx="1159684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 Motivations du comportement éthique des entreprises</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381019"/>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829177" y="1434676"/>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784 répondants </a:t>
            </a: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extLst>
              <p:ext uri="{D42A27DB-BD31-4B8C-83A1-F6EECF244321}">
                <p14:modId xmlns:p14="http://schemas.microsoft.com/office/powerpoint/2010/main" val="802113147"/>
              </p:ext>
            </p:extLst>
          </p:nvPr>
        </p:nvGraphicFramePr>
        <p:xfrm>
          <a:off x="133564" y="2425538"/>
          <a:ext cx="11768828" cy="3108936"/>
        </p:xfrm>
        <a:graphic>
          <a:graphicData uri="http://schemas.openxmlformats.org/drawingml/2006/table">
            <a:tbl>
              <a:tblPr firstRow="1" bandRow="1"/>
              <a:tblGrid>
                <a:gridCol w="1818526">
                  <a:extLst>
                    <a:ext uri="{9D8B030D-6E8A-4147-A177-3AD203B41FA5}">
                      <a16:colId xmlns:a16="http://schemas.microsoft.com/office/drawing/2014/main" val="1613173348"/>
                    </a:ext>
                  </a:extLst>
                </a:gridCol>
                <a:gridCol w="708917">
                  <a:extLst>
                    <a:ext uri="{9D8B030D-6E8A-4147-A177-3AD203B41FA5}">
                      <a16:colId xmlns:a16="http://schemas.microsoft.com/office/drawing/2014/main" val="2417229433"/>
                    </a:ext>
                  </a:extLst>
                </a:gridCol>
                <a:gridCol w="1787703">
                  <a:extLst>
                    <a:ext uri="{9D8B030D-6E8A-4147-A177-3AD203B41FA5}">
                      <a16:colId xmlns:a16="http://schemas.microsoft.com/office/drawing/2014/main" val="4065695276"/>
                    </a:ext>
                  </a:extLst>
                </a:gridCol>
                <a:gridCol w="2232355">
                  <a:extLst>
                    <a:ext uri="{9D8B030D-6E8A-4147-A177-3AD203B41FA5}">
                      <a16:colId xmlns:a16="http://schemas.microsoft.com/office/drawing/2014/main" val="1842800419"/>
                    </a:ext>
                  </a:extLst>
                </a:gridCol>
                <a:gridCol w="849892">
                  <a:extLst>
                    <a:ext uri="{9D8B030D-6E8A-4147-A177-3AD203B41FA5}">
                      <a16:colId xmlns:a16="http://schemas.microsoft.com/office/drawing/2014/main" val="332636344"/>
                    </a:ext>
                  </a:extLst>
                </a:gridCol>
                <a:gridCol w="2147299">
                  <a:extLst>
                    <a:ext uri="{9D8B030D-6E8A-4147-A177-3AD203B41FA5}">
                      <a16:colId xmlns:a16="http://schemas.microsoft.com/office/drawing/2014/main" val="1978337493"/>
                    </a:ext>
                  </a:extLst>
                </a:gridCol>
                <a:gridCol w="2224136">
                  <a:extLst>
                    <a:ext uri="{9D8B030D-6E8A-4147-A177-3AD203B41FA5}">
                      <a16:colId xmlns:a16="http://schemas.microsoft.com/office/drawing/2014/main" val="1820714950"/>
                    </a:ext>
                  </a:extLst>
                </a:gridCol>
              </a:tblGrid>
              <a:tr h="673448">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Parce que c’est dans sa culture</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42%</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54%</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Manager : 53%</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Femme : 34%</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Entre 30 et 39 ans : 34%</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Non manager : 37%</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kern="1200" baseline="0" dirty="0">
                          <a:solidFill>
                            <a:srgbClr val="84A120"/>
                          </a:solidFill>
                          <a:latin typeface="Calibri" panose="020F0502020204030204" pitchFamily="34" charset="0"/>
                          <a:ea typeface="+mn-ea"/>
                          <a:cs typeface="+mn-cs"/>
                        </a:rPr>
                        <a:t>46%</a:t>
                      </a:r>
                    </a:p>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Manager : 58%</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5 à 9 ans d’ancienneté : 29%</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Non manager : 42%</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772022013"/>
                  </a:ext>
                </a:extLst>
              </a:tr>
              <a:tr h="49315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Eviter des risques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40%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0" i="0" u="none" strike="noStrike" kern="1200" baseline="0" dirty="0">
                          <a:solidFill>
                            <a:srgbClr val="00B050"/>
                          </a:solidFill>
                          <a:latin typeface="Calibri" panose="020F0502020204030204" pitchFamily="34" charset="0"/>
                          <a:ea typeface="+mn-ea"/>
                          <a:cs typeface="+mn-cs"/>
                        </a:rPr>
                        <a:t>Femme : 45%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Homme : 32%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b="1" kern="1200">
                          <a:solidFill>
                            <a:schemeClr val="tx1"/>
                          </a:solidFill>
                          <a:latin typeface="Verdana"/>
                        </a:defRPr>
                      </a:lvl1pPr>
                      <a:lvl2pPr marL="457211" algn="l" defTabSz="914423" rtl="0" eaLnBrk="1" latinLnBrk="0" hangingPunct="1">
                        <a:defRPr sz="1801" b="1" kern="1200">
                          <a:solidFill>
                            <a:schemeClr val="tx1"/>
                          </a:solidFill>
                          <a:latin typeface="Verdana"/>
                        </a:defRPr>
                      </a:lvl2pPr>
                      <a:lvl3pPr marL="914423" algn="l" defTabSz="914423" rtl="0" eaLnBrk="1" latinLnBrk="0" hangingPunct="1">
                        <a:defRPr sz="1801" b="1" kern="1200">
                          <a:solidFill>
                            <a:schemeClr val="tx1"/>
                          </a:solidFill>
                          <a:latin typeface="Verdana"/>
                        </a:defRPr>
                      </a:lvl3pPr>
                      <a:lvl4pPr marL="1371634" algn="l" defTabSz="914423" rtl="0" eaLnBrk="1" latinLnBrk="0" hangingPunct="1">
                        <a:defRPr sz="1801" b="1" kern="1200">
                          <a:solidFill>
                            <a:schemeClr val="tx1"/>
                          </a:solidFill>
                          <a:latin typeface="Verdana"/>
                        </a:defRPr>
                      </a:lvl4pPr>
                      <a:lvl5pPr marL="1828846" algn="l" defTabSz="914423" rtl="0" eaLnBrk="1" latinLnBrk="0" hangingPunct="1">
                        <a:defRPr sz="1801" b="1" kern="1200">
                          <a:solidFill>
                            <a:schemeClr val="tx1"/>
                          </a:solidFill>
                          <a:latin typeface="Verdana"/>
                        </a:defRPr>
                      </a:lvl5pPr>
                      <a:lvl6pPr marL="2286057" algn="l" defTabSz="914423" rtl="0" eaLnBrk="1" latinLnBrk="0" hangingPunct="1">
                        <a:defRPr sz="1801" b="1" kern="1200">
                          <a:solidFill>
                            <a:schemeClr val="tx1"/>
                          </a:solidFill>
                          <a:latin typeface="Verdana"/>
                        </a:defRPr>
                      </a:lvl6pPr>
                      <a:lvl7pPr marL="2743269" algn="l" defTabSz="914423" rtl="0" eaLnBrk="1" latinLnBrk="0" hangingPunct="1">
                        <a:defRPr sz="1801" b="1" kern="1200">
                          <a:solidFill>
                            <a:schemeClr val="tx1"/>
                          </a:solidFill>
                          <a:latin typeface="Verdana"/>
                        </a:defRPr>
                      </a:lvl7pPr>
                      <a:lvl8pPr marL="3200480" algn="l" defTabSz="914423" rtl="0" eaLnBrk="1" latinLnBrk="0" hangingPunct="1">
                        <a:defRPr sz="1801" b="1" kern="1200">
                          <a:solidFill>
                            <a:schemeClr val="tx1"/>
                          </a:solidFill>
                          <a:latin typeface="Verdana"/>
                        </a:defRPr>
                      </a:lvl8pPr>
                      <a:lvl9pPr marL="3657691" algn="l" defTabSz="914423" rtl="0" eaLnBrk="1" latinLnBrk="0" hangingPunct="1">
                        <a:defRPr sz="1801" b="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43%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0" i="0" u="none" strike="noStrike" kern="1200" baseline="0" dirty="0">
                          <a:solidFill>
                            <a:srgbClr val="00B050"/>
                          </a:solidFill>
                          <a:latin typeface="Calibri" panose="020F0502020204030204" pitchFamily="34" charset="0"/>
                          <a:ea typeface="+mn-ea"/>
                          <a:cs typeface="+mn-cs"/>
                        </a:rPr>
                        <a:t>Non manager : 46%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Moins de 5 ans d’ancienneté : 29%</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Manager : 36%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989341"/>
                  </a:ext>
                </a:extLst>
              </a:tr>
              <a:tr h="40582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Améliorer son image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39%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Non manager : 42%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Manager : 30%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40%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Entre 40 et 49 ans : 47%</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Non manager : 43%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N’encadrant pas d’équipe : 43%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Manager : 33%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Encadrant une équipe : 34%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593490565"/>
                  </a:ext>
                </a:extLst>
              </a:tr>
              <a:tr h="812686">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Instaurer des relations d’affaires durables et de qualité et satisfaire ses clients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37%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endParaRPr lang="fr-FR" sz="900" b="0" i="0" u="none" strike="noStrike" kern="1200" baseline="0" dirty="0">
                        <a:solidFill>
                          <a:srgbClr val="00B05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a:solidFill>
                          <a:srgbClr val="C0000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31%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Entre 30 et 39 ans : 46%</a:t>
                      </a:r>
                    </a:p>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8002930"/>
                  </a:ext>
                </a:extLst>
              </a:tr>
              <a:tr h="626723">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Attirer et fidéliser les talents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23%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a:solidFill>
                          <a:srgbClr val="C0000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17%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Manager : 31%</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28%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Non manager : 12%</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12%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3837908201"/>
                  </a:ext>
                </a:extLst>
              </a:tr>
            </a:tbl>
          </a:graphicData>
        </a:graphic>
      </p:graphicFrame>
      <p:sp>
        <p:nvSpPr>
          <p:cNvPr id="4" name="Espace réservé du numéro de diapositive 3">
            <a:extLst>
              <a:ext uri="{FF2B5EF4-FFF2-40B4-BE49-F238E27FC236}">
                <a16:creationId xmlns:a16="http://schemas.microsoft.com/office/drawing/2014/main" id="{5D18DDDE-7E25-59B0-D61E-CB1937738ECE}"/>
              </a:ext>
            </a:extLst>
          </p:cNvPr>
          <p:cNvSpPr>
            <a:spLocks noGrp="1"/>
          </p:cNvSpPr>
          <p:nvPr>
            <p:ph type="sldNum" sz="quarter" idx="4"/>
          </p:nvPr>
        </p:nvSpPr>
        <p:spPr/>
        <p:txBody>
          <a:bodyPr/>
          <a:lstStyle/>
          <a:p>
            <a:fld id="{69A197D1-22BB-4CE7-B90B-919B10D073A0}" type="slidenum">
              <a:rPr lang="fr-FR" altLang="fr-FR" smtClean="0"/>
              <a:pPr/>
              <a:t>138</a:t>
            </a:fld>
            <a:endParaRPr lang="fr-FR" altLang="fr-FR" dirty="0"/>
          </a:p>
        </p:txBody>
      </p:sp>
      <p:grpSp>
        <p:nvGrpSpPr>
          <p:cNvPr id="5" name="Groupe 4">
            <a:extLst>
              <a:ext uri="{FF2B5EF4-FFF2-40B4-BE49-F238E27FC236}">
                <a16:creationId xmlns:a16="http://schemas.microsoft.com/office/drawing/2014/main" id="{A6BE3E58-9DAB-ABE0-A3CD-77299EFD15B1}"/>
              </a:ext>
            </a:extLst>
          </p:cNvPr>
          <p:cNvGrpSpPr/>
          <p:nvPr/>
        </p:nvGrpSpPr>
        <p:grpSpPr>
          <a:xfrm>
            <a:off x="3817560" y="1705109"/>
            <a:ext cx="2060885" cy="504916"/>
            <a:chOff x="842615" y="1939448"/>
            <a:chExt cx="2060885" cy="504916"/>
          </a:xfrm>
        </p:grpSpPr>
        <p:pic>
          <p:nvPicPr>
            <p:cNvPr id="6" name="Picture 2">
              <a:extLst>
                <a:ext uri="{FF2B5EF4-FFF2-40B4-BE49-F238E27FC236}">
                  <a16:creationId xmlns:a16="http://schemas.microsoft.com/office/drawing/2014/main" id="{4ADA52CD-29B1-C841-CB1E-5836AF483A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CA2080EC-4B06-255E-66E2-15B500EFAE7E}"/>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1" name="Groupe 10">
            <a:extLst>
              <a:ext uri="{FF2B5EF4-FFF2-40B4-BE49-F238E27FC236}">
                <a16:creationId xmlns:a16="http://schemas.microsoft.com/office/drawing/2014/main" id="{AA8020F9-93C5-4075-3AB1-E8B0130BEEC1}"/>
              </a:ext>
            </a:extLst>
          </p:cNvPr>
          <p:cNvGrpSpPr/>
          <p:nvPr/>
        </p:nvGrpSpPr>
        <p:grpSpPr>
          <a:xfrm>
            <a:off x="9089136" y="1691964"/>
            <a:ext cx="2010242" cy="504916"/>
            <a:chOff x="8058119" y="1939448"/>
            <a:chExt cx="2010242" cy="504916"/>
          </a:xfrm>
        </p:grpSpPr>
        <p:pic>
          <p:nvPicPr>
            <p:cNvPr id="13" name="Picture 4">
              <a:extLst>
                <a:ext uri="{FF2B5EF4-FFF2-40B4-BE49-F238E27FC236}">
                  <a16:creationId xmlns:a16="http://schemas.microsoft.com/office/drawing/2014/main" id="{93E61CEC-4B85-0C80-61C9-027A78AD8B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52FF8FE3-6016-0F3A-2EAC-7FDD7EAD8F77}"/>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cxnSp>
        <p:nvCxnSpPr>
          <p:cNvPr id="16" name="Connecteur droit 15">
            <a:extLst>
              <a:ext uri="{FF2B5EF4-FFF2-40B4-BE49-F238E27FC236}">
                <a16:creationId xmlns:a16="http://schemas.microsoft.com/office/drawing/2014/main" id="{5BADCF57-9A95-96D9-7E0C-AAF852322EA7}"/>
              </a:ext>
            </a:extLst>
          </p:cNvPr>
          <p:cNvCxnSpPr>
            <a:cxnSpLocks/>
          </p:cNvCxnSpPr>
          <p:nvPr/>
        </p:nvCxnSpPr>
        <p:spPr>
          <a:xfrm>
            <a:off x="6693663" y="2425537"/>
            <a:ext cx="0" cy="311869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139</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382852"/>
            <a:ext cx="10855569" cy="332399"/>
          </a:xfrm>
        </p:spPr>
        <p:txBody>
          <a:bodyPr/>
          <a:lstStyle/>
          <a:p>
            <a:r>
              <a:rPr lang="fr-FR" sz="2400" dirty="0"/>
              <a:t>Être éthique : trop coûteux pour les entreprises réfractaires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3857743443"/>
              </p:ext>
            </p:extLst>
          </p:nvPr>
        </p:nvGraphicFramePr>
        <p:xfrm>
          <a:off x="652733" y="1144340"/>
          <a:ext cx="6658402" cy="285360"/>
        </p:xfrm>
        <a:graphic>
          <a:graphicData uri="http://schemas.openxmlformats.org/drawingml/2006/table">
            <a:tbl>
              <a:tblPr>
                <a:tableStyleId>{5C22544A-7EE6-4342-B048-85BDC9FD1C3A}</a:tableStyleId>
              </a:tblPr>
              <a:tblGrid>
                <a:gridCol w="6658402">
                  <a:extLst>
                    <a:ext uri="{9D8B030D-6E8A-4147-A177-3AD203B41FA5}">
                      <a16:colId xmlns:a16="http://schemas.microsoft.com/office/drawing/2014/main" val="3555398857"/>
                    </a:ext>
                  </a:extLst>
                </a:gridCol>
              </a:tblGrid>
              <a:tr h="0">
                <a:tc>
                  <a:txBody>
                    <a:bodyPr/>
                    <a:lstStyle/>
                    <a:p>
                      <a:pPr lvl="0"/>
                      <a:r>
                        <a:rPr lang="fr-FR" sz="1400" b="1" kern="1200" dirty="0">
                          <a:solidFill>
                            <a:schemeClr val="dk1"/>
                          </a:solidFill>
                          <a:effectLst/>
                          <a:latin typeface="+mn-lt"/>
                          <a:ea typeface="+mn-ea"/>
                          <a:cs typeface="+mn-cs"/>
                        </a:rPr>
                        <a:t>Q4. Selon vous, si votre entreprise ne se comporte pas de façon éthique c'est parce que...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294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3 réponses maximum  | Base : 131 répondants</a:t>
            </a:r>
          </a:p>
        </p:txBody>
      </p:sp>
      <p:graphicFrame>
        <p:nvGraphicFramePr>
          <p:cNvPr id="4" name="Tableau 7">
            <a:extLst>
              <a:ext uri="{FF2B5EF4-FFF2-40B4-BE49-F238E27FC236}">
                <a16:creationId xmlns:a16="http://schemas.microsoft.com/office/drawing/2014/main" id="{3DC082E8-73EC-2D0E-B81D-4E51495032AC}"/>
              </a:ext>
            </a:extLst>
          </p:cNvPr>
          <p:cNvGraphicFramePr>
            <a:graphicFrameLocks noGrp="1"/>
          </p:cNvGraphicFramePr>
          <p:nvPr>
            <p:extLst>
              <p:ext uri="{D42A27DB-BD31-4B8C-83A1-F6EECF244321}">
                <p14:modId xmlns:p14="http://schemas.microsoft.com/office/powerpoint/2010/main" val="3059622539"/>
              </p:ext>
            </p:extLst>
          </p:nvPr>
        </p:nvGraphicFramePr>
        <p:xfrm>
          <a:off x="2990656" y="2577310"/>
          <a:ext cx="5625624" cy="3850675"/>
        </p:xfrm>
        <a:graphic>
          <a:graphicData uri="http://schemas.openxmlformats.org/drawingml/2006/table">
            <a:tbl>
              <a:tblPr firstRow="1" bandRow="1">
                <a:tableStyleId>{2D5ABB26-0587-4C30-8999-92F81FD0307C}</a:tableStyleId>
              </a:tblPr>
              <a:tblGrid>
                <a:gridCol w="5625624">
                  <a:extLst>
                    <a:ext uri="{9D8B030D-6E8A-4147-A177-3AD203B41FA5}">
                      <a16:colId xmlns:a16="http://schemas.microsoft.com/office/drawing/2014/main" val="3325012296"/>
                    </a:ext>
                  </a:extLst>
                </a:gridCol>
              </a:tblGrid>
              <a:tr h="709175">
                <a:tc>
                  <a:txBody>
                    <a:bodyPr/>
                    <a:lstStyle/>
                    <a:p>
                      <a:pPr algn="ctr"/>
                      <a:r>
                        <a:rPr lang="fr-FR" sz="1400" b="0" dirty="0">
                          <a:solidFill>
                            <a:schemeClr val="tx1"/>
                          </a:solidFill>
                        </a:rPr>
                        <a:t>Cela entrainerait des coûts supplémentaires</a:t>
                      </a:r>
                    </a:p>
                  </a:txBody>
                  <a:tcPr anchor="ctr"/>
                </a:tc>
                <a:extLst>
                  <a:ext uri="{0D108BD9-81ED-4DB2-BD59-A6C34878D82A}">
                    <a16:rowId xmlns:a16="http://schemas.microsoft.com/office/drawing/2014/main" val="850639632"/>
                  </a:ext>
                </a:extLst>
              </a:tr>
              <a:tr h="709175">
                <a:tc>
                  <a:txBody>
                    <a:bodyPr/>
                    <a:lstStyle/>
                    <a:p>
                      <a:pPr algn="ctr"/>
                      <a:r>
                        <a:rPr lang="fr-FR" sz="1400" b="0" dirty="0">
                          <a:solidFill>
                            <a:schemeClr val="tx1"/>
                          </a:solidFill>
                        </a:rPr>
                        <a:t>C’est dans sa culture</a:t>
                      </a:r>
                    </a:p>
                  </a:txBody>
                  <a:tcPr anchor="ctr"/>
                </a:tc>
                <a:extLst>
                  <a:ext uri="{0D108BD9-81ED-4DB2-BD59-A6C34878D82A}">
                    <a16:rowId xmlns:a16="http://schemas.microsoft.com/office/drawing/2014/main" val="976695675"/>
                  </a:ext>
                </a:extLst>
              </a:tr>
              <a:tr h="709175">
                <a:tc>
                  <a:txBody>
                    <a:bodyPr/>
                    <a:lstStyle/>
                    <a:p>
                      <a:pPr algn="ctr"/>
                      <a:r>
                        <a:rPr lang="fr-FR" sz="1400" b="0" dirty="0">
                          <a:solidFill>
                            <a:schemeClr val="tx1"/>
                          </a:solidFill>
                        </a:rPr>
                        <a:t>Ses clients, collaborateurs, fournisseurs, partenaires, </a:t>
                      </a:r>
                    </a:p>
                    <a:p>
                      <a:pPr algn="ctr"/>
                      <a:r>
                        <a:rPr lang="fr-FR" sz="1400" b="0" dirty="0">
                          <a:solidFill>
                            <a:schemeClr val="tx1"/>
                          </a:solidFill>
                        </a:rPr>
                        <a:t>actionnaires ne considèrent pas cela comme prioritaire</a:t>
                      </a:r>
                    </a:p>
                  </a:txBody>
                  <a:tcPr anchor="ctr"/>
                </a:tc>
                <a:extLst>
                  <a:ext uri="{0D108BD9-81ED-4DB2-BD59-A6C34878D82A}">
                    <a16:rowId xmlns:a16="http://schemas.microsoft.com/office/drawing/2014/main" val="2111303180"/>
                  </a:ext>
                </a:extLst>
              </a:tr>
              <a:tr h="709175">
                <a:tc>
                  <a:txBody>
                    <a:bodyPr/>
                    <a:lstStyle/>
                    <a:p>
                      <a:pPr algn="ctr"/>
                      <a:r>
                        <a:rPr lang="fr-FR" sz="1400" b="0" dirty="0">
                          <a:solidFill>
                            <a:schemeClr val="tx1"/>
                          </a:solidFill>
                        </a:rPr>
                        <a:t>Cela lui ferait perdre des marchés</a:t>
                      </a:r>
                    </a:p>
                  </a:txBody>
                  <a:tcPr anchor="ctr"/>
                </a:tc>
                <a:extLst>
                  <a:ext uri="{0D108BD9-81ED-4DB2-BD59-A6C34878D82A}">
                    <a16:rowId xmlns:a16="http://schemas.microsoft.com/office/drawing/2014/main" val="3826371416"/>
                  </a:ext>
                </a:extLst>
              </a:tr>
              <a:tr h="709175">
                <a:tc>
                  <a:txBody>
                    <a:bodyPr/>
                    <a:lstStyle/>
                    <a:p>
                      <a:pPr algn="ctr"/>
                      <a:r>
                        <a:rPr lang="fr-FR" sz="1400" b="0" dirty="0">
                          <a:solidFill>
                            <a:schemeClr val="tx1"/>
                          </a:solidFill>
                        </a:rPr>
                        <a:t>Ses concurrents ne sont pas éthiques</a:t>
                      </a:r>
                    </a:p>
                  </a:txBody>
                  <a:tcPr anchor="ctr"/>
                </a:tc>
                <a:extLst>
                  <a:ext uri="{0D108BD9-81ED-4DB2-BD59-A6C34878D82A}">
                    <a16:rowId xmlns:a16="http://schemas.microsoft.com/office/drawing/2014/main" val="1408764320"/>
                  </a:ext>
                </a:extLst>
              </a:tr>
              <a:tr h="0">
                <a:tc>
                  <a:txBody>
                    <a:bodyPr/>
                    <a:lstStyle/>
                    <a:p>
                      <a:pPr algn="ctr"/>
                      <a:endParaRPr lang="fr-FR" sz="1400" b="0" dirty="0">
                        <a:solidFill>
                          <a:schemeClr val="tx1"/>
                        </a:solidFill>
                      </a:endParaRPr>
                    </a:p>
                  </a:txBody>
                  <a:tcPr anchor="ctr"/>
                </a:tc>
                <a:extLst>
                  <a:ext uri="{0D108BD9-81ED-4DB2-BD59-A6C34878D82A}">
                    <a16:rowId xmlns:a16="http://schemas.microsoft.com/office/drawing/2014/main" val="1116312445"/>
                  </a:ext>
                </a:extLst>
              </a:tr>
            </a:tbl>
          </a:graphicData>
        </a:graphic>
      </p:graphicFrame>
      <p:pic>
        <p:nvPicPr>
          <p:cNvPr id="10" name="Picture 2">
            <a:extLst>
              <a:ext uri="{FF2B5EF4-FFF2-40B4-BE49-F238E27FC236}">
                <a16:creationId xmlns:a16="http://schemas.microsoft.com/office/drawing/2014/main" id="{B7CF2BB2-BCD3-647F-FC0F-CE6B4D0B89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0CDDE539-A425-716B-CDD3-119483C19C4F}"/>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pic>
        <p:nvPicPr>
          <p:cNvPr id="15" name="Picture 4">
            <a:extLst>
              <a:ext uri="{FF2B5EF4-FFF2-40B4-BE49-F238E27FC236}">
                <a16:creationId xmlns:a16="http://schemas.microsoft.com/office/drawing/2014/main" id="{007033E1-385A-02E6-68AF-31481BB189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1DEC53A3-A0F0-BF4D-DF18-705695F6A596}"/>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aphicFrame>
        <p:nvGraphicFramePr>
          <p:cNvPr id="17" name="Graphique 16">
            <a:extLst>
              <a:ext uri="{FF2B5EF4-FFF2-40B4-BE49-F238E27FC236}">
                <a16:creationId xmlns:a16="http://schemas.microsoft.com/office/drawing/2014/main" id="{0E510F5C-AC68-F410-9C77-C7FBE0AFA8F2}"/>
              </a:ext>
            </a:extLst>
          </p:cNvPr>
          <p:cNvGraphicFramePr/>
          <p:nvPr>
            <p:extLst>
              <p:ext uri="{D42A27DB-BD31-4B8C-83A1-F6EECF244321}">
                <p14:modId xmlns:p14="http://schemas.microsoft.com/office/powerpoint/2010/main" val="1231668737"/>
              </p:ext>
            </p:extLst>
          </p:nvPr>
        </p:nvGraphicFramePr>
        <p:xfrm>
          <a:off x="7941205" y="2422826"/>
          <a:ext cx="2880320" cy="38371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aphique 17">
            <a:extLst>
              <a:ext uri="{FF2B5EF4-FFF2-40B4-BE49-F238E27FC236}">
                <a16:creationId xmlns:a16="http://schemas.microsoft.com/office/drawing/2014/main" id="{F35ACA0B-929E-F930-F38D-AEB432F36C1F}"/>
              </a:ext>
            </a:extLst>
          </p:cNvPr>
          <p:cNvGraphicFramePr/>
          <p:nvPr>
            <p:extLst>
              <p:ext uri="{D42A27DB-BD31-4B8C-83A1-F6EECF244321}">
                <p14:modId xmlns:p14="http://schemas.microsoft.com/office/powerpoint/2010/main" val="1794222308"/>
              </p:ext>
            </p:extLst>
          </p:nvPr>
        </p:nvGraphicFramePr>
        <p:xfrm>
          <a:off x="245350" y="2422827"/>
          <a:ext cx="3492393" cy="3837139"/>
        </p:xfrm>
        <a:graphic>
          <a:graphicData uri="http://schemas.openxmlformats.org/drawingml/2006/chart">
            <c:chart xmlns:c="http://schemas.openxmlformats.org/drawingml/2006/chart" xmlns:r="http://schemas.openxmlformats.org/officeDocument/2006/relationships" r:id="rId5"/>
          </a:graphicData>
        </a:graphic>
      </p:graphicFrame>
      <p:cxnSp>
        <p:nvCxnSpPr>
          <p:cNvPr id="3" name="Connecteur droit 2">
            <a:extLst>
              <a:ext uri="{FF2B5EF4-FFF2-40B4-BE49-F238E27FC236}">
                <a16:creationId xmlns:a16="http://schemas.microsoft.com/office/drawing/2014/main" id="{F5B104C1-5583-40C4-60E3-65F35CAC458A}"/>
              </a:ext>
            </a:extLst>
          </p:cNvPr>
          <p:cNvCxnSpPr/>
          <p:nvPr/>
        </p:nvCxnSpPr>
        <p:spPr>
          <a:xfrm>
            <a:off x="1170337" y="473414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394F739D-9657-0E80-BF11-A4D51A7AA145}"/>
              </a:ext>
            </a:extLst>
          </p:cNvPr>
          <p:cNvCxnSpPr/>
          <p:nvPr/>
        </p:nvCxnSpPr>
        <p:spPr>
          <a:xfrm>
            <a:off x="1170337" y="329398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59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81E22BF7-5156-B032-C6E6-2B7729CC1C37}"/>
              </a:ext>
            </a:extLst>
          </p:cNvPr>
          <p:cNvSpPr txBox="1"/>
          <p:nvPr/>
        </p:nvSpPr>
        <p:spPr>
          <a:xfrm>
            <a:off x="0" y="1493785"/>
            <a:ext cx="6408315" cy="3988784"/>
          </a:xfrm>
          <a:prstGeom prst="rect">
            <a:avLst/>
          </a:prstGeom>
        </p:spPr>
        <p:txBody>
          <a:bodyPr vert="horz" wrap="square" lIns="252000" tIns="0" rIns="0" bIns="0" rtlCol="0" anchor="t" anchorCtr="0">
            <a:spAutoFit/>
          </a:bodyPr>
          <a:lstStyle>
            <a:defPPr>
              <a:defRPr lang="fr-FR"/>
            </a:defPPr>
            <a:lvl1pPr algn="ctr" defTabSz="914423" eaLnBrk="1" latinLnBrk="0" hangingPunct="1">
              <a:lnSpc>
                <a:spcPct val="90000"/>
              </a:lnSpc>
              <a:buNone/>
              <a:defRPr sz="4400" b="1" spc="-150" baseline="0">
                <a:latin typeface="Oswald" pitchFamily="2" charset="0"/>
                <a:ea typeface="Roboto" pitchFamily="2" charset="0"/>
                <a:cs typeface="Open Sans" panose="020B0606030504020204" pitchFamily="34" charset="0"/>
              </a:defRPr>
            </a:lvl1pPr>
          </a:lstStyle>
          <a:p>
            <a:r>
              <a:rPr lang="fr-FR" sz="4000" dirty="0">
                <a:solidFill>
                  <a:schemeClr val="accent6"/>
                </a:solidFill>
              </a:rPr>
              <a:t>MAIS</a:t>
            </a:r>
          </a:p>
          <a:p>
            <a:r>
              <a:rPr lang="fr-FR" sz="2400" dirty="0"/>
              <a:t>QUELQUES OBSTACLES</a:t>
            </a:r>
          </a:p>
          <a:p>
            <a:endParaRPr lang="fr-FR" sz="2800" dirty="0">
              <a:solidFill>
                <a:schemeClr val="accent2"/>
              </a:solidFill>
            </a:endParaRPr>
          </a:p>
          <a:p>
            <a:r>
              <a:rPr lang="fr-FR" sz="2800" dirty="0">
                <a:solidFill>
                  <a:schemeClr val="accent2"/>
                </a:solidFill>
              </a:rPr>
              <a:t>RÉCURRENTS &amp; FORTS</a:t>
            </a:r>
          </a:p>
          <a:p>
            <a:r>
              <a:rPr lang="fr-FR" sz="2800" dirty="0">
                <a:solidFill>
                  <a:schemeClr val="accent2"/>
                </a:solidFill>
              </a:rPr>
              <a:t>RÉELS OU FANTASMÉS</a:t>
            </a:r>
          </a:p>
          <a:p>
            <a:endParaRPr lang="fr-FR" sz="2800" dirty="0">
              <a:solidFill>
                <a:schemeClr val="accent2"/>
              </a:solidFill>
            </a:endParaRPr>
          </a:p>
          <a:p>
            <a:r>
              <a:rPr lang="fr-FR" sz="2800" dirty="0"/>
              <a:t>L’ÉTHIQUE, </a:t>
            </a:r>
            <a:r>
              <a:rPr lang="fr-FR" sz="2800" dirty="0">
                <a:solidFill>
                  <a:schemeClr val="accent6"/>
                </a:solidFill>
              </a:rPr>
              <a:t>ÇA COÛTE</a:t>
            </a:r>
          </a:p>
          <a:p>
            <a:r>
              <a:rPr lang="fr-FR" sz="2800" dirty="0"/>
              <a:t>L’ÉTHIQUE, </a:t>
            </a:r>
            <a:r>
              <a:rPr lang="fr-FR" sz="2800" dirty="0">
                <a:solidFill>
                  <a:schemeClr val="accent6"/>
                </a:solidFill>
              </a:rPr>
              <a:t>C’EST CONTRAIRE AU BUSINESS</a:t>
            </a:r>
          </a:p>
          <a:p>
            <a:r>
              <a:rPr lang="fr-FR" sz="2800" dirty="0"/>
              <a:t>L’ÉTHIQUE, </a:t>
            </a:r>
            <a:r>
              <a:rPr lang="fr-FR" sz="2800" dirty="0">
                <a:solidFill>
                  <a:schemeClr val="accent6"/>
                </a:solidFill>
              </a:rPr>
              <a:t>C’EST LA FAUTE DES AUTRES</a:t>
            </a:r>
          </a:p>
          <a:p>
            <a:r>
              <a:rPr lang="fr-FR" sz="2800" dirty="0"/>
              <a:t>L’ÉTHIQUE, </a:t>
            </a:r>
            <a:r>
              <a:rPr lang="fr-FR" sz="2800" dirty="0">
                <a:solidFill>
                  <a:schemeClr val="accent6"/>
                </a:solidFill>
              </a:rPr>
              <a:t>C’EST UTILITAIRE</a:t>
            </a:r>
          </a:p>
        </p:txBody>
      </p:sp>
      <p:pic>
        <p:nvPicPr>
          <p:cNvPr id="2050" name="Picture 2" descr="La Covid 19, ce boulet collé aux pieds... - Erable.NET - #ToutSaufMACRON">
            <a:extLst>
              <a:ext uri="{FF2B5EF4-FFF2-40B4-BE49-F238E27FC236}">
                <a16:creationId xmlns:a16="http://schemas.microsoft.com/office/drawing/2014/main" id="{85F2886C-1470-640F-7EE7-4359CA11D4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410" y="773705"/>
            <a:ext cx="5310590" cy="5310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95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608572"/>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extLst>
              <p:ext uri="{D42A27DB-BD31-4B8C-83A1-F6EECF244321}">
                <p14:modId xmlns:p14="http://schemas.microsoft.com/office/powerpoint/2010/main" val="281033108"/>
              </p:ext>
            </p:extLst>
          </p:nvPr>
        </p:nvGraphicFramePr>
        <p:xfrm>
          <a:off x="707965" y="1178750"/>
          <a:ext cx="8126660" cy="285360"/>
        </p:xfrm>
        <a:graphic>
          <a:graphicData uri="http://schemas.openxmlformats.org/drawingml/2006/table">
            <a:tbl>
              <a:tblPr>
                <a:tableStyleId>{5C22544A-7EE6-4342-B048-85BDC9FD1C3A}</a:tableStyleId>
              </a:tblPr>
              <a:tblGrid>
                <a:gridCol w="8126660">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Q4. Selon vous, si votre entreprise ne se comporte pas de façon éthique c'est parce qu'elle veut...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399737"/>
            <a:ext cx="11312376"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 Freins au comportement éthique des entreprises</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43580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714247" y="155722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131 répondants </a:t>
            </a: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extLst>
              <p:ext uri="{D42A27DB-BD31-4B8C-83A1-F6EECF244321}">
                <p14:modId xmlns:p14="http://schemas.microsoft.com/office/powerpoint/2010/main" val="936679881"/>
              </p:ext>
            </p:extLst>
          </p:nvPr>
        </p:nvGraphicFramePr>
        <p:xfrm>
          <a:off x="133564" y="2795695"/>
          <a:ext cx="11768828" cy="2298490"/>
        </p:xfrm>
        <a:graphic>
          <a:graphicData uri="http://schemas.openxmlformats.org/drawingml/2006/table">
            <a:tbl>
              <a:tblPr firstRow="1" bandRow="1"/>
              <a:tblGrid>
                <a:gridCol w="1818526">
                  <a:extLst>
                    <a:ext uri="{9D8B030D-6E8A-4147-A177-3AD203B41FA5}">
                      <a16:colId xmlns:a16="http://schemas.microsoft.com/office/drawing/2014/main" val="1613173348"/>
                    </a:ext>
                  </a:extLst>
                </a:gridCol>
                <a:gridCol w="708917">
                  <a:extLst>
                    <a:ext uri="{9D8B030D-6E8A-4147-A177-3AD203B41FA5}">
                      <a16:colId xmlns:a16="http://schemas.microsoft.com/office/drawing/2014/main" val="2417229433"/>
                    </a:ext>
                  </a:extLst>
                </a:gridCol>
                <a:gridCol w="1787703">
                  <a:extLst>
                    <a:ext uri="{9D8B030D-6E8A-4147-A177-3AD203B41FA5}">
                      <a16:colId xmlns:a16="http://schemas.microsoft.com/office/drawing/2014/main" val="4065695276"/>
                    </a:ext>
                  </a:extLst>
                </a:gridCol>
                <a:gridCol w="2242022">
                  <a:extLst>
                    <a:ext uri="{9D8B030D-6E8A-4147-A177-3AD203B41FA5}">
                      <a16:colId xmlns:a16="http://schemas.microsoft.com/office/drawing/2014/main" val="1842800419"/>
                    </a:ext>
                  </a:extLst>
                </a:gridCol>
                <a:gridCol w="840225">
                  <a:extLst>
                    <a:ext uri="{9D8B030D-6E8A-4147-A177-3AD203B41FA5}">
                      <a16:colId xmlns:a16="http://schemas.microsoft.com/office/drawing/2014/main" val="332636344"/>
                    </a:ext>
                  </a:extLst>
                </a:gridCol>
                <a:gridCol w="2147299">
                  <a:extLst>
                    <a:ext uri="{9D8B030D-6E8A-4147-A177-3AD203B41FA5}">
                      <a16:colId xmlns:a16="http://schemas.microsoft.com/office/drawing/2014/main" val="1978337493"/>
                    </a:ext>
                  </a:extLst>
                </a:gridCol>
                <a:gridCol w="2224136">
                  <a:extLst>
                    <a:ext uri="{9D8B030D-6E8A-4147-A177-3AD203B41FA5}">
                      <a16:colId xmlns:a16="http://schemas.microsoft.com/office/drawing/2014/main" val="1820714950"/>
                    </a:ext>
                  </a:extLst>
                </a:gridCol>
              </a:tblGrid>
              <a:tr h="673448">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Cela entrainerait des coûts supplémentaires</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48%</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kern="1200" baseline="0" dirty="0">
                          <a:solidFill>
                            <a:srgbClr val="84A120"/>
                          </a:solidFill>
                          <a:latin typeface="Calibri" panose="020F0502020204030204" pitchFamily="34" charset="0"/>
                          <a:ea typeface="+mn-ea"/>
                          <a:cs typeface="+mn-cs"/>
                        </a:rPr>
                        <a:t>55%</a:t>
                      </a:r>
                    </a:p>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Femme : 72%</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Non manager : 60%</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N’encadrant pas d’équipe : 62%</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Homme : 32%</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Manager : 33%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Encadrant une équipe : 29%</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772022013"/>
                  </a:ext>
                </a:extLst>
              </a:tr>
              <a:tr h="49315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Parce que c’est dans sa culture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36%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endParaRPr lang="fr-FR" sz="900" b="0" i="0" u="none" strike="noStrike" kern="1200" baseline="0" dirty="0">
                        <a:solidFill>
                          <a:srgbClr val="00B05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20 ans et plus : 36%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b="1" kern="1200">
                          <a:solidFill>
                            <a:schemeClr val="tx1"/>
                          </a:solidFill>
                          <a:latin typeface="Verdana"/>
                        </a:defRPr>
                      </a:lvl1pPr>
                      <a:lvl2pPr marL="457211" algn="l" defTabSz="914423" rtl="0" eaLnBrk="1" latinLnBrk="0" hangingPunct="1">
                        <a:defRPr sz="1801" b="1" kern="1200">
                          <a:solidFill>
                            <a:schemeClr val="tx1"/>
                          </a:solidFill>
                          <a:latin typeface="Verdana"/>
                        </a:defRPr>
                      </a:lvl2pPr>
                      <a:lvl3pPr marL="914423" algn="l" defTabSz="914423" rtl="0" eaLnBrk="1" latinLnBrk="0" hangingPunct="1">
                        <a:defRPr sz="1801" b="1" kern="1200">
                          <a:solidFill>
                            <a:schemeClr val="tx1"/>
                          </a:solidFill>
                          <a:latin typeface="Verdana"/>
                        </a:defRPr>
                      </a:lvl3pPr>
                      <a:lvl4pPr marL="1371634" algn="l" defTabSz="914423" rtl="0" eaLnBrk="1" latinLnBrk="0" hangingPunct="1">
                        <a:defRPr sz="1801" b="1" kern="1200">
                          <a:solidFill>
                            <a:schemeClr val="tx1"/>
                          </a:solidFill>
                          <a:latin typeface="Verdana"/>
                        </a:defRPr>
                      </a:lvl4pPr>
                      <a:lvl5pPr marL="1828846" algn="l" defTabSz="914423" rtl="0" eaLnBrk="1" latinLnBrk="0" hangingPunct="1">
                        <a:defRPr sz="1801" b="1" kern="1200">
                          <a:solidFill>
                            <a:schemeClr val="tx1"/>
                          </a:solidFill>
                          <a:latin typeface="Verdana"/>
                        </a:defRPr>
                      </a:lvl5pPr>
                      <a:lvl6pPr marL="2286057" algn="l" defTabSz="914423" rtl="0" eaLnBrk="1" latinLnBrk="0" hangingPunct="1">
                        <a:defRPr sz="1801" b="1" kern="1200">
                          <a:solidFill>
                            <a:schemeClr val="tx1"/>
                          </a:solidFill>
                          <a:latin typeface="Verdana"/>
                        </a:defRPr>
                      </a:lvl6pPr>
                      <a:lvl7pPr marL="2743269" algn="l" defTabSz="914423" rtl="0" eaLnBrk="1" latinLnBrk="0" hangingPunct="1">
                        <a:defRPr sz="1801" b="1" kern="1200">
                          <a:solidFill>
                            <a:schemeClr val="tx1"/>
                          </a:solidFill>
                          <a:latin typeface="Verdana"/>
                        </a:defRPr>
                      </a:lvl7pPr>
                      <a:lvl8pPr marL="3200480" algn="l" defTabSz="914423" rtl="0" eaLnBrk="1" latinLnBrk="0" hangingPunct="1">
                        <a:defRPr sz="1801" b="1" kern="1200">
                          <a:solidFill>
                            <a:schemeClr val="tx1"/>
                          </a:solidFill>
                          <a:latin typeface="Verdana"/>
                        </a:defRPr>
                      </a:lvl8pPr>
                      <a:lvl9pPr marL="3657691" algn="l" defTabSz="914423" rtl="0" eaLnBrk="1" latinLnBrk="0" hangingPunct="1">
                        <a:defRPr sz="1801" b="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36%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endParaRPr lang="fr-FR" sz="900" b="0" i="0" u="none" strike="noStrike" kern="1200" baseline="0" dirty="0">
                        <a:solidFill>
                          <a:srgbClr val="00B05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a:solidFill>
                          <a:srgbClr val="C0000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989341"/>
                  </a:ext>
                </a:extLst>
              </a:tr>
              <a:tr h="40582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800" b="1" kern="1200" dirty="0">
                          <a:solidFill>
                            <a:schemeClr val="tx1"/>
                          </a:solidFill>
                          <a:latin typeface="Verdana"/>
                          <a:ea typeface="+mn-ea"/>
                          <a:cs typeface="+mn-cs"/>
                        </a:rPr>
                        <a:t>Ses clients, collaborateurs, fournisseurs, partenaires, actionnaires, ne considèrent pas cela comme prioritaire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33%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a:solidFill>
                          <a:srgbClr val="C0000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31%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De 10 à 19 ans d’ancienneté : 26%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593490565"/>
                  </a:ext>
                </a:extLst>
              </a:tr>
              <a:tr h="552763">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Cela lui ferait perdre des marchés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28%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De 5 à 9 ans d’ancienneté : 57%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Entre 40 et 49 ans : 25%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23%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8002930"/>
                  </a:ext>
                </a:extLst>
              </a:tr>
            </a:tbl>
          </a:graphicData>
        </a:graphic>
      </p:graphicFrame>
      <p:sp>
        <p:nvSpPr>
          <p:cNvPr id="4" name="Espace réservé du numéro de diapositive 3">
            <a:extLst>
              <a:ext uri="{FF2B5EF4-FFF2-40B4-BE49-F238E27FC236}">
                <a16:creationId xmlns:a16="http://schemas.microsoft.com/office/drawing/2014/main" id="{5D18DDDE-7E25-59B0-D61E-CB1937738ECE}"/>
              </a:ext>
            </a:extLst>
          </p:cNvPr>
          <p:cNvSpPr>
            <a:spLocks noGrp="1"/>
          </p:cNvSpPr>
          <p:nvPr>
            <p:ph type="sldNum" sz="quarter" idx="4"/>
          </p:nvPr>
        </p:nvSpPr>
        <p:spPr/>
        <p:txBody>
          <a:bodyPr/>
          <a:lstStyle/>
          <a:p>
            <a:fld id="{69A197D1-22BB-4CE7-B90B-919B10D073A0}" type="slidenum">
              <a:rPr lang="fr-FR" altLang="fr-FR" smtClean="0"/>
              <a:pPr/>
              <a:t>140</a:t>
            </a:fld>
            <a:endParaRPr lang="fr-FR" altLang="fr-FR" dirty="0"/>
          </a:p>
        </p:txBody>
      </p:sp>
      <p:grpSp>
        <p:nvGrpSpPr>
          <p:cNvPr id="5" name="Groupe 4">
            <a:extLst>
              <a:ext uri="{FF2B5EF4-FFF2-40B4-BE49-F238E27FC236}">
                <a16:creationId xmlns:a16="http://schemas.microsoft.com/office/drawing/2014/main" id="{A6BE3E58-9DAB-ABE0-A3CD-77299EFD15B1}"/>
              </a:ext>
            </a:extLst>
          </p:cNvPr>
          <p:cNvGrpSpPr/>
          <p:nvPr/>
        </p:nvGrpSpPr>
        <p:grpSpPr>
          <a:xfrm>
            <a:off x="3817560" y="2075266"/>
            <a:ext cx="2060885" cy="504916"/>
            <a:chOff x="842615" y="1939448"/>
            <a:chExt cx="2060885" cy="504916"/>
          </a:xfrm>
        </p:grpSpPr>
        <p:pic>
          <p:nvPicPr>
            <p:cNvPr id="6" name="Picture 2">
              <a:extLst>
                <a:ext uri="{FF2B5EF4-FFF2-40B4-BE49-F238E27FC236}">
                  <a16:creationId xmlns:a16="http://schemas.microsoft.com/office/drawing/2014/main" id="{4ADA52CD-29B1-C841-CB1E-5836AF483A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CA2080EC-4B06-255E-66E2-15B500EFAE7E}"/>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1" name="Groupe 10">
            <a:extLst>
              <a:ext uri="{FF2B5EF4-FFF2-40B4-BE49-F238E27FC236}">
                <a16:creationId xmlns:a16="http://schemas.microsoft.com/office/drawing/2014/main" id="{AA8020F9-93C5-4075-3AB1-E8B0130BEEC1}"/>
              </a:ext>
            </a:extLst>
          </p:cNvPr>
          <p:cNvGrpSpPr/>
          <p:nvPr/>
        </p:nvGrpSpPr>
        <p:grpSpPr>
          <a:xfrm>
            <a:off x="9089136" y="2062121"/>
            <a:ext cx="2010242" cy="504916"/>
            <a:chOff x="8058119" y="1939448"/>
            <a:chExt cx="2010242" cy="504916"/>
          </a:xfrm>
        </p:grpSpPr>
        <p:pic>
          <p:nvPicPr>
            <p:cNvPr id="13" name="Picture 4">
              <a:extLst>
                <a:ext uri="{FF2B5EF4-FFF2-40B4-BE49-F238E27FC236}">
                  <a16:creationId xmlns:a16="http://schemas.microsoft.com/office/drawing/2014/main" id="{93E61CEC-4B85-0C80-61C9-027A78AD8B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52FF8FE3-6016-0F3A-2EAC-7FDD7EAD8F77}"/>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cxnSp>
        <p:nvCxnSpPr>
          <p:cNvPr id="16" name="Connecteur droit 15">
            <a:extLst>
              <a:ext uri="{FF2B5EF4-FFF2-40B4-BE49-F238E27FC236}">
                <a16:creationId xmlns:a16="http://schemas.microsoft.com/office/drawing/2014/main" id="{5BADCF57-9A95-96D9-7E0C-AAF852322EA7}"/>
              </a:ext>
            </a:extLst>
          </p:cNvPr>
          <p:cNvCxnSpPr>
            <a:cxnSpLocks/>
          </p:cNvCxnSpPr>
          <p:nvPr/>
        </p:nvCxnSpPr>
        <p:spPr>
          <a:xfrm>
            <a:off x="6693663" y="2795694"/>
            <a:ext cx="0" cy="229849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54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141</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188640"/>
            <a:ext cx="10855569" cy="664797"/>
          </a:xfrm>
        </p:spPr>
        <p:txBody>
          <a:bodyPr/>
          <a:lstStyle/>
          <a:p>
            <a:r>
              <a:rPr lang="fr-FR" sz="2400" dirty="0"/>
              <a:t>Moins de 6 répondants sur 10 se disent au courant des actions menées par leur entreprise en matière d’éthique et de conformité. Une tendance très légèrement baissière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3018212266"/>
              </p:ext>
            </p:extLst>
          </p:nvPr>
        </p:nvGraphicFramePr>
        <p:xfrm>
          <a:off x="759839" y="1040654"/>
          <a:ext cx="7889903" cy="285360"/>
        </p:xfrm>
        <a:graphic>
          <a:graphicData uri="http://schemas.openxmlformats.org/drawingml/2006/table">
            <a:tbl>
              <a:tblPr>
                <a:tableStyleId>{5C22544A-7EE6-4342-B048-85BDC9FD1C3A}</a:tableStyleId>
              </a:tblPr>
              <a:tblGrid>
                <a:gridCol w="7889903">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Q5. Etes-vous au courant des actions menées par votre entreprise en matière d’éthique et de conformité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775324" y="1409964"/>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3829922" y="4188359"/>
            <a:ext cx="4712713" cy="1200329"/>
          </a:xfrm>
          <a:prstGeom prst="rect">
            <a:avLst/>
          </a:prstGeom>
          <a:noFill/>
        </p:spPr>
        <p:txBody>
          <a:bodyPr wrap="square" lIns="0" rIns="0" rtlCol="0" anchor="b">
            <a:spAutoFit/>
          </a:bodyPr>
          <a:lstStyle/>
          <a:p>
            <a:pPr algn="ctr"/>
            <a:r>
              <a:rPr lang="en-US" sz="2400" b="1" noProof="1">
                <a:solidFill>
                  <a:srgbClr val="17406D"/>
                </a:solidFill>
                <a:latin typeface="Roboto" panose="02000000000000000000"/>
              </a:rPr>
              <a:t>Sont au courant des actions menées par leur entreprise en matière d’éthique et de conformité</a:t>
            </a:r>
          </a:p>
        </p:txBody>
      </p:sp>
      <p:graphicFrame>
        <p:nvGraphicFramePr>
          <p:cNvPr id="17" name="Graphique 16">
            <a:extLst>
              <a:ext uri="{FF2B5EF4-FFF2-40B4-BE49-F238E27FC236}">
                <a16:creationId xmlns:a16="http://schemas.microsoft.com/office/drawing/2014/main" id="{E141A779-4313-B477-3281-73EA203AA94B}"/>
              </a:ext>
            </a:extLst>
          </p:cNvPr>
          <p:cNvGraphicFramePr/>
          <p:nvPr>
            <p:extLst>
              <p:ext uri="{D42A27DB-BD31-4B8C-83A1-F6EECF244321}">
                <p14:modId xmlns:p14="http://schemas.microsoft.com/office/powerpoint/2010/main" val="1778787799"/>
              </p:ext>
            </p:extLst>
          </p:nvPr>
        </p:nvGraphicFramePr>
        <p:xfrm>
          <a:off x="705102" y="2123855"/>
          <a:ext cx="4588030" cy="3889331"/>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0">
            <a:extLst>
              <a:ext uri="{FF2B5EF4-FFF2-40B4-BE49-F238E27FC236}">
                <a16:creationId xmlns:a16="http://schemas.microsoft.com/office/drawing/2014/main" id="{EEEF2565-571A-3646-A8D0-FB43A8959989}"/>
              </a:ext>
            </a:extLst>
          </p:cNvPr>
          <p:cNvSpPr txBox="1"/>
          <p:nvPr/>
        </p:nvSpPr>
        <p:spPr>
          <a:xfrm>
            <a:off x="1612885" y="5087573"/>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53%</a:t>
            </a:r>
          </a:p>
        </p:txBody>
      </p:sp>
      <p:sp>
        <p:nvSpPr>
          <p:cNvPr id="19" name="Arc 18">
            <a:extLst>
              <a:ext uri="{FF2B5EF4-FFF2-40B4-BE49-F238E27FC236}">
                <a16:creationId xmlns:a16="http://schemas.microsoft.com/office/drawing/2014/main" id="{AF73D947-45EF-6697-7F78-470A7C4D8EE1}"/>
              </a:ext>
            </a:extLst>
          </p:cNvPr>
          <p:cNvSpPr/>
          <p:nvPr/>
        </p:nvSpPr>
        <p:spPr>
          <a:xfrm>
            <a:off x="745869" y="2375903"/>
            <a:ext cx="2682219" cy="2740336"/>
          </a:xfrm>
          <a:prstGeom prst="arc">
            <a:avLst>
              <a:gd name="adj1" fmla="val 16240062"/>
              <a:gd name="adj2" fmla="val 60791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aphicFrame>
        <p:nvGraphicFramePr>
          <p:cNvPr id="21" name="Graphique 20">
            <a:extLst>
              <a:ext uri="{FF2B5EF4-FFF2-40B4-BE49-F238E27FC236}">
                <a16:creationId xmlns:a16="http://schemas.microsoft.com/office/drawing/2014/main" id="{51A9D17D-C72F-B353-CD0F-23771B7DFBCF}"/>
              </a:ext>
            </a:extLst>
          </p:cNvPr>
          <p:cNvGraphicFramePr/>
          <p:nvPr>
            <p:extLst>
              <p:ext uri="{D42A27DB-BD31-4B8C-83A1-F6EECF244321}">
                <p14:modId xmlns:p14="http://schemas.microsoft.com/office/powerpoint/2010/main" val="3970638178"/>
              </p:ext>
            </p:extLst>
          </p:nvPr>
        </p:nvGraphicFramePr>
        <p:xfrm>
          <a:off x="8813685" y="2123855"/>
          <a:ext cx="4588030" cy="3889331"/>
        </p:xfrm>
        <a:graphic>
          <a:graphicData uri="http://schemas.openxmlformats.org/drawingml/2006/chart">
            <c:chart xmlns:c="http://schemas.openxmlformats.org/drawingml/2006/chart" xmlns:r="http://schemas.openxmlformats.org/officeDocument/2006/relationships" r:id="rId3"/>
          </a:graphicData>
        </a:graphic>
      </p:graphicFrame>
      <p:sp>
        <p:nvSpPr>
          <p:cNvPr id="22" name="Arc 21">
            <a:extLst>
              <a:ext uri="{FF2B5EF4-FFF2-40B4-BE49-F238E27FC236}">
                <a16:creationId xmlns:a16="http://schemas.microsoft.com/office/drawing/2014/main" id="{22C9B2F3-8053-D326-497C-1093810AB8D6}"/>
              </a:ext>
            </a:extLst>
          </p:cNvPr>
          <p:cNvSpPr/>
          <p:nvPr/>
        </p:nvSpPr>
        <p:spPr>
          <a:xfrm>
            <a:off x="8854452" y="2375903"/>
            <a:ext cx="2682219" cy="2740336"/>
          </a:xfrm>
          <a:prstGeom prst="arc">
            <a:avLst>
              <a:gd name="adj1" fmla="val 16290432"/>
              <a:gd name="adj2" fmla="val 694810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3" name="TextBox 10">
            <a:extLst>
              <a:ext uri="{FF2B5EF4-FFF2-40B4-BE49-F238E27FC236}">
                <a16:creationId xmlns:a16="http://schemas.microsoft.com/office/drawing/2014/main" id="{91C7B665-A3B6-D764-1D09-67A62D09EC8C}"/>
              </a:ext>
            </a:extLst>
          </p:cNvPr>
          <p:cNvSpPr txBox="1"/>
          <p:nvPr/>
        </p:nvSpPr>
        <p:spPr>
          <a:xfrm>
            <a:off x="9747599" y="5083075"/>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57%</a:t>
            </a:r>
          </a:p>
        </p:txBody>
      </p:sp>
      <p:pic>
        <p:nvPicPr>
          <p:cNvPr id="24" name="Picture 2">
            <a:extLst>
              <a:ext uri="{FF2B5EF4-FFF2-40B4-BE49-F238E27FC236}">
                <a16:creationId xmlns:a16="http://schemas.microsoft.com/office/drawing/2014/main" id="{5A38AAF4-F362-6D93-D768-04B72C6B1F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015" y="1673805"/>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A5BF5C57-E76C-D036-241D-5C2501AC40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5434" y="1673805"/>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FF829C4F-FF56-603A-3198-14D0138C8066}"/>
              </a:ext>
            </a:extLst>
          </p:cNvPr>
          <p:cNvSpPr txBox="1"/>
          <p:nvPr/>
        </p:nvSpPr>
        <p:spPr>
          <a:xfrm>
            <a:off x="1603819" y="1840167"/>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27" name="ZoneTexte 26">
            <a:extLst>
              <a:ext uri="{FF2B5EF4-FFF2-40B4-BE49-F238E27FC236}">
                <a16:creationId xmlns:a16="http://schemas.microsoft.com/office/drawing/2014/main" id="{194FD37B-56EC-2D0B-00EE-FFE99C12DB7D}"/>
              </a:ext>
            </a:extLst>
          </p:cNvPr>
          <p:cNvSpPr txBox="1"/>
          <p:nvPr/>
        </p:nvSpPr>
        <p:spPr>
          <a:xfrm>
            <a:off x="8003595" y="1840167"/>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sp>
        <p:nvSpPr>
          <p:cNvPr id="2" name="ZoneTexte 1">
            <a:extLst>
              <a:ext uri="{FF2B5EF4-FFF2-40B4-BE49-F238E27FC236}">
                <a16:creationId xmlns:a16="http://schemas.microsoft.com/office/drawing/2014/main" id="{6A74E05D-697A-BFB1-C59F-636DC8210560}"/>
              </a:ext>
            </a:extLst>
          </p:cNvPr>
          <p:cNvSpPr txBox="1"/>
          <p:nvPr/>
        </p:nvSpPr>
        <p:spPr>
          <a:xfrm>
            <a:off x="-854995" y="5784483"/>
            <a:ext cx="3716940" cy="646331"/>
          </a:xfrm>
          <a:prstGeom prst="rect">
            <a:avLst/>
          </a:prstGeom>
        </p:spPr>
        <p:txBody>
          <a:bodyPr wrap="square" lIns="0" tIns="0" rIns="0" bIns="0" rtlCol="0" anchor="t" anchorCtr="0">
            <a:spAutoFit/>
          </a:bodyPr>
          <a:lstStyle/>
          <a:p>
            <a:pPr algn="r" fontAlgn="auto"/>
            <a:r>
              <a:rPr lang="fr-FR" sz="1050" dirty="0">
                <a:solidFill>
                  <a:srgbClr val="00B050"/>
                </a:solidFill>
              </a:rPr>
              <a:t>Homme : 60%</a:t>
            </a:r>
          </a:p>
          <a:p>
            <a:pPr algn="r" fontAlgn="auto"/>
            <a:r>
              <a:rPr lang="fr-FR" sz="1050" dirty="0">
                <a:solidFill>
                  <a:srgbClr val="00B050"/>
                </a:solidFill>
              </a:rPr>
              <a:t>Encadrant une équipe : 73%</a:t>
            </a:r>
          </a:p>
          <a:p>
            <a:pPr algn="r" fontAlgn="auto"/>
            <a:r>
              <a:rPr lang="fr-FR" sz="1050" dirty="0">
                <a:solidFill>
                  <a:srgbClr val="C00000"/>
                </a:solidFill>
              </a:rPr>
              <a:t>Femme : 48%</a:t>
            </a:r>
          </a:p>
          <a:p>
            <a:pPr algn="r" fontAlgn="auto"/>
            <a:r>
              <a:rPr lang="fr-FR" sz="1050" dirty="0">
                <a:solidFill>
                  <a:srgbClr val="C00000"/>
                </a:solidFill>
              </a:rPr>
              <a:t>N’encadrant pas d’équipe : 42%</a:t>
            </a:r>
            <a:endParaRPr lang="fr-FR" sz="1050" dirty="0">
              <a:solidFill>
                <a:srgbClr val="00B050"/>
              </a:solidFill>
            </a:endParaRPr>
          </a:p>
        </p:txBody>
      </p:sp>
      <p:sp>
        <p:nvSpPr>
          <p:cNvPr id="3" name="ZoneTexte 2">
            <a:extLst>
              <a:ext uri="{FF2B5EF4-FFF2-40B4-BE49-F238E27FC236}">
                <a16:creationId xmlns:a16="http://schemas.microsoft.com/office/drawing/2014/main" id="{CFDB9F92-068D-1432-D4A5-B68B0B738F09}"/>
              </a:ext>
            </a:extLst>
          </p:cNvPr>
          <p:cNvSpPr txBox="1"/>
          <p:nvPr/>
        </p:nvSpPr>
        <p:spPr>
          <a:xfrm>
            <a:off x="7445434" y="5941150"/>
            <a:ext cx="3716940" cy="323165"/>
          </a:xfrm>
          <a:prstGeom prst="rect">
            <a:avLst/>
          </a:prstGeom>
        </p:spPr>
        <p:txBody>
          <a:bodyPr wrap="square" lIns="0" tIns="0" rIns="0" bIns="0" rtlCol="0" anchor="t" anchorCtr="0">
            <a:spAutoFit/>
          </a:bodyPr>
          <a:lstStyle/>
          <a:p>
            <a:pPr algn="r" fontAlgn="auto"/>
            <a:r>
              <a:rPr lang="fr-FR" sz="1050" dirty="0">
                <a:solidFill>
                  <a:srgbClr val="00B050"/>
                </a:solidFill>
              </a:rPr>
              <a:t>Encadrant une équipe : 70%</a:t>
            </a:r>
          </a:p>
          <a:p>
            <a:pPr algn="r" fontAlgn="auto"/>
            <a:r>
              <a:rPr lang="fr-FR" sz="1050" dirty="0">
                <a:solidFill>
                  <a:srgbClr val="C00000"/>
                </a:solidFill>
              </a:rPr>
              <a:t>N’encadrant pas d’équipe : 52%</a:t>
            </a:r>
            <a:endParaRPr lang="fr-FR" sz="1050" dirty="0">
              <a:solidFill>
                <a:srgbClr val="00B050"/>
              </a:solidFill>
            </a:endParaRPr>
          </a:p>
        </p:txBody>
      </p:sp>
      <p:graphicFrame>
        <p:nvGraphicFramePr>
          <p:cNvPr id="8" name="Graphique 7">
            <a:extLst>
              <a:ext uri="{FF2B5EF4-FFF2-40B4-BE49-F238E27FC236}">
                <a16:creationId xmlns:a16="http://schemas.microsoft.com/office/drawing/2014/main" id="{DE55C91A-0AA5-29BA-0E24-12A01E5370F3}"/>
              </a:ext>
            </a:extLst>
          </p:cNvPr>
          <p:cNvGraphicFramePr/>
          <p:nvPr>
            <p:extLst>
              <p:ext uri="{D42A27DB-BD31-4B8C-83A1-F6EECF244321}">
                <p14:modId xmlns:p14="http://schemas.microsoft.com/office/powerpoint/2010/main" val="893304521"/>
              </p:ext>
            </p:extLst>
          </p:nvPr>
        </p:nvGraphicFramePr>
        <p:xfrm>
          <a:off x="4493448" y="5380094"/>
          <a:ext cx="3365043" cy="106982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268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phique 7">
            <a:extLst>
              <a:ext uri="{FF2B5EF4-FFF2-40B4-BE49-F238E27FC236}">
                <a16:creationId xmlns:a16="http://schemas.microsoft.com/office/drawing/2014/main" id="{23CDDB77-D291-7EDD-43FF-97EE20A673F8}"/>
              </a:ext>
            </a:extLst>
          </p:cNvPr>
          <p:cNvGraphicFramePr/>
          <p:nvPr>
            <p:extLst>
              <p:ext uri="{D42A27DB-BD31-4B8C-83A1-F6EECF244321}">
                <p14:modId xmlns:p14="http://schemas.microsoft.com/office/powerpoint/2010/main" val="368927012"/>
              </p:ext>
            </p:extLst>
          </p:nvPr>
        </p:nvGraphicFramePr>
        <p:xfrm>
          <a:off x="4340805" y="5527036"/>
          <a:ext cx="3365043" cy="1069829"/>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142</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188640"/>
            <a:ext cx="10855569" cy="664797"/>
          </a:xfrm>
        </p:spPr>
        <p:txBody>
          <a:bodyPr/>
          <a:lstStyle/>
          <a:p>
            <a:r>
              <a:rPr lang="fr-FR" sz="2400" dirty="0"/>
              <a:t>Plus de 6 répondants sur 10 se sentent concernés par les actions menées par l’entreprise en matière d’éthique et de conformité</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3787330725"/>
              </p:ext>
            </p:extLst>
          </p:nvPr>
        </p:nvGraphicFramePr>
        <p:xfrm>
          <a:off x="652733" y="953725"/>
          <a:ext cx="11023452" cy="285360"/>
        </p:xfrm>
        <a:graphic>
          <a:graphicData uri="http://schemas.openxmlformats.org/drawingml/2006/table">
            <a:tbl>
              <a:tblPr>
                <a:tableStyleId>{5C22544A-7EE6-4342-B048-85BDC9FD1C3A}</a:tableStyleId>
              </a:tblPr>
              <a:tblGrid>
                <a:gridCol w="11023452">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Q6. Vous sentez-vous concerné(e) par les actions menées par votre entreprise en matière d’éthique et conformité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35877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3651391" y="3929570"/>
            <a:ext cx="4712713" cy="1569660"/>
          </a:xfrm>
          <a:prstGeom prst="rect">
            <a:avLst/>
          </a:prstGeom>
          <a:noFill/>
        </p:spPr>
        <p:txBody>
          <a:bodyPr wrap="square" lIns="0" rIns="0" rtlCol="0" anchor="b">
            <a:spAutoFit/>
          </a:bodyPr>
          <a:lstStyle/>
          <a:p>
            <a:pPr algn="ctr"/>
            <a:r>
              <a:rPr lang="en-US" sz="2400" b="1" noProof="1">
                <a:solidFill>
                  <a:srgbClr val="17406D"/>
                </a:solidFill>
                <a:latin typeface="Roboto" panose="02000000000000000000"/>
              </a:rPr>
              <a:t>Se sentent concerné(e)s par les actions menées par leur entreprise en matière d’éthique et de conformité</a:t>
            </a:r>
          </a:p>
        </p:txBody>
      </p:sp>
      <p:graphicFrame>
        <p:nvGraphicFramePr>
          <p:cNvPr id="17" name="Graphique 16">
            <a:extLst>
              <a:ext uri="{FF2B5EF4-FFF2-40B4-BE49-F238E27FC236}">
                <a16:creationId xmlns:a16="http://schemas.microsoft.com/office/drawing/2014/main" id="{8801C572-F460-3A35-DE7B-D6786B52CB84}"/>
              </a:ext>
            </a:extLst>
          </p:cNvPr>
          <p:cNvGraphicFramePr/>
          <p:nvPr>
            <p:extLst>
              <p:ext uri="{D42A27DB-BD31-4B8C-83A1-F6EECF244321}">
                <p14:modId xmlns:p14="http://schemas.microsoft.com/office/powerpoint/2010/main" val="1619467187"/>
              </p:ext>
            </p:extLst>
          </p:nvPr>
        </p:nvGraphicFramePr>
        <p:xfrm>
          <a:off x="552702" y="2315841"/>
          <a:ext cx="4588030" cy="3889331"/>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0">
            <a:extLst>
              <a:ext uri="{FF2B5EF4-FFF2-40B4-BE49-F238E27FC236}">
                <a16:creationId xmlns:a16="http://schemas.microsoft.com/office/drawing/2014/main" id="{DEB4865E-EB30-1B7D-7514-3D57DA78DC27}"/>
              </a:ext>
            </a:extLst>
          </p:cNvPr>
          <p:cNvSpPr txBox="1"/>
          <p:nvPr/>
        </p:nvSpPr>
        <p:spPr>
          <a:xfrm>
            <a:off x="1460485" y="5277344"/>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64%</a:t>
            </a:r>
          </a:p>
        </p:txBody>
      </p:sp>
      <p:sp>
        <p:nvSpPr>
          <p:cNvPr id="19" name="Arc 18">
            <a:extLst>
              <a:ext uri="{FF2B5EF4-FFF2-40B4-BE49-F238E27FC236}">
                <a16:creationId xmlns:a16="http://schemas.microsoft.com/office/drawing/2014/main" id="{7F7E231B-21E0-BF57-FDA5-E7A92946B7B3}"/>
              </a:ext>
            </a:extLst>
          </p:cNvPr>
          <p:cNvSpPr/>
          <p:nvPr/>
        </p:nvSpPr>
        <p:spPr>
          <a:xfrm>
            <a:off x="593469" y="2565674"/>
            <a:ext cx="2682219" cy="2740336"/>
          </a:xfrm>
          <a:prstGeom prst="arc">
            <a:avLst>
              <a:gd name="adj1" fmla="val 16240062"/>
              <a:gd name="adj2" fmla="val 842963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aphicFrame>
        <p:nvGraphicFramePr>
          <p:cNvPr id="21" name="Graphique 20">
            <a:extLst>
              <a:ext uri="{FF2B5EF4-FFF2-40B4-BE49-F238E27FC236}">
                <a16:creationId xmlns:a16="http://schemas.microsoft.com/office/drawing/2014/main" id="{BB2905A9-7C46-2DF4-D571-0ADBA821E2E0}"/>
              </a:ext>
            </a:extLst>
          </p:cNvPr>
          <p:cNvGraphicFramePr/>
          <p:nvPr>
            <p:extLst>
              <p:ext uri="{D42A27DB-BD31-4B8C-83A1-F6EECF244321}">
                <p14:modId xmlns:p14="http://schemas.microsoft.com/office/powerpoint/2010/main" val="3531668340"/>
              </p:ext>
            </p:extLst>
          </p:nvPr>
        </p:nvGraphicFramePr>
        <p:xfrm>
          <a:off x="8661285" y="2303875"/>
          <a:ext cx="4588030" cy="3889331"/>
        </p:xfrm>
        <a:graphic>
          <a:graphicData uri="http://schemas.openxmlformats.org/drawingml/2006/chart">
            <c:chart xmlns:c="http://schemas.openxmlformats.org/drawingml/2006/chart" xmlns:r="http://schemas.openxmlformats.org/officeDocument/2006/relationships" r:id="rId4"/>
          </a:graphicData>
        </a:graphic>
      </p:graphicFrame>
      <p:sp>
        <p:nvSpPr>
          <p:cNvPr id="22" name="Arc 21">
            <a:extLst>
              <a:ext uri="{FF2B5EF4-FFF2-40B4-BE49-F238E27FC236}">
                <a16:creationId xmlns:a16="http://schemas.microsoft.com/office/drawing/2014/main" id="{55926B45-EA1B-3FC5-37A2-E818C4ADC186}"/>
              </a:ext>
            </a:extLst>
          </p:cNvPr>
          <p:cNvSpPr/>
          <p:nvPr/>
        </p:nvSpPr>
        <p:spPr>
          <a:xfrm>
            <a:off x="8702052" y="2565674"/>
            <a:ext cx="2682219" cy="2740336"/>
          </a:xfrm>
          <a:prstGeom prst="arc">
            <a:avLst>
              <a:gd name="adj1" fmla="val 16290432"/>
              <a:gd name="adj2" fmla="val 861181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3" name="TextBox 10">
            <a:extLst>
              <a:ext uri="{FF2B5EF4-FFF2-40B4-BE49-F238E27FC236}">
                <a16:creationId xmlns:a16="http://schemas.microsoft.com/office/drawing/2014/main" id="{FD6357D0-77BB-9A9C-428E-BD0E3CB90FC6}"/>
              </a:ext>
            </a:extLst>
          </p:cNvPr>
          <p:cNvSpPr txBox="1"/>
          <p:nvPr/>
        </p:nvSpPr>
        <p:spPr>
          <a:xfrm>
            <a:off x="9595199" y="5272846"/>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65%</a:t>
            </a:r>
          </a:p>
        </p:txBody>
      </p:sp>
      <p:pic>
        <p:nvPicPr>
          <p:cNvPr id="24" name="Picture 2">
            <a:extLst>
              <a:ext uri="{FF2B5EF4-FFF2-40B4-BE49-F238E27FC236}">
                <a16:creationId xmlns:a16="http://schemas.microsoft.com/office/drawing/2014/main" id="{22E16959-4385-E3A9-3B07-87654CE821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615" y="1863576"/>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6F3DD9A9-FDE8-E9F1-7A91-9BA191D1B81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93034" y="1863576"/>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123C2FCB-A2FA-3023-7A31-55F64D5A2E0F}"/>
              </a:ext>
            </a:extLst>
          </p:cNvPr>
          <p:cNvSpPr txBox="1"/>
          <p:nvPr/>
        </p:nvSpPr>
        <p:spPr>
          <a:xfrm>
            <a:off x="1451419" y="2029938"/>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27" name="ZoneTexte 26">
            <a:extLst>
              <a:ext uri="{FF2B5EF4-FFF2-40B4-BE49-F238E27FC236}">
                <a16:creationId xmlns:a16="http://schemas.microsoft.com/office/drawing/2014/main" id="{5BA0DF73-B442-ED21-9B70-584318BEBA3E}"/>
              </a:ext>
            </a:extLst>
          </p:cNvPr>
          <p:cNvSpPr txBox="1"/>
          <p:nvPr/>
        </p:nvSpPr>
        <p:spPr>
          <a:xfrm>
            <a:off x="7851195" y="2029938"/>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sp>
        <p:nvSpPr>
          <p:cNvPr id="2" name="ZoneTexte 1">
            <a:extLst>
              <a:ext uri="{FF2B5EF4-FFF2-40B4-BE49-F238E27FC236}">
                <a16:creationId xmlns:a16="http://schemas.microsoft.com/office/drawing/2014/main" id="{56649E34-03DE-AD17-E04C-E3B7AF4CEFC6}"/>
              </a:ext>
            </a:extLst>
          </p:cNvPr>
          <p:cNvSpPr txBox="1"/>
          <p:nvPr/>
        </p:nvSpPr>
        <p:spPr>
          <a:xfrm>
            <a:off x="76108" y="6072586"/>
            <a:ext cx="3716940" cy="161583"/>
          </a:xfrm>
          <a:prstGeom prst="rect">
            <a:avLst/>
          </a:prstGeom>
        </p:spPr>
        <p:txBody>
          <a:bodyPr wrap="square" lIns="0" tIns="0" rIns="0" bIns="0" rtlCol="0" anchor="t" anchorCtr="0">
            <a:spAutoFit/>
          </a:bodyPr>
          <a:lstStyle/>
          <a:p>
            <a:pPr algn="r" fontAlgn="auto"/>
            <a:r>
              <a:rPr lang="fr-FR" sz="1050" dirty="0">
                <a:solidFill>
                  <a:srgbClr val="00B050"/>
                </a:solidFill>
              </a:rPr>
              <a:t>Encadrant une équipe : 78% </a:t>
            </a:r>
            <a:r>
              <a:rPr lang="fr-FR" sz="1050" dirty="0"/>
              <a:t>/ </a:t>
            </a:r>
            <a:r>
              <a:rPr lang="fr-FR" sz="1050" dirty="0">
                <a:solidFill>
                  <a:srgbClr val="C00000"/>
                </a:solidFill>
              </a:rPr>
              <a:t>N’encadrant pas d’équipe : 58%</a:t>
            </a:r>
            <a:endParaRPr lang="fr-FR" sz="1050" dirty="0">
              <a:solidFill>
                <a:srgbClr val="00B050"/>
              </a:solidFill>
            </a:endParaRPr>
          </a:p>
        </p:txBody>
      </p:sp>
      <p:sp>
        <p:nvSpPr>
          <p:cNvPr id="3" name="ZoneTexte 2">
            <a:extLst>
              <a:ext uri="{FF2B5EF4-FFF2-40B4-BE49-F238E27FC236}">
                <a16:creationId xmlns:a16="http://schemas.microsoft.com/office/drawing/2014/main" id="{F169F42F-B823-5DDF-FC94-2A06E29C56CD}"/>
              </a:ext>
            </a:extLst>
          </p:cNvPr>
          <p:cNvSpPr txBox="1"/>
          <p:nvPr/>
        </p:nvSpPr>
        <p:spPr>
          <a:xfrm>
            <a:off x="8239421" y="6067223"/>
            <a:ext cx="3716940" cy="161583"/>
          </a:xfrm>
          <a:prstGeom prst="rect">
            <a:avLst/>
          </a:prstGeom>
        </p:spPr>
        <p:txBody>
          <a:bodyPr wrap="square" lIns="0" tIns="0" rIns="0" bIns="0" rtlCol="0" anchor="t" anchorCtr="0">
            <a:spAutoFit/>
          </a:bodyPr>
          <a:lstStyle/>
          <a:p>
            <a:pPr algn="r" fontAlgn="auto"/>
            <a:r>
              <a:rPr lang="fr-FR" sz="1050" dirty="0">
                <a:solidFill>
                  <a:srgbClr val="00B050"/>
                </a:solidFill>
              </a:rPr>
              <a:t>Encadrant une équipe : 77% </a:t>
            </a:r>
            <a:r>
              <a:rPr lang="fr-FR" sz="1050" dirty="0"/>
              <a:t>/ </a:t>
            </a:r>
            <a:r>
              <a:rPr lang="fr-FR" sz="1050" dirty="0">
                <a:solidFill>
                  <a:srgbClr val="C00000"/>
                </a:solidFill>
              </a:rPr>
              <a:t>N’encadrant pas d’équipe : 61%</a:t>
            </a:r>
            <a:endParaRPr lang="fr-FR" sz="1050" dirty="0">
              <a:solidFill>
                <a:srgbClr val="00B050"/>
              </a:solidFill>
            </a:endParaRPr>
          </a:p>
        </p:txBody>
      </p:sp>
    </p:spTree>
    <p:extLst>
      <p:ext uri="{BB962C8B-B14F-4D97-AF65-F5344CB8AC3E}">
        <p14:creationId xmlns:p14="http://schemas.microsoft.com/office/powerpoint/2010/main" val="306848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BAE7A-5C67-47C6-F118-3667A311E5CA}"/>
              </a:ext>
            </a:extLst>
          </p:cNvPr>
          <p:cNvSpPr>
            <a:spLocks noGrp="1"/>
          </p:cNvSpPr>
          <p:nvPr>
            <p:ph type="title"/>
          </p:nvPr>
        </p:nvSpPr>
        <p:spPr>
          <a:xfrm>
            <a:off x="812331" y="188640"/>
            <a:ext cx="10872909" cy="664797"/>
          </a:xfrm>
        </p:spPr>
        <p:txBody>
          <a:bodyPr/>
          <a:lstStyle/>
          <a:p>
            <a:r>
              <a:rPr lang="fr-FR" sz="2400" dirty="0"/>
              <a:t>Des managers significativement plus au fait et plus concernés par les actions menées par leur entreprise en matière d’éthique et de conformité</a:t>
            </a:r>
          </a:p>
        </p:txBody>
      </p:sp>
      <p:sp>
        <p:nvSpPr>
          <p:cNvPr id="4" name="Espace réservé du pied de page 3">
            <a:extLst>
              <a:ext uri="{FF2B5EF4-FFF2-40B4-BE49-F238E27FC236}">
                <a16:creationId xmlns:a16="http://schemas.microsoft.com/office/drawing/2014/main" id="{BD7541D4-C108-A807-D96D-C431D1A69BF8}"/>
              </a:ext>
            </a:extLst>
          </p:cNvPr>
          <p:cNvSpPr>
            <a:spLocks noGrp="1"/>
          </p:cNvSpPr>
          <p:nvPr>
            <p:ph type="ftr" sz="quarter" idx="3"/>
          </p:nvPr>
        </p:nvSpPr>
        <p:spPr/>
        <p:txBody>
          <a:bodyPr/>
          <a:lstStyle/>
          <a:p>
            <a:r>
              <a:rPr lang="fr-FR" altLang="fr-FR"/>
              <a:t>Occurrence pour le Cercle d’Ethique des Affaires  | Barômètre du climat Ethique | mai 2023</a:t>
            </a:r>
            <a:endParaRPr lang="fr-FR" altLang="fr-FR" dirty="0"/>
          </a:p>
        </p:txBody>
      </p:sp>
      <p:sp>
        <p:nvSpPr>
          <p:cNvPr id="5" name="Espace réservé du numéro de diapositive 4">
            <a:extLst>
              <a:ext uri="{FF2B5EF4-FFF2-40B4-BE49-F238E27FC236}">
                <a16:creationId xmlns:a16="http://schemas.microsoft.com/office/drawing/2014/main" id="{4D6293A9-0340-BFC2-5C00-B8F1D23491F1}"/>
              </a:ext>
            </a:extLst>
          </p:cNvPr>
          <p:cNvSpPr>
            <a:spLocks noGrp="1"/>
          </p:cNvSpPr>
          <p:nvPr>
            <p:ph type="sldNum" sz="quarter" idx="4"/>
          </p:nvPr>
        </p:nvSpPr>
        <p:spPr/>
        <p:txBody>
          <a:bodyPr/>
          <a:lstStyle/>
          <a:p>
            <a:fld id="{69A197D1-22BB-4CE7-B90B-919B10D073A0}" type="slidenum">
              <a:rPr lang="fr-FR" altLang="fr-FR" smtClean="0"/>
              <a:pPr/>
              <a:t>143</a:t>
            </a:fld>
            <a:endParaRPr lang="fr-FR" altLang="fr-FR" dirty="0"/>
          </a:p>
        </p:txBody>
      </p:sp>
      <p:graphicFrame>
        <p:nvGraphicFramePr>
          <p:cNvPr id="6" name="Graphique 5">
            <a:extLst>
              <a:ext uri="{FF2B5EF4-FFF2-40B4-BE49-F238E27FC236}">
                <a16:creationId xmlns:a16="http://schemas.microsoft.com/office/drawing/2014/main" id="{03178F5C-9E68-51D4-F6F5-F4BFCA23B3A7}"/>
              </a:ext>
            </a:extLst>
          </p:cNvPr>
          <p:cNvGraphicFramePr/>
          <p:nvPr>
            <p:extLst>
              <p:ext uri="{D42A27DB-BD31-4B8C-83A1-F6EECF244321}">
                <p14:modId xmlns:p14="http://schemas.microsoft.com/office/powerpoint/2010/main" val="1553772083"/>
              </p:ext>
            </p:extLst>
          </p:nvPr>
        </p:nvGraphicFramePr>
        <p:xfrm>
          <a:off x="155340" y="3582418"/>
          <a:ext cx="2745305" cy="26563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au 6">
            <a:extLst>
              <a:ext uri="{FF2B5EF4-FFF2-40B4-BE49-F238E27FC236}">
                <a16:creationId xmlns:a16="http://schemas.microsoft.com/office/drawing/2014/main" id="{F7486006-17D5-2946-8D26-09421E2A5171}"/>
              </a:ext>
            </a:extLst>
          </p:cNvPr>
          <p:cNvGraphicFramePr>
            <a:graphicFrameLocks noGrp="1"/>
          </p:cNvGraphicFramePr>
          <p:nvPr>
            <p:extLst>
              <p:ext uri="{D42A27DB-BD31-4B8C-83A1-F6EECF244321}">
                <p14:modId xmlns:p14="http://schemas.microsoft.com/office/powerpoint/2010/main" val="99021974"/>
              </p:ext>
            </p:extLst>
          </p:nvPr>
        </p:nvGraphicFramePr>
        <p:xfrm>
          <a:off x="652733" y="1093619"/>
          <a:ext cx="8638620" cy="498720"/>
        </p:xfrm>
        <a:graphic>
          <a:graphicData uri="http://schemas.openxmlformats.org/drawingml/2006/table">
            <a:tbl>
              <a:tblPr>
                <a:tableStyleId>{5C22544A-7EE6-4342-B048-85BDC9FD1C3A}</a:tableStyleId>
              </a:tblPr>
              <a:tblGrid>
                <a:gridCol w="8638620">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Q5. Etes-vous au courant des actions menées par votre entreprise en matière d’éthique et de conformité ? </a:t>
                      </a:r>
                    </a:p>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Q6. Vous sentez-vous concerné(e) par les actions menées par votre entreprise en matière d’éthique et conformité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8" name="ZoneTexte 7">
            <a:extLst>
              <a:ext uri="{FF2B5EF4-FFF2-40B4-BE49-F238E27FC236}">
                <a16:creationId xmlns:a16="http://schemas.microsoft.com/office/drawing/2014/main" id="{A1CD2991-A2C1-3FDE-C1D6-B14D9BB8DE33}"/>
              </a:ext>
            </a:extLst>
          </p:cNvPr>
          <p:cNvSpPr txBox="1"/>
          <p:nvPr/>
        </p:nvSpPr>
        <p:spPr>
          <a:xfrm>
            <a:off x="668217" y="1742421"/>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pic>
        <p:nvPicPr>
          <p:cNvPr id="9" name="Picture 2">
            <a:extLst>
              <a:ext uri="{FF2B5EF4-FFF2-40B4-BE49-F238E27FC236}">
                <a16:creationId xmlns:a16="http://schemas.microsoft.com/office/drawing/2014/main" id="{124762AA-3CFC-7D67-70E9-8246A7E067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076" y="2936765"/>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C10CCE98-FAF1-D29B-2E00-67788B6C4E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4232" y="2936765"/>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AA0AC0AB-0452-2290-31F7-D28FD8F44279}"/>
              </a:ext>
            </a:extLst>
          </p:cNvPr>
          <p:cNvSpPr txBox="1"/>
          <p:nvPr/>
        </p:nvSpPr>
        <p:spPr>
          <a:xfrm>
            <a:off x="1290880" y="3103127"/>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12" name="ZoneTexte 11">
            <a:extLst>
              <a:ext uri="{FF2B5EF4-FFF2-40B4-BE49-F238E27FC236}">
                <a16:creationId xmlns:a16="http://schemas.microsoft.com/office/drawing/2014/main" id="{9AEFB74D-F300-8A16-C802-48968F0AF90F}"/>
              </a:ext>
            </a:extLst>
          </p:cNvPr>
          <p:cNvSpPr txBox="1"/>
          <p:nvPr/>
        </p:nvSpPr>
        <p:spPr>
          <a:xfrm>
            <a:off x="4122393" y="3103127"/>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aphicFrame>
        <p:nvGraphicFramePr>
          <p:cNvPr id="13" name="Graphique 12">
            <a:extLst>
              <a:ext uri="{FF2B5EF4-FFF2-40B4-BE49-F238E27FC236}">
                <a16:creationId xmlns:a16="http://schemas.microsoft.com/office/drawing/2014/main" id="{E5E32F64-55EA-5F51-08C4-DFB5949FC193}"/>
              </a:ext>
            </a:extLst>
          </p:cNvPr>
          <p:cNvGraphicFramePr/>
          <p:nvPr>
            <p:extLst>
              <p:ext uri="{D42A27DB-BD31-4B8C-83A1-F6EECF244321}">
                <p14:modId xmlns:p14="http://schemas.microsoft.com/office/powerpoint/2010/main" val="2736405986"/>
              </p:ext>
            </p:extLst>
          </p:nvPr>
        </p:nvGraphicFramePr>
        <p:xfrm>
          <a:off x="2972180" y="3582418"/>
          <a:ext cx="2745305" cy="265638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94">
            <a:extLst>
              <a:ext uri="{FF2B5EF4-FFF2-40B4-BE49-F238E27FC236}">
                <a16:creationId xmlns:a16="http://schemas.microsoft.com/office/drawing/2014/main" id="{8FA3A21D-A42E-2D77-80B4-38969E7D0B78}"/>
              </a:ext>
            </a:extLst>
          </p:cNvPr>
          <p:cNvSpPr txBox="1"/>
          <p:nvPr/>
        </p:nvSpPr>
        <p:spPr>
          <a:xfrm>
            <a:off x="6903964" y="2034240"/>
            <a:ext cx="4772656" cy="584775"/>
          </a:xfrm>
          <a:prstGeom prst="rect">
            <a:avLst/>
          </a:prstGeom>
          <a:noFill/>
        </p:spPr>
        <p:txBody>
          <a:bodyPr wrap="square" lIns="0" rIns="0" rtlCol="0" anchor="b">
            <a:spAutoFit/>
          </a:bodyPr>
          <a:lstStyle/>
          <a:p>
            <a:pPr algn="ctr"/>
            <a:r>
              <a:rPr lang="en-US" sz="1600" b="1" noProof="1">
                <a:solidFill>
                  <a:srgbClr val="17406D"/>
                </a:solidFill>
                <a:latin typeface="Roboto" panose="02000000000000000000"/>
              </a:rPr>
              <a:t>Se sentent concerné(e)s par les actions menées par leur entreprise en matière d’éthique et de conformité</a:t>
            </a:r>
            <a:endParaRPr lang="en-US" sz="2400" b="1" noProof="1">
              <a:solidFill>
                <a:srgbClr val="17406D"/>
              </a:solidFill>
              <a:latin typeface="Roboto" panose="02000000000000000000"/>
            </a:endParaRPr>
          </a:p>
        </p:txBody>
      </p:sp>
      <p:pic>
        <p:nvPicPr>
          <p:cNvPr id="16" name="Picture 2">
            <a:extLst>
              <a:ext uri="{FF2B5EF4-FFF2-40B4-BE49-F238E27FC236}">
                <a16:creationId xmlns:a16="http://schemas.microsoft.com/office/drawing/2014/main" id="{01E923D2-1319-A401-302F-C89BB10E75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0921" y="2936765"/>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B83A577A-524D-F362-8351-BF9E246C29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6397" y="2936765"/>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D74311CE-4836-2C50-380B-088BDD000E8E}"/>
              </a:ext>
            </a:extLst>
          </p:cNvPr>
          <p:cNvSpPr txBox="1"/>
          <p:nvPr/>
        </p:nvSpPr>
        <p:spPr>
          <a:xfrm>
            <a:off x="7729725" y="3103127"/>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19" name="ZoneTexte 18">
            <a:extLst>
              <a:ext uri="{FF2B5EF4-FFF2-40B4-BE49-F238E27FC236}">
                <a16:creationId xmlns:a16="http://schemas.microsoft.com/office/drawing/2014/main" id="{762CDD15-2DA3-F1EE-33EA-325057D2103C}"/>
              </a:ext>
            </a:extLst>
          </p:cNvPr>
          <p:cNvSpPr txBox="1"/>
          <p:nvPr/>
        </p:nvSpPr>
        <p:spPr>
          <a:xfrm>
            <a:off x="10404558" y="3103127"/>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aphicFrame>
        <p:nvGraphicFramePr>
          <p:cNvPr id="20" name="Graphique 19">
            <a:extLst>
              <a:ext uri="{FF2B5EF4-FFF2-40B4-BE49-F238E27FC236}">
                <a16:creationId xmlns:a16="http://schemas.microsoft.com/office/drawing/2014/main" id="{BF69614B-13E8-4558-93D8-DD94778F6086}"/>
              </a:ext>
            </a:extLst>
          </p:cNvPr>
          <p:cNvGraphicFramePr/>
          <p:nvPr>
            <p:extLst>
              <p:ext uri="{D42A27DB-BD31-4B8C-83A1-F6EECF244321}">
                <p14:modId xmlns:p14="http://schemas.microsoft.com/office/powerpoint/2010/main" val="648799765"/>
              </p:ext>
            </p:extLst>
          </p:nvPr>
        </p:nvGraphicFramePr>
        <p:xfrm>
          <a:off x="6641020" y="3582418"/>
          <a:ext cx="2745305" cy="265638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Graphique 20">
            <a:extLst>
              <a:ext uri="{FF2B5EF4-FFF2-40B4-BE49-F238E27FC236}">
                <a16:creationId xmlns:a16="http://schemas.microsoft.com/office/drawing/2014/main" id="{F31DED57-F429-6B47-5D96-F94B19F5BA98}"/>
              </a:ext>
            </a:extLst>
          </p:cNvPr>
          <p:cNvGraphicFramePr/>
          <p:nvPr>
            <p:extLst>
              <p:ext uri="{D42A27DB-BD31-4B8C-83A1-F6EECF244321}">
                <p14:modId xmlns:p14="http://schemas.microsoft.com/office/powerpoint/2010/main" val="3321848329"/>
              </p:ext>
            </p:extLst>
          </p:nvPr>
        </p:nvGraphicFramePr>
        <p:xfrm>
          <a:off x="9457860" y="3582418"/>
          <a:ext cx="2745305" cy="2656386"/>
        </p:xfrm>
        <a:graphic>
          <a:graphicData uri="http://schemas.openxmlformats.org/drawingml/2006/chart">
            <c:chart xmlns:c="http://schemas.openxmlformats.org/drawingml/2006/chart" xmlns:r="http://schemas.openxmlformats.org/officeDocument/2006/relationships" r:id="rId7"/>
          </a:graphicData>
        </a:graphic>
      </p:graphicFrame>
      <p:cxnSp>
        <p:nvCxnSpPr>
          <p:cNvPr id="23" name="Connecteur droit 22">
            <a:extLst>
              <a:ext uri="{FF2B5EF4-FFF2-40B4-BE49-F238E27FC236}">
                <a16:creationId xmlns:a16="http://schemas.microsoft.com/office/drawing/2014/main" id="{A92A96F2-0BC2-EAF2-271B-C6EEBAF03D0F}"/>
              </a:ext>
            </a:extLst>
          </p:cNvPr>
          <p:cNvCxnSpPr>
            <a:cxnSpLocks/>
          </p:cNvCxnSpPr>
          <p:nvPr/>
        </p:nvCxnSpPr>
        <p:spPr>
          <a:xfrm>
            <a:off x="6186010" y="2978950"/>
            <a:ext cx="0" cy="3150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Box 94">
            <a:extLst>
              <a:ext uri="{FF2B5EF4-FFF2-40B4-BE49-F238E27FC236}">
                <a16:creationId xmlns:a16="http://schemas.microsoft.com/office/drawing/2014/main" id="{F23D03D4-FB0D-6723-F991-76D53E1F0423}"/>
              </a:ext>
            </a:extLst>
          </p:cNvPr>
          <p:cNvSpPr txBox="1"/>
          <p:nvPr/>
        </p:nvSpPr>
        <p:spPr>
          <a:xfrm>
            <a:off x="806523" y="2034240"/>
            <a:ext cx="4772656" cy="584775"/>
          </a:xfrm>
          <a:prstGeom prst="rect">
            <a:avLst/>
          </a:prstGeom>
          <a:noFill/>
        </p:spPr>
        <p:txBody>
          <a:bodyPr wrap="square" lIns="0" rIns="0" rtlCol="0" anchor="b">
            <a:spAutoFit/>
          </a:bodyPr>
          <a:lstStyle/>
          <a:p>
            <a:pPr algn="ctr"/>
            <a:r>
              <a:rPr lang="en-US" sz="1600" b="1" noProof="1">
                <a:solidFill>
                  <a:srgbClr val="17406D"/>
                </a:solidFill>
                <a:latin typeface="Roboto" panose="02000000000000000000"/>
              </a:rPr>
              <a:t>Sont au courant des actions menées par leur entreprise en matière d’éthique et de conformité</a:t>
            </a:r>
          </a:p>
        </p:txBody>
      </p:sp>
      <p:sp>
        <p:nvSpPr>
          <p:cNvPr id="24" name="ZoneTexte 23">
            <a:extLst>
              <a:ext uri="{FF2B5EF4-FFF2-40B4-BE49-F238E27FC236}">
                <a16:creationId xmlns:a16="http://schemas.microsoft.com/office/drawing/2014/main" id="{FE9EA214-72A7-AB03-E735-A593BD185A15}"/>
              </a:ext>
            </a:extLst>
          </p:cNvPr>
          <p:cNvSpPr txBox="1"/>
          <p:nvPr/>
        </p:nvSpPr>
        <p:spPr>
          <a:xfrm>
            <a:off x="1093138" y="3545779"/>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5" name="ZoneTexte 24">
            <a:extLst>
              <a:ext uri="{FF2B5EF4-FFF2-40B4-BE49-F238E27FC236}">
                <a16:creationId xmlns:a16="http://schemas.microsoft.com/office/drawing/2014/main" id="{E4FA0943-D550-81F1-8FFD-A24007514C00}"/>
              </a:ext>
            </a:extLst>
          </p:cNvPr>
          <p:cNvSpPr txBox="1"/>
          <p:nvPr/>
        </p:nvSpPr>
        <p:spPr>
          <a:xfrm>
            <a:off x="3876259" y="3545779"/>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7" name="ZoneTexte 26">
            <a:extLst>
              <a:ext uri="{FF2B5EF4-FFF2-40B4-BE49-F238E27FC236}">
                <a16:creationId xmlns:a16="http://schemas.microsoft.com/office/drawing/2014/main" id="{4FA09172-A633-A862-C628-1DA8EE0E2131}"/>
              </a:ext>
            </a:extLst>
          </p:cNvPr>
          <p:cNvSpPr txBox="1"/>
          <p:nvPr/>
        </p:nvSpPr>
        <p:spPr>
          <a:xfrm>
            <a:off x="7539813" y="3545779"/>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8" name="ZoneTexte 27">
            <a:extLst>
              <a:ext uri="{FF2B5EF4-FFF2-40B4-BE49-F238E27FC236}">
                <a16:creationId xmlns:a16="http://schemas.microsoft.com/office/drawing/2014/main" id="{E06C2BB7-89FC-D07B-EE90-26006351147A}"/>
              </a:ext>
            </a:extLst>
          </p:cNvPr>
          <p:cNvSpPr txBox="1"/>
          <p:nvPr/>
        </p:nvSpPr>
        <p:spPr>
          <a:xfrm>
            <a:off x="10352311" y="3441681"/>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3" name="Forme libre : forme 2">
            <a:extLst>
              <a:ext uri="{FF2B5EF4-FFF2-40B4-BE49-F238E27FC236}">
                <a16:creationId xmlns:a16="http://schemas.microsoft.com/office/drawing/2014/main" id="{58035198-6274-299C-1F72-EC22797F5DD3}"/>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Tree>
    <p:extLst>
      <p:ext uri="{BB962C8B-B14F-4D97-AF65-F5344CB8AC3E}">
        <p14:creationId xmlns:p14="http://schemas.microsoft.com/office/powerpoint/2010/main" val="318793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144</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602614" y="218006"/>
            <a:ext cx="10855569" cy="664797"/>
          </a:xfrm>
        </p:spPr>
        <p:txBody>
          <a:bodyPr/>
          <a:lstStyle/>
          <a:p>
            <a:r>
              <a:rPr lang="fr-FR" sz="2400" dirty="0"/>
              <a:t>L’exemplarité du management, le respect et la protection des données personnelles : principaux sujets à traiter en termes d’éthique et de conformité</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59134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451830772"/>
              </p:ext>
            </p:extLst>
          </p:nvPr>
        </p:nvGraphicFramePr>
        <p:xfrm>
          <a:off x="653168" y="1249188"/>
          <a:ext cx="7783092" cy="285360"/>
        </p:xfrm>
        <a:graphic>
          <a:graphicData uri="http://schemas.openxmlformats.org/drawingml/2006/table">
            <a:tbl>
              <a:tblPr>
                <a:tableStyleId>{5C22544A-7EE6-4342-B048-85BDC9FD1C3A}</a:tableStyleId>
              </a:tblPr>
              <a:tblGrid>
                <a:gridCol w="7783092">
                  <a:extLst>
                    <a:ext uri="{9D8B030D-6E8A-4147-A177-3AD203B41FA5}">
                      <a16:colId xmlns:a16="http://schemas.microsoft.com/office/drawing/2014/main" val="3555398857"/>
                    </a:ext>
                  </a:extLst>
                </a:gridCol>
              </a:tblGrid>
              <a:tr h="0">
                <a:tc>
                  <a:txBody>
                    <a:bodyPr/>
                    <a:lstStyle/>
                    <a:p>
                      <a:pPr lvl="0"/>
                      <a:r>
                        <a:rPr lang="fr-FR" sz="1400" b="1" kern="1200" dirty="0">
                          <a:solidFill>
                            <a:schemeClr val="dk1"/>
                          </a:solidFill>
                          <a:effectLst/>
                          <a:latin typeface="+mn-lt"/>
                          <a:ea typeface="+mn-ea"/>
                          <a:cs typeface="+mn-cs"/>
                        </a:rPr>
                        <a:t>Q7. Pour vous, quels sont 3 sujets les plus importants dans le domaine de l’éthique et de la conformité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50012"/>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3 réponses maximum  | Base : 1001 répondants</a:t>
            </a:r>
          </a:p>
        </p:txBody>
      </p:sp>
      <p:graphicFrame>
        <p:nvGraphicFramePr>
          <p:cNvPr id="4" name="Tableau 7">
            <a:extLst>
              <a:ext uri="{FF2B5EF4-FFF2-40B4-BE49-F238E27FC236}">
                <a16:creationId xmlns:a16="http://schemas.microsoft.com/office/drawing/2014/main" id="{3DC082E8-73EC-2D0E-B81D-4E51495032AC}"/>
              </a:ext>
            </a:extLst>
          </p:cNvPr>
          <p:cNvGraphicFramePr>
            <a:graphicFrameLocks noGrp="1"/>
          </p:cNvGraphicFramePr>
          <p:nvPr>
            <p:extLst>
              <p:ext uri="{D42A27DB-BD31-4B8C-83A1-F6EECF244321}">
                <p14:modId xmlns:p14="http://schemas.microsoft.com/office/powerpoint/2010/main" val="281222063"/>
              </p:ext>
            </p:extLst>
          </p:nvPr>
        </p:nvGraphicFramePr>
        <p:xfrm>
          <a:off x="3620725" y="2443255"/>
          <a:ext cx="4617693" cy="3888988"/>
        </p:xfrm>
        <a:graphic>
          <a:graphicData uri="http://schemas.openxmlformats.org/drawingml/2006/table">
            <a:tbl>
              <a:tblPr firstRow="1" bandRow="1">
                <a:tableStyleId>{2D5ABB26-0587-4C30-8999-92F81FD0307C}</a:tableStyleId>
              </a:tblPr>
              <a:tblGrid>
                <a:gridCol w="4617693">
                  <a:extLst>
                    <a:ext uri="{9D8B030D-6E8A-4147-A177-3AD203B41FA5}">
                      <a16:colId xmlns:a16="http://schemas.microsoft.com/office/drawing/2014/main" val="3325012296"/>
                    </a:ext>
                  </a:extLst>
                </a:gridCol>
              </a:tblGrid>
              <a:tr h="554627">
                <a:tc>
                  <a:txBody>
                    <a:bodyPr/>
                    <a:lstStyle/>
                    <a:p>
                      <a:pPr lvl="0" algn="ctr"/>
                      <a:r>
                        <a:rPr lang="fr-FR" sz="1400" kern="1200" dirty="0">
                          <a:solidFill>
                            <a:schemeClr val="tx1"/>
                          </a:solidFill>
                          <a:effectLst/>
                          <a:latin typeface="+mn-lt"/>
                          <a:ea typeface="+mn-ea"/>
                          <a:cs typeface="+mn-cs"/>
                        </a:rPr>
                        <a:t>Exemplarité du management – </a:t>
                      </a:r>
                    </a:p>
                    <a:p>
                      <a:pPr lvl="0" algn="ctr"/>
                      <a:r>
                        <a:rPr lang="fr-FR" sz="1400" kern="1200" dirty="0">
                          <a:solidFill>
                            <a:schemeClr val="tx1"/>
                          </a:solidFill>
                          <a:effectLst/>
                          <a:latin typeface="+mn-lt"/>
                          <a:ea typeface="+mn-ea"/>
                          <a:cs typeface="+mn-cs"/>
                        </a:rPr>
                        <a:t>Respect et protection des collaborateurs</a:t>
                      </a:r>
                    </a:p>
                  </a:txBody>
                  <a:tcPr anchor="ctr"/>
                </a:tc>
                <a:extLst>
                  <a:ext uri="{0D108BD9-81ED-4DB2-BD59-A6C34878D82A}">
                    <a16:rowId xmlns:a16="http://schemas.microsoft.com/office/drawing/2014/main" val="850639632"/>
                  </a:ext>
                </a:extLst>
              </a:tr>
              <a:tr h="372511">
                <a:tc>
                  <a:txBody>
                    <a:bodyPr/>
                    <a:lstStyle/>
                    <a:p>
                      <a:pPr lvl="0" algn="ctr"/>
                      <a:r>
                        <a:rPr lang="fr-FR" sz="1400" kern="1200" dirty="0">
                          <a:solidFill>
                            <a:schemeClr val="tx1"/>
                          </a:solidFill>
                          <a:effectLst/>
                          <a:latin typeface="+mn-lt"/>
                          <a:ea typeface="+mn-ea"/>
                          <a:cs typeface="+mn-cs"/>
                        </a:rPr>
                        <a:t>Respect et protection des données personnelles</a:t>
                      </a:r>
                    </a:p>
                  </a:txBody>
                  <a:tcPr anchor="ctr"/>
                </a:tc>
                <a:extLst>
                  <a:ext uri="{0D108BD9-81ED-4DB2-BD59-A6C34878D82A}">
                    <a16:rowId xmlns:a16="http://schemas.microsoft.com/office/drawing/2014/main" val="976695675"/>
                  </a:ext>
                </a:extLst>
              </a:tr>
              <a:tr h="554627">
                <a:tc>
                  <a:txBody>
                    <a:bodyPr/>
                    <a:lstStyle/>
                    <a:p>
                      <a:pPr lvl="0" algn="ctr"/>
                      <a:r>
                        <a:rPr lang="fr-FR" sz="1400" kern="1200" dirty="0">
                          <a:solidFill>
                            <a:schemeClr val="tx1"/>
                          </a:solidFill>
                          <a:effectLst/>
                          <a:latin typeface="+mn-lt"/>
                          <a:ea typeface="+mn-ea"/>
                          <a:cs typeface="+mn-cs"/>
                        </a:rPr>
                        <a:t>Respect et protection des clients</a:t>
                      </a:r>
                    </a:p>
                  </a:txBody>
                  <a:tcPr anchor="ctr"/>
                </a:tc>
                <a:extLst>
                  <a:ext uri="{0D108BD9-81ED-4DB2-BD59-A6C34878D82A}">
                    <a16:rowId xmlns:a16="http://schemas.microsoft.com/office/drawing/2014/main" val="2111303180"/>
                  </a:ext>
                </a:extLst>
              </a:tr>
              <a:tr h="326252">
                <a:tc>
                  <a:txBody>
                    <a:bodyPr/>
                    <a:lstStyle/>
                    <a:p>
                      <a:pPr lvl="0" algn="ctr"/>
                      <a:r>
                        <a:rPr lang="fr-FR" sz="1400" kern="1200" dirty="0">
                          <a:solidFill>
                            <a:schemeClr val="tx1"/>
                          </a:solidFill>
                          <a:effectLst/>
                          <a:latin typeface="+mn-lt"/>
                          <a:ea typeface="+mn-ea"/>
                          <a:cs typeface="+mn-cs"/>
                        </a:rPr>
                        <a:t>Respect des valeurs de mon entreprise</a:t>
                      </a:r>
                    </a:p>
                  </a:txBody>
                  <a:tcPr anchor="ctr"/>
                </a:tc>
                <a:extLst>
                  <a:ext uri="{0D108BD9-81ED-4DB2-BD59-A6C34878D82A}">
                    <a16:rowId xmlns:a16="http://schemas.microsoft.com/office/drawing/2014/main" val="3826371416"/>
                  </a:ext>
                </a:extLst>
              </a:tr>
              <a:tr h="426673">
                <a:tc>
                  <a:txBody>
                    <a:bodyPr/>
                    <a:lstStyle/>
                    <a:p>
                      <a:pPr lvl="0" algn="ctr"/>
                      <a:r>
                        <a:rPr lang="fr-FR" sz="1400" kern="1200" dirty="0">
                          <a:solidFill>
                            <a:schemeClr val="tx1"/>
                          </a:solidFill>
                          <a:effectLst/>
                          <a:latin typeface="+mn-lt"/>
                          <a:ea typeface="+mn-ea"/>
                          <a:cs typeface="+mn-cs"/>
                        </a:rPr>
                        <a:t>Lutte contre la fraude, prévention de la corruption, blanchiment d’argent</a:t>
                      </a:r>
                    </a:p>
                  </a:txBody>
                  <a:tcPr anchor="ctr"/>
                </a:tc>
                <a:extLst>
                  <a:ext uri="{0D108BD9-81ED-4DB2-BD59-A6C34878D82A}">
                    <a16:rowId xmlns:a16="http://schemas.microsoft.com/office/drawing/2014/main" val="1408764320"/>
                  </a:ext>
                </a:extLst>
              </a:tr>
              <a:tr h="35556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kern="1200" dirty="0">
                          <a:solidFill>
                            <a:schemeClr val="tx1"/>
                          </a:solidFill>
                          <a:effectLst/>
                          <a:latin typeface="+mn-lt"/>
                          <a:ea typeface="+mn-ea"/>
                          <a:cs typeface="+mn-cs"/>
                        </a:rPr>
                        <a:t>Prévention des conflits d’intérêts</a:t>
                      </a:r>
                    </a:p>
                  </a:txBody>
                  <a:tcPr anchor="ctr"/>
                </a:tc>
                <a:extLst>
                  <a:ext uri="{0D108BD9-81ED-4DB2-BD59-A6C34878D82A}">
                    <a16:rowId xmlns:a16="http://schemas.microsoft.com/office/drawing/2014/main" val="1247273471"/>
                  </a:ext>
                </a:extLst>
              </a:tr>
              <a:tr h="462228">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kern="1200" dirty="0">
                          <a:solidFill>
                            <a:schemeClr val="tx1"/>
                          </a:solidFill>
                          <a:effectLst/>
                          <a:latin typeface="+mn-lt"/>
                          <a:ea typeface="+mn-ea"/>
                          <a:cs typeface="+mn-cs"/>
                        </a:rPr>
                        <a:t>Respect des communautés locales</a:t>
                      </a:r>
                    </a:p>
                  </a:txBody>
                  <a:tcPr anchor="ctr"/>
                </a:tc>
                <a:extLst>
                  <a:ext uri="{0D108BD9-81ED-4DB2-BD59-A6C34878D82A}">
                    <a16:rowId xmlns:a16="http://schemas.microsoft.com/office/drawing/2014/main" val="4006396349"/>
                  </a:ext>
                </a:extLst>
              </a:tr>
              <a:tr h="37251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kern="1200" dirty="0">
                          <a:solidFill>
                            <a:schemeClr val="tx1"/>
                          </a:solidFill>
                          <a:effectLst/>
                          <a:latin typeface="+mn-lt"/>
                          <a:ea typeface="+mn-ea"/>
                          <a:cs typeface="+mn-cs"/>
                        </a:rPr>
                        <a:t>Respect des partenaires économiques</a:t>
                      </a:r>
                    </a:p>
                  </a:txBody>
                  <a:tcPr anchor="ctr"/>
                </a:tc>
                <a:extLst>
                  <a:ext uri="{0D108BD9-81ED-4DB2-BD59-A6C34878D82A}">
                    <a16:rowId xmlns:a16="http://schemas.microsoft.com/office/drawing/2014/main" val="4005051293"/>
                  </a:ext>
                </a:extLst>
              </a:tr>
              <a:tr h="372511">
                <a:tc>
                  <a:txBody>
                    <a:bodyPr/>
                    <a:lstStyle/>
                    <a:p>
                      <a:pPr algn="ctr"/>
                      <a:r>
                        <a:rPr lang="fr-FR" sz="1400" b="0" dirty="0">
                          <a:solidFill>
                            <a:schemeClr val="tx1"/>
                          </a:solidFill>
                        </a:rPr>
                        <a:t>Autres</a:t>
                      </a:r>
                    </a:p>
                  </a:txBody>
                  <a:tcPr anchor="ctr"/>
                </a:tc>
                <a:extLst>
                  <a:ext uri="{0D108BD9-81ED-4DB2-BD59-A6C34878D82A}">
                    <a16:rowId xmlns:a16="http://schemas.microsoft.com/office/drawing/2014/main" val="1116312445"/>
                  </a:ext>
                </a:extLst>
              </a:tr>
            </a:tbl>
          </a:graphicData>
        </a:graphic>
      </p:graphicFrame>
      <p:grpSp>
        <p:nvGrpSpPr>
          <p:cNvPr id="15" name="Groupe 14">
            <a:extLst>
              <a:ext uri="{FF2B5EF4-FFF2-40B4-BE49-F238E27FC236}">
                <a16:creationId xmlns:a16="http://schemas.microsoft.com/office/drawing/2014/main" id="{1FD8FFE0-6F0B-C87E-0C72-427CE2A226F0}"/>
              </a:ext>
            </a:extLst>
          </p:cNvPr>
          <p:cNvGrpSpPr/>
          <p:nvPr/>
        </p:nvGrpSpPr>
        <p:grpSpPr>
          <a:xfrm>
            <a:off x="842615" y="1939448"/>
            <a:ext cx="2060885" cy="504916"/>
            <a:chOff x="842615" y="1939448"/>
            <a:chExt cx="2060885" cy="504916"/>
          </a:xfrm>
        </p:grpSpPr>
        <p:pic>
          <p:nvPicPr>
            <p:cNvPr id="16" name="Picture 2">
              <a:extLst>
                <a:ext uri="{FF2B5EF4-FFF2-40B4-BE49-F238E27FC236}">
                  <a16:creationId xmlns:a16="http://schemas.microsoft.com/office/drawing/2014/main" id="{582FB56C-EB9F-D029-B81C-1CA0C258A8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DE906D18-95E5-FF98-287D-190F40EC6ED9}"/>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8" name="Groupe 17">
            <a:extLst>
              <a:ext uri="{FF2B5EF4-FFF2-40B4-BE49-F238E27FC236}">
                <a16:creationId xmlns:a16="http://schemas.microsoft.com/office/drawing/2014/main" id="{EC6A5E8D-55C1-1220-5AA0-4BF8B729F205}"/>
              </a:ext>
            </a:extLst>
          </p:cNvPr>
          <p:cNvGrpSpPr/>
          <p:nvPr/>
        </p:nvGrpSpPr>
        <p:grpSpPr>
          <a:xfrm>
            <a:off x="8058119" y="1939448"/>
            <a:ext cx="2010242" cy="504916"/>
            <a:chOff x="8058119" y="1939448"/>
            <a:chExt cx="2010242" cy="504916"/>
          </a:xfrm>
        </p:grpSpPr>
        <p:pic>
          <p:nvPicPr>
            <p:cNvPr id="19" name="Picture 4">
              <a:extLst>
                <a:ext uri="{FF2B5EF4-FFF2-40B4-BE49-F238E27FC236}">
                  <a16:creationId xmlns:a16="http://schemas.microsoft.com/office/drawing/2014/main" id="{FB5CB43C-268E-CF49-0947-176583CF71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9039FF4F-2CCF-DECD-5FD8-0D2BEAF48273}"/>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graphicFrame>
        <p:nvGraphicFramePr>
          <p:cNvPr id="21" name="Graphique 20">
            <a:extLst>
              <a:ext uri="{FF2B5EF4-FFF2-40B4-BE49-F238E27FC236}">
                <a16:creationId xmlns:a16="http://schemas.microsoft.com/office/drawing/2014/main" id="{FBF2F3A7-34EE-C6CF-277B-FC06D3D8E881}"/>
              </a:ext>
            </a:extLst>
          </p:cNvPr>
          <p:cNvGraphicFramePr/>
          <p:nvPr>
            <p:extLst>
              <p:ext uri="{D42A27DB-BD31-4B8C-83A1-F6EECF244321}">
                <p14:modId xmlns:p14="http://schemas.microsoft.com/office/powerpoint/2010/main" val="3627866483"/>
              </p:ext>
            </p:extLst>
          </p:nvPr>
        </p:nvGraphicFramePr>
        <p:xfrm>
          <a:off x="7941205" y="2444364"/>
          <a:ext cx="2880320" cy="40556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Graphique 21">
            <a:extLst>
              <a:ext uri="{FF2B5EF4-FFF2-40B4-BE49-F238E27FC236}">
                <a16:creationId xmlns:a16="http://schemas.microsoft.com/office/drawing/2014/main" id="{77B504A7-828A-1579-D9E2-6700B3AFE012}"/>
              </a:ext>
            </a:extLst>
          </p:cNvPr>
          <p:cNvGraphicFramePr/>
          <p:nvPr>
            <p:extLst>
              <p:ext uri="{D42A27DB-BD31-4B8C-83A1-F6EECF244321}">
                <p14:modId xmlns:p14="http://schemas.microsoft.com/office/powerpoint/2010/main" val="3063998753"/>
              </p:ext>
            </p:extLst>
          </p:nvPr>
        </p:nvGraphicFramePr>
        <p:xfrm>
          <a:off x="245350" y="2444365"/>
          <a:ext cx="3492393" cy="4055657"/>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Connecteur droit 7">
            <a:extLst>
              <a:ext uri="{FF2B5EF4-FFF2-40B4-BE49-F238E27FC236}">
                <a16:creationId xmlns:a16="http://schemas.microsoft.com/office/drawing/2014/main" id="{0AAA3B23-4AF0-A690-E81F-38FF0405DA4E}"/>
              </a:ext>
            </a:extLst>
          </p:cNvPr>
          <p:cNvCxnSpPr/>
          <p:nvPr/>
        </p:nvCxnSpPr>
        <p:spPr>
          <a:xfrm>
            <a:off x="1089732" y="473414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id="{AAAF74FB-F26F-2A31-0D80-941A6268012B}"/>
              </a:ext>
            </a:extLst>
          </p:cNvPr>
          <p:cNvCxnSpPr/>
          <p:nvPr/>
        </p:nvCxnSpPr>
        <p:spPr>
          <a:xfrm>
            <a:off x="1089732" y="342900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35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608572"/>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extLst>
              <p:ext uri="{D42A27DB-BD31-4B8C-83A1-F6EECF244321}">
                <p14:modId xmlns:p14="http://schemas.microsoft.com/office/powerpoint/2010/main" val="3980475442"/>
              </p:ext>
            </p:extLst>
          </p:nvPr>
        </p:nvGraphicFramePr>
        <p:xfrm>
          <a:off x="694143" y="952920"/>
          <a:ext cx="8679573" cy="285360"/>
        </p:xfrm>
        <a:graphic>
          <a:graphicData uri="http://schemas.openxmlformats.org/drawingml/2006/table">
            <a:tbl>
              <a:tblPr>
                <a:tableStyleId>{5C22544A-7EE6-4342-B048-85BDC9FD1C3A}</a:tableStyleId>
              </a:tblPr>
              <a:tblGrid>
                <a:gridCol w="8679573">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Q7. Pour vous, quels sont 3 sujets les plus importants dans le domaine de l’éthique et de la conformité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336014"/>
            <a:ext cx="11462580"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 </a:t>
            </a:r>
            <a:r>
              <a:rPr lang="fr-FR" sz="2400" dirty="0"/>
              <a:t>principaux sujets à traiter en termes d’éthique et de conformité</a:t>
            </a:r>
            <a:endParaRPr lang="fr-FR" sz="2400" b="1" dirty="0">
              <a:latin typeface="Oswald" panose="00000500000000000000" pitchFamily="2" charset="0"/>
              <a:ea typeface="Roboto" panose="02000000000000000000" pitchFamily="2" charset="0"/>
              <a:cs typeface="Roboto" panose="02000000000000000000" pitchFamily="2" charset="0"/>
            </a:endParaRP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336014"/>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703069" y="1332202"/>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3 réponses maximum  | Base : 1001 répondants</a:t>
            </a: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extLst>
              <p:ext uri="{D42A27DB-BD31-4B8C-83A1-F6EECF244321}">
                <p14:modId xmlns:p14="http://schemas.microsoft.com/office/powerpoint/2010/main" val="515774219"/>
              </p:ext>
            </p:extLst>
          </p:nvPr>
        </p:nvGraphicFramePr>
        <p:xfrm>
          <a:off x="133564" y="2425538"/>
          <a:ext cx="11768828" cy="3286141"/>
        </p:xfrm>
        <a:graphic>
          <a:graphicData uri="http://schemas.openxmlformats.org/drawingml/2006/table">
            <a:tbl>
              <a:tblPr firstRow="1" bandRow="1"/>
              <a:tblGrid>
                <a:gridCol w="1818526">
                  <a:extLst>
                    <a:ext uri="{9D8B030D-6E8A-4147-A177-3AD203B41FA5}">
                      <a16:colId xmlns:a16="http://schemas.microsoft.com/office/drawing/2014/main" val="1613173348"/>
                    </a:ext>
                  </a:extLst>
                </a:gridCol>
                <a:gridCol w="708917">
                  <a:extLst>
                    <a:ext uri="{9D8B030D-6E8A-4147-A177-3AD203B41FA5}">
                      <a16:colId xmlns:a16="http://schemas.microsoft.com/office/drawing/2014/main" val="2417229433"/>
                    </a:ext>
                  </a:extLst>
                </a:gridCol>
                <a:gridCol w="1787703">
                  <a:extLst>
                    <a:ext uri="{9D8B030D-6E8A-4147-A177-3AD203B41FA5}">
                      <a16:colId xmlns:a16="http://schemas.microsoft.com/office/drawing/2014/main" val="4065695276"/>
                    </a:ext>
                  </a:extLst>
                </a:gridCol>
                <a:gridCol w="2232355">
                  <a:extLst>
                    <a:ext uri="{9D8B030D-6E8A-4147-A177-3AD203B41FA5}">
                      <a16:colId xmlns:a16="http://schemas.microsoft.com/office/drawing/2014/main" val="1842800419"/>
                    </a:ext>
                  </a:extLst>
                </a:gridCol>
                <a:gridCol w="849892">
                  <a:extLst>
                    <a:ext uri="{9D8B030D-6E8A-4147-A177-3AD203B41FA5}">
                      <a16:colId xmlns:a16="http://schemas.microsoft.com/office/drawing/2014/main" val="332636344"/>
                    </a:ext>
                  </a:extLst>
                </a:gridCol>
                <a:gridCol w="2147299">
                  <a:extLst>
                    <a:ext uri="{9D8B030D-6E8A-4147-A177-3AD203B41FA5}">
                      <a16:colId xmlns:a16="http://schemas.microsoft.com/office/drawing/2014/main" val="1978337493"/>
                    </a:ext>
                  </a:extLst>
                </a:gridCol>
                <a:gridCol w="2224136">
                  <a:extLst>
                    <a:ext uri="{9D8B030D-6E8A-4147-A177-3AD203B41FA5}">
                      <a16:colId xmlns:a16="http://schemas.microsoft.com/office/drawing/2014/main" val="1820714950"/>
                    </a:ext>
                  </a:extLst>
                </a:gridCol>
              </a:tblGrid>
              <a:tr h="673448">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lvl="0" algn="ctr"/>
                      <a:r>
                        <a:rPr lang="fr-FR" sz="900" b="1" kern="1200" dirty="0">
                          <a:solidFill>
                            <a:schemeClr val="tx1"/>
                          </a:solidFill>
                          <a:latin typeface="Verdana"/>
                          <a:ea typeface="+mn-ea"/>
                          <a:cs typeface="+mn-cs"/>
                        </a:rPr>
                        <a:t>Exemplarité du management – </a:t>
                      </a:r>
                    </a:p>
                    <a:p>
                      <a:pPr lvl="0" algn="ctr"/>
                      <a:r>
                        <a:rPr lang="fr-FR" sz="900" b="1" kern="1200" dirty="0">
                          <a:solidFill>
                            <a:schemeClr val="tx1"/>
                          </a:solidFill>
                          <a:latin typeface="Verdana"/>
                          <a:ea typeface="+mn-ea"/>
                          <a:cs typeface="+mn-cs"/>
                        </a:rPr>
                        <a:t>Respect et protection des collaborateurs</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52%</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50 ans et plus : 59%</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Manager : 62%</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Entre 30 et 39 ans : 40%</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Non manager : 48%</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kern="1200" baseline="0" dirty="0">
                          <a:solidFill>
                            <a:srgbClr val="84A120"/>
                          </a:solidFill>
                          <a:latin typeface="Calibri" panose="020F0502020204030204" pitchFamily="34" charset="0"/>
                          <a:ea typeface="+mn-ea"/>
                          <a:cs typeface="+mn-cs"/>
                        </a:rPr>
                        <a:t>49%</a:t>
                      </a:r>
                    </a:p>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56%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Manager : 64%</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Encadre une équipe : 60%</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Femme : 45%</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Non manager : 45%</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N’encadre pas d’équipe : 45%</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772022013"/>
                  </a:ext>
                </a:extLst>
              </a:tr>
              <a:tr h="49315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Respect et protection des données personnelles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43%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endParaRPr lang="fr-FR" sz="900" b="0" i="0" u="none" strike="noStrike" kern="1200" baseline="0" dirty="0">
                        <a:solidFill>
                          <a:srgbClr val="00B05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a:solidFill>
                          <a:srgbClr val="C0000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b="1" kern="1200">
                          <a:solidFill>
                            <a:schemeClr val="tx1"/>
                          </a:solidFill>
                          <a:latin typeface="Verdana"/>
                        </a:defRPr>
                      </a:lvl1pPr>
                      <a:lvl2pPr marL="457211" algn="l" defTabSz="914423" rtl="0" eaLnBrk="1" latinLnBrk="0" hangingPunct="1">
                        <a:defRPr sz="1801" b="1" kern="1200">
                          <a:solidFill>
                            <a:schemeClr val="tx1"/>
                          </a:solidFill>
                          <a:latin typeface="Verdana"/>
                        </a:defRPr>
                      </a:lvl2pPr>
                      <a:lvl3pPr marL="914423" algn="l" defTabSz="914423" rtl="0" eaLnBrk="1" latinLnBrk="0" hangingPunct="1">
                        <a:defRPr sz="1801" b="1" kern="1200">
                          <a:solidFill>
                            <a:schemeClr val="tx1"/>
                          </a:solidFill>
                          <a:latin typeface="Verdana"/>
                        </a:defRPr>
                      </a:lvl3pPr>
                      <a:lvl4pPr marL="1371634" algn="l" defTabSz="914423" rtl="0" eaLnBrk="1" latinLnBrk="0" hangingPunct="1">
                        <a:defRPr sz="1801" b="1" kern="1200">
                          <a:solidFill>
                            <a:schemeClr val="tx1"/>
                          </a:solidFill>
                          <a:latin typeface="Verdana"/>
                        </a:defRPr>
                      </a:lvl4pPr>
                      <a:lvl5pPr marL="1828846" algn="l" defTabSz="914423" rtl="0" eaLnBrk="1" latinLnBrk="0" hangingPunct="1">
                        <a:defRPr sz="1801" b="1" kern="1200">
                          <a:solidFill>
                            <a:schemeClr val="tx1"/>
                          </a:solidFill>
                          <a:latin typeface="Verdana"/>
                        </a:defRPr>
                      </a:lvl5pPr>
                      <a:lvl6pPr marL="2286057" algn="l" defTabSz="914423" rtl="0" eaLnBrk="1" latinLnBrk="0" hangingPunct="1">
                        <a:defRPr sz="1801" b="1" kern="1200">
                          <a:solidFill>
                            <a:schemeClr val="tx1"/>
                          </a:solidFill>
                          <a:latin typeface="Verdana"/>
                        </a:defRPr>
                      </a:lvl6pPr>
                      <a:lvl7pPr marL="2743269" algn="l" defTabSz="914423" rtl="0" eaLnBrk="1" latinLnBrk="0" hangingPunct="1">
                        <a:defRPr sz="1801" b="1" kern="1200">
                          <a:solidFill>
                            <a:schemeClr val="tx1"/>
                          </a:solidFill>
                          <a:latin typeface="Verdana"/>
                        </a:defRPr>
                      </a:lvl7pPr>
                      <a:lvl8pPr marL="3200480" algn="l" defTabSz="914423" rtl="0" eaLnBrk="1" latinLnBrk="0" hangingPunct="1">
                        <a:defRPr sz="1801" b="1" kern="1200">
                          <a:solidFill>
                            <a:schemeClr val="tx1"/>
                          </a:solidFill>
                          <a:latin typeface="Verdana"/>
                        </a:defRPr>
                      </a:lvl8pPr>
                      <a:lvl9pPr marL="3657691" algn="l" defTabSz="914423" rtl="0" eaLnBrk="1" latinLnBrk="0" hangingPunct="1">
                        <a:defRPr sz="1801" b="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48%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0" i="0" u="none" strike="noStrike" kern="1200" baseline="0" dirty="0">
                          <a:solidFill>
                            <a:srgbClr val="00B050"/>
                          </a:solidFill>
                          <a:latin typeface="Calibri" panose="020F0502020204030204" pitchFamily="34" charset="0"/>
                          <a:ea typeface="+mn-ea"/>
                          <a:cs typeface="+mn-cs"/>
                        </a:rPr>
                        <a:t>Femme : 54%</a:t>
                      </a:r>
                    </a:p>
                    <a:p>
                      <a:pPr algn="r"/>
                      <a:r>
                        <a:rPr lang="fr-FR" sz="900" b="0" i="0" u="none" strike="noStrike" kern="1200" baseline="0" dirty="0">
                          <a:solidFill>
                            <a:srgbClr val="00B050"/>
                          </a:solidFill>
                          <a:latin typeface="Calibri" panose="020F0502020204030204" pitchFamily="34" charset="0"/>
                          <a:ea typeface="+mn-ea"/>
                          <a:cs typeface="+mn-cs"/>
                        </a:rPr>
                        <a:t>Non manager : 51%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Homme : 39%</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Manager : 37%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989341"/>
                  </a:ext>
                </a:extLst>
              </a:tr>
              <a:tr h="40582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Respect et protection des clients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39%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Non manager : 42% </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Manager : 32%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39%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593490565"/>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Respect des communautés locales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18%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a:solidFill>
                          <a:srgbClr val="C0000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16%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N’encadrant pas d’équipe : 18%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Encadrant une équipe : 12%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8002930"/>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Respect des partenaires économiques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15%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23%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20%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10%</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50 ans ou plus : 10%</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12%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10%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3837908201"/>
                  </a:ext>
                </a:extLst>
              </a:tr>
              <a:tr h="626723">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Autre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Femme : 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Homme : 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Non manager : 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Manager : 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24064072"/>
                  </a:ext>
                </a:extLst>
              </a:tr>
            </a:tbl>
          </a:graphicData>
        </a:graphic>
      </p:graphicFrame>
      <p:sp>
        <p:nvSpPr>
          <p:cNvPr id="4" name="Espace réservé du numéro de diapositive 3">
            <a:extLst>
              <a:ext uri="{FF2B5EF4-FFF2-40B4-BE49-F238E27FC236}">
                <a16:creationId xmlns:a16="http://schemas.microsoft.com/office/drawing/2014/main" id="{5D18DDDE-7E25-59B0-D61E-CB1937738ECE}"/>
              </a:ext>
            </a:extLst>
          </p:cNvPr>
          <p:cNvSpPr>
            <a:spLocks noGrp="1"/>
          </p:cNvSpPr>
          <p:nvPr>
            <p:ph type="sldNum" sz="quarter" idx="4"/>
          </p:nvPr>
        </p:nvSpPr>
        <p:spPr/>
        <p:txBody>
          <a:bodyPr/>
          <a:lstStyle/>
          <a:p>
            <a:fld id="{69A197D1-22BB-4CE7-B90B-919B10D073A0}" type="slidenum">
              <a:rPr lang="fr-FR" altLang="fr-FR" smtClean="0"/>
              <a:pPr/>
              <a:t>145</a:t>
            </a:fld>
            <a:endParaRPr lang="fr-FR" altLang="fr-FR" dirty="0"/>
          </a:p>
        </p:txBody>
      </p:sp>
      <p:grpSp>
        <p:nvGrpSpPr>
          <p:cNvPr id="5" name="Groupe 4">
            <a:extLst>
              <a:ext uri="{FF2B5EF4-FFF2-40B4-BE49-F238E27FC236}">
                <a16:creationId xmlns:a16="http://schemas.microsoft.com/office/drawing/2014/main" id="{A6BE3E58-9DAB-ABE0-A3CD-77299EFD15B1}"/>
              </a:ext>
            </a:extLst>
          </p:cNvPr>
          <p:cNvGrpSpPr/>
          <p:nvPr/>
        </p:nvGrpSpPr>
        <p:grpSpPr>
          <a:xfrm>
            <a:off x="3817560" y="1705109"/>
            <a:ext cx="2060885" cy="504916"/>
            <a:chOff x="842615" y="1939448"/>
            <a:chExt cx="2060885" cy="504916"/>
          </a:xfrm>
        </p:grpSpPr>
        <p:pic>
          <p:nvPicPr>
            <p:cNvPr id="6" name="Picture 2">
              <a:extLst>
                <a:ext uri="{FF2B5EF4-FFF2-40B4-BE49-F238E27FC236}">
                  <a16:creationId xmlns:a16="http://schemas.microsoft.com/office/drawing/2014/main" id="{4ADA52CD-29B1-C841-CB1E-5836AF483A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CA2080EC-4B06-255E-66E2-15B500EFAE7E}"/>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1" name="Groupe 10">
            <a:extLst>
              <a:ext uri="{FF2B5EF4-FFF2-40B4-BE49-F238E27FC236}">
                <a16:creationId xmlns:a16="http://schemas.microsoft.com/office/drawing/2014/main" id="{AA8020F9-93C5-4075-3AB1-E8B0130BEEC1}"/>
              </a:ext>
            </a:extLst>
          </p:cNvPr>
          <p:cNvGrpSpPr/>
          <p:nvPr/>
        </p:nvGrpSpPr>
        <p:grpSpPr>
          <a:xfrm>
            <a:off x="9089136" y="1691964"/>
            <a:ext cx="2010242" cy="504916"/>
            <a:chOff x="8058119" y="1939448"/>
            <a:chExt cx="2010242" cy="504916"/>
          </a:xfrm>
        </p:grpSpPr>
        <p:pic>
          <p:nvPicPr>
            <p:cNvPr id="13" name="Picture 4">
              <a:extLst>
                <a:ext uri="{FF2B5EF4-FFF2-40B4-BE49-F238E27FC236}">
                  <a16:creationId xmlns:a16="http://schemas.microsoft.com/office/drawing/2014/main" id="{93E61CEC-4B85-0C80-61C9-027A78AD8B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52FF8FE3-6016-0F3A-2EAC-7FDD7EAD8F77}"/>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cxnSp>
        <p:nvCxnSpPr>
          <p:cNvPr id="16" name="Connecteur droit 15">
            <a:extLst>
              <a:ext uri="{FF2B5EF4-FFF2-40B4-BE49-F238E27FC236}">
                <a16:creationId xmlns:a16="http://schemas.microsoft.com/office/drawing/2014/main" id="{5BADCF57-9A95-96D9-7E0C-AAF852322EA7}"/>
              </a:ext>
            </a:extLst>
          </p:cNvPr>
          <p:cNvCxnSpPr>
            <a:cxnSpLocks/>
          </p:cNvCxnSpPr>
          <p:nvPr/>
        </p:nvCxnSpPr>
        <p:spPr>
          <a:xfrm>
            <a:off x="6693663" y="2425537"/>
            <a:ext cx="0" cy="328614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04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Graphique 21">
            <a:extLst>
              <a:ext uri="{FF2B5EF4-FFF2-40B4-BE49-F238E27FC236}">
                <a16:creationId xmlns:a16="http://schemas.microsoft.com/office/drawing/2014/main" id="{2CB6DAFF-D2EC-65B9-42E3-AE7DB48AF2E5}"/>
              </a:ext>
            </a:extLst>
          </p:cNvPr>
          <p:cNvGraphicFramePr/>
          <p:nvPr>
            <p:extLst>
              <p:ext uri="{D42A27DB-BD31-4B8C-83A1-F6EECF244321}">
                <p14:modId xmlns:p14="http://schemas.microsoft.com/office/powerpoint/2010/main" val="1256289983"/>
              </p:ext>
            </p:extLst>
          </p:nvPr>
        </p:nvGraphicFramePr>
        <p:xfrm>
          <a:off x="7984291" y="2433569"/>
          <a:ext cx="3152269" cy="4276445"/>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146</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650395" y="161927"/>
            <a:ext cx="11025789" cy="664797"/>
          </a:xfrm>
        </p:spPr>
        <p:txBody>
          <a:bodyPr/>
          <a:lstStyle/>
          <a:p>
            <a:r>
              <a:rPr lang="fr-FR" sz="2400" dirty="0"/>
              <a:t>Principales preuves de la prise en compte de l’éthique dans l’entreprise : l’intégration dans les process et un sujet visible dans la communication interne et externe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50133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2553496232"/>
              </p:ext>
            </p:extLst>
          </p:nvPr>
        </p:nvGraphicFramePr>
        <p:xfrm>
          <a:off x="652733" y="1116546"/>
          <a:ext cx="9538722" cy="285360"/>
        </p:xfrm>
        <a:graphic>
          <a:graphicData uri="http://schemas.openxmlformats.org/drawingml/2006/table">
            <a:tbl>
              <a:tblPr>
                <a:tableStyleId>{5C22544A-7EE6-4342-B048-85BDC9FD1C3A}</a:tableStyleId>
              </a:tblPr>
              <a:tblGrid>
                <a:gridCol w="9538722">
                  <a:extLst>
                    <a:ext uri="{9D8B030D-6E8A-4147-A177-3AD203B41FA5}">
                      <a16:colId xmlns:a16="http://schemas.microsoft.com/office/drawing/2014/main" val="3555398857"/>
                    </a:ext>
                  </a:extLst>
                </a:gridCol>
              </a:tblGrid>
              <a:tr h="0">
                <a:tc>
                  <a:txBody>
                    <a:bodyPr/>
                    <a:lstStyle/>
                    <a:p>
                      <a:pPr lvl="0"/>
                      <a:r>
                        <a:rPr lang="fr-FR" sz="1400" b="1" kern="1200" dirty="0">
                          <a:solidFill>
                            <a:schemeClr val="dk1"/>
                          </a:solidFill>
                          <a:effectLst/>
                          <a:latin typeface="+mn-lt"/>
                          <a:ea typeface="+mn-ea"/>
                          <a:cs typeface="+mn-cs"/>
                        </a:rPr>
                        <a:t>Q8. Quelles sont selon vous les meilleures preuves de la prise en compte de l’éthique par une entreprise ? Quand l’éthique est…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44901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Base : 1001 répondants</a:t>
            </a:r>
          </a:p>
        </p:txBody>
      </p:sp>
      <p:graphicFrame>
        <p:nvGraphicFramePr>
          <p:cNvPr id="4" name="Tableau 7">
            <a:extLst>
              <a:ext uri="{FF2B5EF4-FFF2-40B4-BE49-F238E27FC236}">
                <a16:creationId xmlns:a16="http://schemas.microsoft.com/office/drawing/2014/main" id="{3DC082E8-73EC-2D0E-B81D-4E51495032AC}"/>
              </a:ext>
            </a:extLst>
          </p:cNvPr>
          <p:cNvGraphicFramePr>
            <a:graphicFrameLocks noGrp="1"/>
          </p:cNvGraphicFramePr>
          <p:nvPr>
            <p:extLst>
              <p:ext uri="{D42A27DB-BD31-4B8C-83A1-F6EECF244321}">
                <p14:modId xmlns:p14="http://schemas.microsoft.com/office/powerpoint/2010/main" val="2805154595"/>
              </p:ext>
            </p:extLst>
          </p:nvPr>
        </p:nvGraphicFramePr>
        <p:xfrm>
          <a:off x="3620725" y="2572163"/>
          <a:ext cx="4617693" cy="3950556"/>
        </p:xfrm>
        <a:graphic>
          <a:graphicData uri="http://schemas.openxmlformats.org/drawingml/2006/table">
            <a:tbl>
              <a:tblPr firstRow="1" bandRow="1">
                <a:tableStyleId>{2D5ABB26-0587-4C30-8999-92F81FD0307C}</a:tableStyleId>
              </a:tblPr>
              <a:tblGrid>
                <a:gridCol w="4617693">
                  <a:extLst>
                    <a:ext uri="{9D8B030D-6E8A-4147-A177-3AD203B41FA5}">
                      <a16:colId xmlns:a16="http://schemas.microsoft.com/office/drawing/2014/main" val="3325012296"/>
                    </a:ext>
                  </a:extLst>
                </a:gridCol>
              </a:tblGrid>
              <a:tr h="546987">
                <a:tc>
                  <a:txBody>
                    <a:bodyPr/>
                    <a:lstStyle/>
                    <a:p>
                      <a:pPr lvl="0" algn="ctr"/>
                      <a:r>
                        <a:rPr lang="fr-FR" sz="1200" kern="1200" dirty="0">
                          <a:solidFill>
                            <a:schemeClr val="tx1"/>
                          </a:solidFill>
                          <a:effectLst/>
                          <a:latin typeface="+mn-lt"/>
                          <a:ea typeface="+mn-ea"/>
                          <a:cs typeface="+mn-cs"/>
                        </a:rPr>
                        <a:t>Intégrée et prise en compte </a:t>
                      </a:r>
                    </a:p>
                    <a:p>
                      <a:pPr lvl="0" algn="ctr"/>
                      <a:r>
                        <a:rPr lang="fr-FR" sz="1200" kern="1200" dirty="0">
                          <a:solidFill>
                            <a:schemeClr val="tx1"/>
                          </a:solidFill>
                          <a:effectLst/>
                          <a:latin typeface="+mn-lt"/>
                          <a:ea typeface="+mn-ea"/>
                          <a:cs typeface="+mn-cs"/>
                        </a:rPr>
                        <a:t>dans les process de l’entreprise</a:t>
                      </a:r>
                    </a:p>
                  </a:txBody>
                  <a:tcPr anchor="ctr"/>
                </a:tc>
                <a:extLst>
                  <a:ext uri="{0D108BD9-81ED-4DB2-BD59-A6C34878D82A}">
                    <a16:rowId xmlns:a16="http://schemas.microsoft.com/office/drawing/2014/main" val="850639632"/>
                  </a:ext>
                </a:extLst>
              </a:tr>
              <a:tr h="484990">
                <a:tc>
                  <a:txBody>
                    <a:bodyPr/>
                    <a:lstStyle/>
                    <a:p>
                      <a:pPr lvl="0" algn="ctr"/>
                      <a:r>
                        <a:rPr lang="fr-FR" sz="1200" kern="1200" dirty="0">
                          <a:solidFill>
                            <a:schemeClr val="tx1"/>
                          </a:solidFill>
                          <a:effectLst/>
                          <a:latin typeface="+mn-lt"/>
                          <a:ea typeface="+mn-ea"/>
                          <a:cs typeface="+mn-cs"/>
                        </a:rPr>
                        <a:t>Visible dans la communication interne </a:t>
                      </a:r>
                    </a:p>
                    <a:p>
                      <a:pPr lvl="0" algn="ctr"/>
                      <a:r>
                        <a:rPr lang="fr-FR" sz="1200" kern="1200" dirty="0">
                          <a:solidFill>
                            <a:schemeClr val="tx1"/>
                          </a:solidFill>
                          <a:effectLst/>
                          <a:latin typeface="+mn-lt"/>
                          <a:ea typeface="+mn-ea"/>
                          <a:cs typeface="+mn-cs"/>
                        </a:rPr>
                        <a:t>et externe de l’entreprise</a:t>
                      </a:r>
                    </a:p>
                  </a:txBody>
                  <a:tcPr anchor="ctr"/>
                </a:tc>
                <a:extLst>
                  <a:ext uri="{0D108BD9-81ED-4DB2-BD59-A6C34878D82A}">
                    <a16:rowId xmlns:a16="http://schemas.microsoft.com/office/drawing/2014/main" val="976695675"/>
                  </a:ext>
                </a:extLst>
              </a:tr>
              <a:tr h="526056">
                <a:tc>
                  <a:txBody>
                    <a:bodyPr/>
                    <a:lstStyle/>
                    <a:p>
                      <a:pPr lvl="0" algn="ctr"/>
                      <a:r>
                        <a:rPr lang="fr-FR" sz="1200" kern="1200" dirty="0">
                          <a:solidFill>
                            <a:schemeClr val="tx1"/>
                          </a:solidFill>
                          <a:effectLst/>
                          <a:latin typeface="+mn-lt"/>
                          <a:ea typeface="+mn-ea"/>
                          <a:cs typeface="+mn-cs"/>
                        </a:rPr>
                        <a:t>Portée dans les discours des dirigeants</a:t>
                      </a:r>
                    </a:p>
                  </a:txBody>
                  <a:tcPr anchor="ctr"/>
                </a:tc>
                <a:extLst>
                  <a:ext uri="{0D108BD9-81ED-4DB2-BD59-A6C34878D82A}">
                    <a16:rowId xmlns:a16="http://schemas.microsoft.com/office/drawing/2014/main" val="2111303180"/>
                  </a:ext>
                </a:extLst>
              </a:tr>
              <a:tr h="484990">
                <a:tc>
                  <a:txBody>
                    <a:bodyPr/>
                    <a:lstStyle/>
                    <a:p>
                      <a:pPr lvl="0" algn="ctr"/>
                      <a:r>
                        <a:rPr lang="fr-FR" sz="1200" kern="1200" dirty="0">
                          <a:solidFill>
                            <a:schemeClr val="tx1"/>
                          </a:solidFill>
                          <a:effectLst/>
                          <a:latin typeface="+mn-lt"/>
                          <a:ea typeface="+mn-ea"/>
                          <a:cs typeface="+mn-cs"/>
                        </a:rPr>
                        <a:t>Utilisée pour définir et développer </a:t>
                      </a:r>
                    </a:p>
                    <a:p>
                      <a:pPr lvl="0" algn="ctr"/>
                      <a:r>
                        <a:rPr lang="fr-FR" sz="1200" kern="1200" dirty="0">
                          <a:solidFill>
                            <a:schemeClr val="tx1"/>
                          </a:solidFill>
                          <a:effectLst/>
                          <a:latin typeface="+mn-lt"/>
                          <a:ea typeface="+mn-ea"/>
                          <a:cs typeface="+mn-cs"/>
                        </a:rPr>
                        <a:t>les offres et les services</a:t>
                      </a:r>
                    </a:p>
                  </a:txBody>
                  <a:tcPr anchor="ctr"/>
                </a:tc>
                <a:extLst>
                  <a:ext uri="{0D108BD9-81ED-4DB2-BD59-A6C34878D82A}">
                    <a16:rowId xmlns:a16="http://schemas.microsoft.com/office/drawing/2014/main" val="3826371416"/>
                  </a:ext>
                </a:extLst>
              </a:tr>
              <a:tr h="49057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Utilisée pour motiver la prise de décision</a:t>
                      </a:r>
                    </a:p>
                  </a:txBody>
                  <a:tcPr anchor="ctr"/>
                </a:tc>
                <a:extLst>
                  <a:ext uri="{0D108BD9-81ED-4DB2-BD59-A6C34878D82A}">
                    <a16:rowId xmlns:a16="http://schemas.microsoft.com/office/drawing/2014/main" val="1408764320"/>
                  </a:ext>
                </a:extLst>
              </a:tr>
              <a:tr h="408812">
                <a:tc>
                  <a:txBody>
                    <a:bodyPr/>
                    <a:lstStyle/>
                    <a:p>
                      <a:pPr lvl="0" algn="ctr"/>
                      <a:r>
                        <a:rPr lang="fr-FR" sz="1200" kern="1200" dirty="0">
                          <a:solidFill>
                            <a:schemeClr val="tx1"/>
                          </a:solidFill>
                          <a:effectLst/>
                          <a:latin typeface="+mn-lt"/>
                          <a:ea typeface="+mn-ea"/>
                          <a:cs typeface="+mn-cs"/>
                        </a:rPr>
                        <a:t>Utilisée pour questionner les </a:t>
                      </a:r>
                    </a:p>
                    <a:p>
                      <a:pPr lvl="0" algn="ctr"/>
                      <a:r>
                        <a:rPr lang="fr-FR" sz="1200" kern="1200" dirty="0">
                          <a:solidFill>
                            <a:schemeClr val="tx1"/>
                          </a:solidFill>
                          <a:effectLst/>
                          <a:latin typeface="+mn-lt"/>
                          <a:ea typeface="+mn-ea"/>
                          <a:cs typeface="+mn-cs"/>
                        </a:rPr>
                        <a:t>pratiques dans l’entreprise</a:t>
                      </a:r>
                    </a:p>
                  </a:txBody>
                  <a:tcPr anchor="ctr"/>
                </a:tc>
                <a:extLst>
                  <a:ext uri="{0D108BD9-81ED-4DB2-BD59-A6C34878D82A}">
                    <a16:rowId xmlns:a16="http://schemas.microsoft.com/office/drawing/2014/main" val="1247273471"/>
                  </a:ext>
                </a:extLst>
              </a:tr>
              <a:tr h="531456">
                <a:tc>
                  <a:txBody>
                    <a:bodyPr/>
                    <a:lstStyle/>
                    <a:p>
                      <a:pPr lvl="0" algn="ctr"/>
                      <a:r>
                        <a:rPr lang="fr-FR" sz="1200" kern="1200" dirty="0">
                          <a:solidFill>
                            <a:schemeClr val="tx1"/>
                          </a:solidFill>
                          <a:effectLst/>
                          <a:latin typeface="+mn-lt"/>
                          <a:ea typeface="+mn-ea"/>
                          <a:cs typeface="+mn-cs"/>
                        </a:rPr>
                        <a:t>Susceptible d’être invoquée pour </a:t>
                      </a:r>
                    </a:p>
                    <a:p>
                      <a:pPr lvl="0" algn="ctr"/>
                      <a:r>
                        <a:rPr lang="fr-FR" sz="1200" kern="1200" dirty="0">
                          <a:solidFill>
                            <a:schemeClr val="tx1"/>
                          </a:solidFill>
                          <a:effectLst/>
                          <a:latin typeface="+mn-lt"/>
                          <a:ea typeface="+mn-ea"/>
                          <a:cs typeface="+mn-cs"/>
                        </a:rPr>
                        <a:t>désobéir à une consigne</a:t>
                      </a:r>
                    </a:p>
                  </a:txBody>
                  <a:tcPr anchor="ctr"/>
                </a:tc>
                <a:extLst>
                  <a:ext uri="{0D108BD9-81ED-4DB2-BD59-A6C34878D82A}">
                    <a16:rowId xmlns:a16="http://schemas.microsoft.com/office/drawing/2014/main" val="4006396349"/>
                  </a:ext>
                </a:extLst>
              </a:tr>
              <a:tr h="428302">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Autre</a:t>
                      </a:r>
                      <a:endParaRPr lang="fr-FR" sz="105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4005051293"/>
                  </a:ext>
                </a:extLst>
              </a:tr>
            </a:tbl>
          </a:graphicData>
        </a:graphic>
      </p:graphicFrame>
      <p:sp>
        <p:nvSpPr>
          <p:cNvPr id="10" name="Bulle narrative : rectangle 9">
            <a:extLst>
              <a:ext uri="{FF2B5EF4-FFF2-40B4-BE49-F238E27FC236}">
                <a16:creationId xmlns:a16="http://schemas.microsoft.com/office/drawing/2014/main" id="{24004593-B219-9F79-FCE3-B35DDEF5F2ED}"/>
              </a:ext>
            </a:extLst>
          </p:cNvPr>
          <p:cNvSpPr/>
          <p:nvPr/>
        </p:nvSpPr>
        <p:spPr>
          <a:xfrm>
            <a:off x="9109853" y="6081640"/>
            <a:ext cx="1804881" cy="338555"/>
          </a:xfrm>
          <a:prstGeom prst="wedgeRectCallout">
            <a:avLst>
              <a:gd name="adj1" fmla="val -54118"/>
              <a:gd name="adj2" fmla="val 22903"/>
            </a:avLst>
          </a:prstGeom>
          <a:noFill/>
          <a:ln>
            <a:solidFill>
              <a:schemeClr val="tx1"/>
            </a:solidFill>
          </a:ln>
        </p:spPr>
        <p:txBody>
          <a:bodyPr lIns="0" tIns="0" rIns="0" bIns="0" rtlCol="0" anchor="ctr">
            <a:noAutofit/>
          </a:bodyPr>
          <a:lstStyle/>
          <a:p>
            <a:pPr algn="ctr"/>
            <a:r>
              <a:rPr lang="fr-FR" sz="900" dirty="0">
                <a:latin typeface="Roboto" pitchFamily="2" charset="0"/>
                <a:ea typeface="Roboto" pitchFamily="2" charset="0"/>
              </a:rPr>
              <a:t>« être proche et à l’écoute de ses employés » ; « Clients satisfaits »</a:t>
            </a:r>
            <a:endParaRPr lang="fr-FR" sz="1100" dirty="0">
              <a:latin typeface="Roboto" pitchFamily="2" charset="0"/>
              <a:ea typeface="Roboto" pitchFamily="2" charset="0"/>
            </a:endParaRPr>
          </a:p>
        </p:txBody>
      </p:sp>
      <p:grpSp>
        <p:nvGrpSpPr>
          <p:cNvPr id="16" name="Groupe 15">
            <a:extLst>
              <a:ext uri="{FF2B5EF4-FFF2-40B4-BE49-F238E27FC236}">
                <a16:creationId xmlns:a16="http://schemas.microsoft.com/office/drawing/2014/main" id="{7AEC5A95-EB07-93CA-D7A2-89CA048753E0}"/>
              </a:ext>
            </a:extLst>
          </p:cNvPr>
          <p:cNvGrpSpPr/>
          <p:nvPr/>
        </p:nvGrpSpPr>
        <p:grpSpPr>
          <a:xfrm>
            <a:off x="842615" y="1939448"/>
            <a:ext cx="2060885" cy="504916"/>
            <a:chOff x="842615" y="1939448"/>
            <a:chExt cx="2060885" cy="504916"/>
          </a:xfrm>
        </p:grpSpPr>
        <p:pic>
          <p:nvPicPr>
            <p:cNvPr id="17" name="Picture 2">
              <a:extLst>
                <a:ext uri="{FF2B5EF4-FFF2-40B4-BE49-F238E27FC236}">
                  <a16:creationId xmlns:a16="http://schemas.microsoft.com/office/drawing/2014/main" id="{1507DC82-A654-8B05-F032-0C116DAD08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1BB0786D-01A9-0315-2939-529524A7FC86}"/>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9" name="Groupe 18">
            <a:extLst>
              <a:ext uri="{FF2B5EF4-FFF2-40B4-BE49-F238E27FC236}">
                <a16:creationId xmlns:a16="http://schemas.microsoft.com/office/drawing/2014/main" id="{399B98FF-C088-2450-44F5-B307E6B53562}"/>
              </a:ext>
            </a:extLst>
          </p:cNvPr>
          <p:cNvGrpSpPr/>
          <p:nvPr/>
        </p:nvGrpSpPr>
        <p:grpSpPr>
          <a:xfrm>
            <a:off x="8058119" y="1939448"/>
            <a:ext cx="2010242" cy="504916"/>
            <a:chOff x="8058119" y="1939448"/>
            <a:chExt cx="2010242" cy="504916"/>
          </a:xfrm>
        </p:grpSpPr>
        <p:pic>
          <p:nvPicPr>
            <p:cNvPr id="20" name="Picture 4">
              <a:extLst>
                <a:ext uri="{FF2B5EF4-FFF2-40B4-BE49-F238E27FC236}">
                  <a16:creationId xmlns:a16="http://schemas.microsoft.com/office/drawing/2014/main" id="{60F61EE7-79B4-C823-0CA4-7E3D063990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a:extLst>
                <a:ext uri="{FF2B5EF4-FFF2-40B4-BE49-F238E27FC236}">
                  <a16:creationId xmlns:a16="http://schemas.microsoft.com/office/drawing/2014/main" id="{D0F6F6BB-E7C1-8D8B-49F8-405104D8A2DB}"/>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graphicFrame>
        <p:nvGraphicFramePr>
          <p:cNvPr id="23" name="Graphique 22">
            <a:extLst>
              <a:ext uri="{FF2B5EF4-FFF2-40B4-BE49-F238E27FC236}">
                <a16:creationId xmlns:a16="http://schemas.microsoft.com/office/drawing/2014/main" id="{BF762CFC-5F88-0A92-C686-6860C4F164D7}"/>
              </a:ext>
            </a:extLst>
          </p:cNvPr>
          <p:cNvGraphicFramePr/>
          <p:nvPr>
            <p:extLst>
              <p:ext uri="{D42A27DB-BD31-4B8C-83A1-F6EECF244321}">
                <p14:modId xmlns:p14="http://schemas.microsoft.com/office/powerpoint/2010/main" val="1014849036"/>
              </p:ext>
            </p:extLst>
          </p:nvPr>
        </p:nvGraphicFramePr>
        <p:xfrm>
          <a:off x="245350" y="2444364"/>
          <a:ext cx="3465385" cy="4277111"/>
        </p:xfrm>
        <a:graphic>
          <a:graphicData uri="http://schemas.openxmlformats.org/drawingml/2006/chart">
            <c:chart xmlns:c="http://schemas.openxmlformats.org/drawingml/2006/chart" xmlns:r="http://schemas.openxmlformats.org/officeDocument/2006/relationships" r:id="rId5"/>
          </a:graphicData>
        </a:graphic>
      </p:graphicFrame>
      <p:cxnSp>
        <p:nvCxnSpPr>
          <p:cNvPr id="3" name="Connecteur droit 2">
            <a:extLst>
              <a:ext uri="{FF2B5EF4-FFF2-40B4-BE49-F238E27FC236}">
                <a16:creationId xmlns:a16="http://schemas.microsoft.com/office/drawing/2014/main" id="{B99B5F8C-6982-B9BA-B5AA-FD1E65A0ABED}"/>
              </a:ext>
            </a:extLst>
          </p:cNvPr>
          <p:cNvCxnSpPr/>
          <p:nvPr/>
        </p:nvCxnSpPr>
        <p:spPr>
          <a:xfrm>
            <a:off x="1170337" y="360902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0689A88C-9AD6-20D7-3403-FC7AF8B9FF8D}"/>
              </a:ext>
            </a:extLst>
          </p:cNvPr>
          <p:cNvCxnSpPr/>
          <p:nvPr/>
        </p:nvCxnSpPr>
        <p:spPr>
          <a:xfrm>
            <a:off x="1170337" y="558924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3" name="Bulle narrative : rectangle 12">
            <a:extLst>
              <a:ext uri="{FF2B5EF4-FFF2-40B4-BE49-F238E27FC236}">
                <a16:creationId xmlns:a16="http://schemas.microsoft.com/office/drawing/2014/main" id="{7ECA3763-6EFB-EBA4-C1C6-F839799A2CEE}"/>
              </a:ext>
            </a:extLst>
          </p:cNvPr>
          <p:cNvSpPr/>
          <p:nvPr/>
        </p:nvSpPr>
        <p:spPr>
          <a:xfrm rot="10800000" flipV="1">
            <a:off x="820615" y="6167193"/>
            <a:ext cx="1804881" cy="232137"/>
          </a:xfrm>
          <a:prstGeom prst="wedgeRectCallout">
            <a:avLst>
              <a:gd name="adj1" fmla="val -54118"/>
              <a:gd name="adj2" fmla="val 22903"/>
            </a:avLst>
          </a:prstGeom>
          <a:noFill/>
          <a:ln>
            <a:solidFill>
              <a:schemeClr val="tx1"/>
            </a:solidFill>
          </a:ln>
        </p:spPr>
        <p:txBody>
          <a:bodyPr lIns="0" tIns="0" rIns="0" bIns="0" rtlCol="0" anchor="ctr">
            <a:noAutofit/>
          </a:bodyPr>
          <a:lstStyle/>
          <a:p>
            <a:pPr algn="ctr"/>
            <a:r>
              <a:rPr lang="fr-FR" sz="900" dirty="0">
                <a:latin typeface="Roboto" pitchFamily="2" charset="0"/>
                <a:ea typeface="Roboto" pitchFamily="2" charset="0"/>
              </a:rPr>
              <a:t>« Respect et écoute des salariés »</a:t>
            </a:r>
            <a:endParaRPr lang="fr-FR" sz="1100" dirty="0">
              <a:latin typeface="Roboto" pitchFamily="2" charset="0"/>
              <a:ea typeface="Roboto" pitchFamily="2" charset="0"/>
            </a:endParaRPr>
          </a:p>
        </p:txBody>
      </p:sp>
    </p:spTree>
    <p:extLst>
      <p:ext uri="{BB962C8B-B14F-4D97-AF65-F5344CB8AC3E}">
        <p14:creationId xmlns:p14="http://schemas.microsoft.com/office/powerpoint/2010/main" val="158678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au 7">
            <a:extLst>
              <a:ext uri="{FF2B5EF4-FFF2-40B4-BE49-F238E27FC236}">
                <a16:creationId xmlns:a16="http://schemas.microsoft.com/office/drawing/2014/main" id="{B799453B-D88E-674F-E183-2DCD380842E1}"/>
              </a:ext>
            </a:extLst>
          </p:cNvPr>
          <p:cNvGraphicFramePr>
            <a:graphicFrameLocks noGrp="1"/>
          </p:cNvGraphicFramePr>
          <p:nvPr>
            <p:extLst>
              <p:ext uri="{D42A27DB-BD31-4B8C-83A1-F6EECF244321}">
                <p14:modId xmlns:p14="http://schemas.microsoft.com/office/powerpoint/2010/main" val="2739600102"/>
              </p:ext>
            </p:extLst>
          </p:nvPr>
        </p:nvGraphicFramePr>
        <p:xfrm>
          <a:off x="713867" y="1929755"/>
          <a:ext cx="4617693" cy="4919625"/>
        </p:xfrm>
        <a:graphic>
          <a:graphicData uri="http://schemas.openxmlformats.org/drawingml/2006/table">
            <a:tbl>
              <a:tblPr firstRow="1" bandRow="1">
                <a:tableStyleId>{2D5ABB26-0587-4C30-8999-92F81FD0307C}</a:tableStyleId>
              </a:tblPr>
              <a:tblGrid>
                <a:gridCol w="4617693">
                  <a:extLst>
                    <a:ext uri="{9D8B030D-6E8A-4147-A177-3AD203B41FA5}">
                      <a16:colId xmlns:a16="http://schemas.microsoft.com/office/drawing/2014/main" val="3325012296"/>
                    </a:ext>
                  </a:extLst>
                </a:gridCol>
              </a:tblGrid>
              <a:tr h="681162">
                <a:tc>
                  <a:txBody>
                    <a:bodyPr/>
                    <a:lstStyle/>
                    <a:p>
                      <a:pPr lvl="0" algn="ctr"/>
                      <a:r>
                        <a:rPr lang="fr-FR" sz="1200" kern="1200" dirty="0">
                          <a:solidFill>
                            <a:schemeClr val="tx1"/>
                          </a:solidFill>
                          <a:effectLst/>
                          <a:latin typeface="+mn-lt"/>
                          <a:ea typeface="+mn-ea"/>
                          <a:cs typeface="+mn-cs"/>
                        </a:rPr>
                        <a:t>Intégrée et prise en compte </a:t>
                      </a:r>
                    </a:p>
                    <a:p>
                      <a:pPr lvl="0" algn="ctr"/>
                      <a:r>
                        <a:rPr lang="fr-FR" sz="1200" kern="1200" dirty="0">
                          <a:solidFill>
                            <a:schemeClr val="tx1"/>
                          </a:solidFill>
                          <a:effectLst/>
                          <a:latin typeface="+mn-lt"/>
                          <a:ea typeface="+mn-ea"/>
                          <a:cs typeface="+mn-cs"/>
                        </a:rPr>
                        <a:t>dans les process de l’entreprise</a:t>
                      </a:r>
                    </a:p>
                  </a:txBody>
                  <a:tcPr anchor="ctr"/>
                </a:tc>
                <a:extLst>
                  <a:ext uri="{0D108BD9-81ED-4DB2-BD59-A6C34878D82A}">
                    <a16:rowId xmlns:a16="http://schemas.microsoft.com/office/drawing/2014/main" val="850639632"/>
                  </a:ext>
                </a:extLst>
              </a:tr>
              <a:tr h="603958">
                <a:tc>
                  <a:txBody>
                    <a:bodyPr/>
                    <a:lstStyle/>
                    <a:p>
                      <a:pPr lvl="0" algn="ctr"/>
                      <a:r>
                        <a:rPr lang="fr-FR" sz="1200" kern="1200" dirty="0">
                          <a:solidFill>
                            <a:schemeClr val="tx1"/>
                          </a:solidFill>
                          <a:effectLst/>
                          <a:latin typeface="+mn-lt"/>
                          <a:ea typeface="+mn-ea"/>
                          <a:cs typeface="+mn-cs"/>
                        </a:rPr>
                        <a:t>Visible dans la communication interne </a:t>
                      </a:r>
                    </a:p>
                    <a:p>
                      <a:pPr lvl="0" algn="ctr"/>
                      <a:r>
                        <a:rPr lang="fr-FR" sz="1200" kern="1200" dirty="0">
                          <a:solidFill>
                            <a:schemeClr val="tx1"/>
                          </a:solidFill>
                          <a:effectLst/>
                          <a:latin typeface="+mn-lt"/>
                          <a:ea typeface="+mn-ea"/>
                          <a:cs typeface="+mn-cs"/>
                        </a:rPr>
                        <a:t>et externe de l’entreprise</a:t>
                      </a:r>
                    </a:p>
                  </a:txBody>
                  <a:tcPr anchor="ctr"/>
                </a:tc>
                <a:extLst>
                  <a:ext uri="{0D108BD9-81ED-4DB2-BD59-A6C34878D82A}">
                    <a16:rowId xmlns:a16="http://schemas.microsoft.com/office/drawing/2014/main" val="976695675"/>
                  </a:ext>
                </a:extLst>
              </a:tr>
              <a:tr h="655097">
                <a:tc>
                  <a:txBody>
                    <a:bodyPr/>
                    <a:lstStyle/>
                    <a:p>
                      <a:pPr lvl="0" algn="ctr"/>
                      <a:r>
                        <a:rPr lang="fr-FR" sz="1200" kern="1200" dirty="0">
                          <a:solidFill>
                            <a:schemeClr val="tx1"/>
                          </a:solidFill>
                          <a:effectLst/>
                          <a:latin typeface="+mn-lt"/>
                          <a:ea typeface="+mn-ea"/>
                          <a:cs typeface="+mn-cs"/>
                        </a:rPr>
                        <a:t>Portée dans les discours des dirigeants</a:t>
                      </a:r>
                    </a:p>
                  </a:txBody>
                  <a:tcPr anchor="ctr"/>
                </a:tc>
                <a:extLst>
                  <a:ext uri="{0D108BD9-81ED-4DB2-BD59-A6C34878D82A}">
                    <a16:rowId xmlns:a16="http://schemas.microsoft.com/office/drawing/2014/main" val="2111303180"/>
                  </a:ext>
                </a:extLst>
              </a:tr>
              <a:tr h="603958">
                <a:tc>
                  <a:txBody>
                    <a:bodyPr/>
                    <a:lstStyle/>
                    <a:p>
                      <a:pPr lvl="0" algn="ctr"/>
                      <a:r>
                        <a:rPr lang="fr-FR" sz="1200" kern="1200" dirty="0">
                          <a:solidFill>
                            <a:schemeClr val="tx1"/>
                          </a:solidFill>
                          <a:effectLst/>
                          <a:latin typeface="+mn-lt"/>
                          <a:ea typeface="+mn-ea"/>
                          <a:cs typeface="+mn-cs"/>
                        </a:rPr>
                        <a:t>Utilisée pour définir et développer </a:t>
                      </a:r>
                    </a:p>
                    <a:p>
                      <a:pPr lvl="0" algn="ctr"/>
                      <a:r>
                        <a:rPr lang="fr-FR" sz="1200" kern="1200" dirty="0">
                          <a:solidFill>
                            <a:schemeClr val="tx1"/>
                          </a:solidFill>
                          <a:effectLst/>
                          <a:latin typeface="+mn-lt"/>
                          <a:ea typeface="+mn-ea"/>
                          <a:cs typeface="+mn-cs"/>
                        </a:rPr>
                        <a:t>les offres et les services</a:t>
                      </a:r>
                    </a:p>
                  </a:txBody>
                  <a:tcPr anchor="ctr"/>
                </a:tc>
                <a:extLst>
                  <a:ext uri="{0D108BD9-81ED-4DB2-BD59-A6C34878D82A}">
                    <a16:rowId xmlns:a16="http://schemas.microsoft.com/office/drawing/2014/main" val="3826371416"/>
                  </a:ext>
                </a:extLst>
              </a:tr>
              <a:tr h="610912">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Utilisée pour motiver la prise de décision</a:t>
                      </a:r>
                    </a:p>
                  </a:txBody>
                  <a:tcPr anchor="ctr"/>
                </a:tc>
                <a:extLst>
                  <a:ext uri="{0D108BD9-81ED-4DB2-BD59-A6C34878D82A}">
                    <a16:rowId xmlns:a16="http://schemas.microsoft.com/office/drawing/2014/main" val="1408764320"/>
                  </a:ext>
                </a:extLst>
              </a:tr>
              <a:tr h="569351">
                <a:tc>
                  <a:txBody>
                    <a:bodyPr/>
                    <a:lstStyle/>
                    <a:p>
                      <a:pPr lvl="0" algn="ctr"/>
                      <a:r>
                        <a:rPr lang="fr-FR" sz="1200" kern="1200" dirty="0">
                          <a:solidFill>
                            <a:schemeClr val="tx1"/>
                          </a:solidFill>
                          <a:effectLst/>
                          <a:latin typeface="+mn-lt"/>
                          <a:ea typeface="+mn-ea"/>
                          <a:cs typeface="+mn-cs"/>
                        </a:rPr>
                        <a:t>Utilisée pour questionner les </a:t>
                      </a:r>
                    </a:p>
                    <a:p>
                      <a:pPr lvl="0" algn="ctr"/>
                      <a:r>
                        <a:rPr lang="fr-FR" sz="1200" kern="1200" dirty="0">
                          <a:solidFill>
                            <a:schemeClr val="tx1"/>
                          </a:solidFill>
                          <a:effectLst/>
                          <a:latin typeface="+mn-lt"/>
                          <a:ea typeface="+mn-ea"/>
                          <a:cs typeface="+mn-cs"/>
                        </a:rPr>
                        <a:t>pratiques dans l’entreprise</a:t>
                      </a:r>
                    </a:p>
                  </a:txBody>
                  <a:tcPr anchor="ctr"/>
                </a:tc>
                <a:extLst>
                  <a:ext uri="{0D108BD9-81ED-4DB2-BD59-A6C34878D82A}">
                    <a16:rowId xmlns:a16="http://schemas.microsoft.com/office/drawing/2014/main" val="1247273471"/>
                  </a:ext>
                </a:extLst>
              </a:tr>
              <a:tr h="661822">
                <a:tc>
                  <a:txBody>
                    <a:bodyPr/>
                    <a:lstStyle/>
                    <a:p>
                      <a:pPr lvl="0" algn="ctr"/>
                      <a:r>
                        <a:rPr lang="fr-FR" sz="1200" kern="1200" dirty="0">
                          <a:solidFill>
                            <a:schemeClr val="tx1"/>
                          </a:solidFill>
                          <a:effectLst/>
                          <a:latin typeface="+mn-lt"/>
                          <a:ea typeface="+mn-ea"/>
                          <a:cs typeface="+mn-cs"/>
                        </a:rPr>
                        <a:t>Susceptible d’être invoquée pour </a:t>
                      </a:r>
                    </a:p>
                    <a:p>
                      <a:pPr lvl="0" algn="ctr"/>
                      <a:r>
                        <a:rPr lang="fr-FR" sz="1200" kern="1200" dirty="0">
                          <a:solidFill>
                            <a:schemeClr val="tx1"/>
                          </a:solidFill>
                          <a:effectLst/>
                          <a:latin typeface="+mn-lt"/>
                          <a:ea typeface="+mn-ea"/>
                          <a:cs typeface="+mn-cs"/>
                        </a:rPr>
                        <a:t>désobéir à une consigne</a:t>
                      </a:r>
                    </a:p>
                  </a:txBody>
                  <a:tcPr anchor="ctr"/>
                </a:tc>
                <a:extLst>
                  <a:ext uri="{0D108BD9-81ED-4DB2-BD59-A6C34878D82A}">
                    <a16:rowId xmlns:a16="http://schemas.microsoft.com/office/drawing/2014/main" val="4006396349"/>
                  </a:ext>
                </a:extLst>
              </a:tr>
              <a:tr h="53336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endParaRPr lang="fr-FR" sz="105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4005051293"/>
                  </a:ext>
                </a:extLst>
              </a:tr>
            </a:tbl>
          </a:graphicData>
        </a:graphic>
      </p:graphicFrame>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482229"/>
            <a:ext cx="9110016" cy="232136"/>
          </a:xfrm>
        </p:spPr>
        <p:txBody>
          <a:bodyPr/>
          <a:lstStyle/>
          <a:p>
            <a:r>
              <a:rPr lang="fr-FR" altLang="fr-FR"/>
              <a:t>Occurrence pour le Cercle d’Ethique des Affaires  | Barômètre du climat Ethique | mai 2023</a:t>
            </a:r>
            <a:endParaRPr lang="fr-FR" altLang="fr-FR" dirty="0"/>
          </a:p>
        </p:txBody>
      </p:sp>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88198"/>
            <a:ext cx="484609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Comparaison avec les vagues précédentes</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2" name="Tableau 1">
            <a:extLst>
              <a:ext uri="{FF2B5EF4-FFF2-40B4-BE49-F238E27FC236}">
                <a16:creationId xmlns:a16="http://schemas.microsoft.com/office/drawing/2014/main" id="{79332368-F359-ADB3-A0B1-1823FC3F28C1}"/>
              </a:ext>
            </a:extLst>
          </p:cNvPr>
          <p:cNvGraphicFramePr>
            <a:graphicFrameLocks noGrp="1"/>
          </p:cNvGraphicFramePr>
          <p:nvPr>
            <p:extLst>
              <p:ext uri="{D42A27DB-BD31-4B8C-83A1-F6EECF244321}">
                <p14:modId xmlns:p14="http://schemas.microsoft.com/office/powerpoint/2010/main" val="3815314298"/>
              </p:ext>
            </p:extLst>
          </p:nvPr>
        </p:nvGraphicFramePr>
        <p:xfrm>
          <a:off x="652733" y="816601"/>
          <a:ext cx="10123788" cy="285360"/>
        </p:xfrm>
        <a:graphic>
          <a:graphicData uri="http://schemas.openxmlformats.org/drawingml/2006/table">
            <a:tbl>
              <a:tblPr>
                <a:tableStyleId>{5C22544A-7EE6-4342-B048-85BDC9FD1C3A}</a:tableStyleId>
              </a:tblPr>
              <a:tblGrid>
                <a:gridCol w="10123788">
                  <a:extLst>
                    <a:ext uri="{9D8B030D-6E8A-4147-A177-3AD203B41FA5}">
                      <a16:colId xmlns:a16="http://schemas.microsoft.com/office/drawing/2014/main" val="3555398857"/>
                    </a:ext>
                  </a:extLst>
                </a:gridCol>
              </a:tblGrid>
              <a:tr h="0">
                <a:tc>
                  <a:txBody>
                    <a:bodyPr/>
                    <a:lstStyle/>
                    <a:p>
                      <a:pPr lvl="0"/>
                      <a:r>
                        <a:rPr lang="fr-FR" sz="1400" b="1" kern="1200" dirty="0">
                          <a:solidFill>
                            <a:schemeClr val="dk1"/>
                          </a:solidFill>
                          <a:effectLst/>
                          <a:latin typeface="+mn-lt"/>
                          <a:ea typeface="+mn-ea"/>
                          <a:cs typeface="+mn-cs"/>
                        </a:rPr>
                        <a:t>Q8. Quelles sont selon vous les meilleures preuves de la prise en compte de l’éthique par une entreprise ? Quand l’éthique est…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 name="ZoneTexte 2">
            <a:extLst>
              <a:ext uri="{FF2B5EF4-FFF2-40B4-BE49-F238E27FC236}">
                <a16:creationId xmlns:a16="http://schemas.microsoft.com/office/drawing/2014/main" id="{EC02663D-8206-84F2-9466-45340582F162}"/>
              </a:ext>
            </a:extLst>
          </p:cNvPr>
          <p:cNvSpPr txBox="1"/>
          <p:nvPr/>
        </p:nvSpPr>
        <p:spPr>
          <a:xfrm>
            <a:off x="668217" y="146721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Base : 1001 répondants</a:t>
            </a:r>
          </a:p>
        </p:txBody>
      </p:sp>
      <p:graphicFrame>
        <p:nvGraphicFramePr>
          <p:cNvPr id="11" name="Graphique 10">
            <a:extLst>
              <a:ext uri="{FF2B5EF4-FFF2-40B4-BE49-F238E27FC236}">
                <a16:creationId xmlns:a16="http://schemas.microsoft.com/office/drawing/2014/main" id="{9799757C-A11B-C04E-C566-450E22481EE8}"/>
              </a:ext>
            </a:extLst>
          </p:cNvPr>
          <p:cNvGraphicFramePr/>
          <p:nvPr>
            <p:extLst>
              <p:ext uri="{D42A27DB-BD31-4B8C-83A1-F6EECF244321}">
                <p14:modId xmlns:p14="http://schemas.microsoft.com/office/powerpoint/2010/main" val="2906463561"/>
              </p:ext>
            </p:extLst>
          </p:nvPr>
        </p:nvGraphicFramePr>
        <p:xfrm>
          <a:off x="4262815" y="2056085"/>
          <a:ext cx="6908268" cy="652835"/>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Connecteur droit 11">
            <a:extLst>
              <a:ext uri="{FF2B5EF4-FFF2-40B4-BE49-F238E27FC236}">
                <a16:creationId xmlns:a16="http://schemas.microsoft.com/office/drawing/2014/main" id="{6CC81B81-788E-540A-A871-09663AA197AB}"/>
              </a:ext>
            </a:extLst>
          </p:cNvPr>
          <p:cNvCxnSpPr>
            <a:cxnSpLocks/>
          </p:cNvCxnSpPr>
          <p:nvPr/>
        </p:nvCxnSpPr>
        <p:spPr>
          <a:xfrm>
            <a:off x="1138961" y="257390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FDF847EF-2FDA-7164-639B-2AC93057C9EF}"/>
              </a:ext>
            </a:extLst>
          </p:cNvPr>
          <p:cNvCxnSpPr>
            <a:cxnSpLocks/>
          </p:cNvCxnSpPr>
          <p:nvPr/>
        </p:nvCxnSpPr>
        <p:spPr>
          <a:xfrm>
            <a:off x="1138961" y="383404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448F48BA-6FF5-3235-E0C2-4CB5799CE194}"/>
              </a:ext>
            </a:extLst>
          </p:cNvPr>
          <p:cNvCxnSpPr>
            <a:cxnSpLocks/>
          </p:cNvCxnSpPr>
          <p:nvPr/>
        </p:nvCxnSpPr>
        <p:spPr>
          <a:xfrm>
            <a:off x="1138961" y="450912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AA48B7C8-F698-C1BF-186C-4488056B41DA}"/>
              </a:ext>
            </a:extLst>
          </p:cNvPr>
          <p:cNvCxnSpPr>
            <a:cxnSpLocks/>
          </p:cNvCxnSpPr>
          <p:nvPr/>
        </p:nvCxnSpPr>
        <p:spPr>
          <a:xfrm>
            <a:off x="1138961" y="500417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4B62841-CD28-B159-EFD4-3EE0D1AEE610}"/>
              </a:ext>
            </a:extLst>
          </p:cNvPr>
          <p:cNvCxnSpPr>
            <a:cxnSpLocks/>
          </p:cNvCxnSpPr>
          <p:nvPr/>
        </p:nvCxnSpPr>
        <p:spPr>
          <a:xfrm>
            <a:off x="1138961" y="567925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A62DE798-33DF-C622-4F11-80317B6BD73D}"/>
              </a:ext>
            </a:extLst>
          </p:cNvPr>
          <p:cNvCxnSpPr>
            <a:cxnSpLocks/>
          </p:cNvCxnSpPr>
          <p:nvPr/>
        </p:nvCxnSpPr>
        <p:spPr>
          <a:xfrm>
            <a:off x="1138961" y="324898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20" name="Graphique 19">
            <a:extLst>
              <a:ext uri="{FF2B5EF4-FFF2-40B4-BE49-F238E27FC236}">
                <a16:creationId xmlns:a16="http://schemas.microsoft.com/office/drawing/2014/main" id="{AF490D0A-368A-724B-3CF7-093C0551A2E4}"/>
              </a:ext>
            </a:extLst>
          </p:cNvPr>
          <p:cNvGraphicFramePr/>
          <p:nvPr>
            <p:extLst>
              <p:ext uri="{D42A27DB-BD31-4B8C-83A1-F6EECF244321}">
                <p14:modId xmlns:p14="http://schemas.microsoft.com/office/powerpoint/2010/main" val="4241458533"/>
              </p:ext>
            </p:extLst>
          </p:nvPr>
        </p:nvGraphicFramePr>
        <p:xfrm>
          <a:off x="4262815" y="2573905"/>
          <a:ext cx="6908268" cy="7038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Graphique 22">
            <a:extLst>
              <a:ext uri="{FF2B5EF4-FFF2-40B4-BE49-F238E27FC236}">
                <a16:creationId xmlns:a16="http://schemas.microsoft.com/office/drawing/2014/main" id="{689809CD-B361-2485-5425-97B764F35A4C}"/>
              </a:ext>
            </a:extLst>
          </p:cNvPr>
          <p:cNvGraphicFramePr/>
          <p:nvPr>
            <p:extLst>
              <p:ext uri="{D42A27DB-BD31-4B8C-83A1-F6EECF244321}">
                <p14:modId xmlns:p14="http://schemas.microsoft.com/office/powerpoint/2010/main" val="4293114315"/>
              </p:ext>
            </p:extLst>
          </p:nvPr>
        </p:nvGraphicFramePr>
        <p:xfrm>
          <a:off x="4262815" y="3338990"/>
          <a:ext cx="6908268" cy="6528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Graphique 23">
            <a:extLst>
              <a:ext uri="{FF2B5EF4-FFF2-40B4-BE49-F238E27FC236}">
                <a16:creationId xmlns:a16="http://schemas.microsoft.com/office/drawing/2014/main" id="{414466C5-7670-58B5-E230-73BE58B749C3}"/>
              </a:ext>
            </a:extLst>
          </p:cNvPr>
          <p:cNvGraphicFramePr/>
          <p:nvPr>
            <p:extLst>
              <p:ext uri="{D42A27DB-BD31-4B8C-83A1-F6EECF244321}">
                <p14:modId xmlns:p14="http://schemas.microsoft.com/office/powerpoint/2010/main" val="2864228396"/>
              </p:ext>
            </p:extLst>
          </p:nvPr>
        </p:nvGraphicFramePr>
        <p:xfrm>
          <a:off x="4262815" y="3991300"/>
          <a:ext cx="6908268" cy="6528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aphique 24">
            <a:extLst>
              <a:ext uri="{FF2B5EF4-FFF2-40B4-BE49-F238E27FC236}">
                <a16:creationId xmlns:a16="http://schemas.microsoft.com/office/drawing/2014/main" id="{0B40ED3C-FCDC-0AF8-211C-28F04D04C601}"/>
              </a:ext>
            </a:extLst>
          </p:cNvPr>
          <p:cNvGraphicFramePr/>
          <p:nvPr>
            <p:extLst>
              <p:ext uri="{D42A27DB-BD31-4B8C-83A1-F6EECF244321}">
                <p14:modId xmlns:p14="http://schemas.microsoft.com/office/powerpoint/2010/main" val="1526117573"/>
              </p:ext>
            </p:extLst>
          </p:nvPr>
        </p:nvGraphicFramePr>
        <p:xfrm>
          <a:off x="4262815" y="5071420"/>
          <a:ext cx="6908268" cy="65283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aphique 25">
            <a:extLst>
              <a:ext uri="{FF2B5EF4-FFF2-40B4-BE49-F238E27FC236}">
                <a16:creationId xmlns:a16="http://schemas.microsoft.com/office/drawing/2014/main" id="{AFA6CCB4-68B8-A8BB-782B-24596034ECB9}"/>
              </a:ext>
            </a:extLst>
          </p:cNvPr>
          <p:cNvGraphicFramePr/>
          <p:nvPr>
            <p:extLst>
              <p:ext uri="{D42A27DB-BD31-4B8C-83A1-F6EECF244321}">
                <p14:modId xmlns:p14="http://schemas.microsoft.com/office/powerpoint/2010/main" val="2939079248"/>
              </p:ext>
            </p:extLst>
          </p:nvPr>
        </p:nvGraphicFramePr>
        <p:xfrm>
          <a:off x="4242094" y="5698792"/>
          <a:ext cx="6908268" cy="65283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raphique 26">
            <a:extLst>
              <a:ext uri="{FF2B5EF4-FFF2-40B4-BE49-F238E27FC236}">
                <a16:creationId xmlns:a16="http://schemas.microsoft.com/office/drawing/2014/main" id="{9F0E880C-0069-EAE9-E566-2FE9B636F400}"/>
              </a:ext>
            </a:extLst>
          </p:cNvPr>
          <p:cNvGraphicFramePr/>
          <p:nvPr>
            <p:extLst>
              <p:ext uri="{D42A27DB-BD31-4B8C-83A1-F6EECF244321}">
                <p14:modId xmlns:p14="http://schemas.microsoft.com/office/powerpoint/2010/main" val="2538645555"/>
              </p:ext>
            </p:extLst>
          </p:nvPr>
        </p:nvGraphicFramePr>
        <p:xfrm>
          <a:off x="4262815" y="4548564"/>
          <a:ext cx="6908268" cy="652835"/>
        </p:xfrm>
        <a:graphic>
          <a:graphicData uri="http://schemas.openxmlformats.org/drawingml/2006/chart">
            <c:chart xmlns:c="http://schemas.openxmlformats.org/drawingml/2006/chart" xmlns:r="http://schemas.openxmlformats.org/officeDocument/2006/relationships" r:id="rId8"/>
          </a:graphicData>
        </a:graphic>
      </p:graphicFrame>
      <p:sp>
        <p:nvSpPr>
          <p:cNvPr id="31" name="ZoneTexte 30">
            <a:extLst>
              <a:ext uri="{FF2B5EF4-FFF2-40B4-BE49-F238E27FC236}">
                <a16:creationId xmlns:a16="http://schemas.microsoft.com/office/drawing/2014/main" id="{E8BE136F-A9B0-71DB-F89D-AAC32589FD29}"/>
              </a:ext>
            </a:extLst>
          </p:cNvPr>
          <p:cNvSpPr txBox="1"/>
          <p:nvPr/>
        </p:nvSpPr>
        <p:spPr>
          <a:xfrm>
            <a:off x="5825970" y="1683386"/>
            <a:ext cx="720080" cy="215444"/>
          </a:xfrm>
          <a:prstGeom prst="rect">
            <a:avLst/>
          </a:prstGeom>
        </p:spPr>
        <p:txBody>
          <a:bodyPr wrap="square" lIns="0" tIns="0" rIns="0" bIns="0" rtlCol="0" anchor="t" anchorCtr="0">
            <a:spAutoFit/>
          </a:bodyPr>
          <a:lstStyle/>
          <a:p>
            <a:pPr algn="l" fontAlgn="auto"/>
            <a:r>
              <a:rPr lang="fr-FR" sz="1400" b="1" dirty="0"/>
              <a:t>2022</a:t>
            </a:r>
          </a:p>
        </p:txBody>
      </p:sp>
      <p:sp>
        <p:nvSpPr>
          <p:cNvPr id="32" name="ZoneTexte 31">
            <a:extLst>
              <a:ext uri="{FF2B5EF4-FFF2-40B4-BE49-F238E27FC236}">
                <a16:creationId xmlns:a16="http://schemas.microsoft.com/office/drawing/2014/main" id="{68D06B42-E194-5398-41BA-AB0806A54C21}"/>
              </a:ext>
            </a:extLst>
          </p:cNvPr>
          <p:cNvSpPr txBox="1"/>
          <p:nvPr/>
        </p:nvSpPr>
        <p:spPr>
          <a:xfrm>
            <a:off x="9156340" y="1683386"/>
            <a:ext cx="720080" cy="215444"/>
          </a:xfrm>
          <a:prstGeom prst="rect">
            <a:avLst/>
          </a:prstGeom>
        </p:spPr>
        <p:txBody>
          <a:bodyPr wrap="square" lIns="0" tIns="0" rIns="0" bIns="0" rtlCol="0" anchor="t" anchorCtr="0">
            <a:spAutoFit/>
          </a:bodyPr>
          <a:lstStyle/>
          <a:p>
            <a:pPr algn="l" fontAlgn="auto"/>
            <a:r>
              <a:rPr lang="fr-FR" sz="1400" b="1" dirty="0"/>
              <a:t>2023</a:t>
            </a:r>
          </a:p>
        </p:txBody>
      </p:sp>
      <p:cxnSp>
        <p:nvCxnSpPr>
          <p:cNvPr id="35" name="Connecteur droit 34">
            <a:extLst>
              <a:ext uri="{FF2B5EF4-FFF2-40B4-BE49-F238E27FC236}">
                <a16:creationId xmlns:a16="http://schemas.microsoft.com/office/drawing/2014/main" id="{173FDC4F-D2B7-5A78-4608-D5EDED2C4BC0}"/>
              </a:ext>
            </a:extLst>
          </p:cNvPr>
          <p:cNvCxnSpPr/>
          <p:nvPr/>
        </p:nvCxnSpPr>
        <p:spPr>
          <a:xfrm>
            <a:off x="8980829" y="6084295"/>
            <a:ext cx="49505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8E4052E7-D155-49F5-9386-0F494765AE1B}"/>
              </a:ext>
            </a:extLst>
          </p:cNvPr>
          <p:cNvCxnSpPr/>
          <p:nvPr/>
        </p:nvCxnSpPr>
        <p:spPr>
          <a:xfrm>
            <a:off x="8886310" y="4824155"/>
            <a:ext cx="49505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1C9194A8-FF91-67E0-DECA-73EF54292CEF}"/>
              </a:ext>
            </a:extLst>
          </p:cNvPr>
          <p:cNvSpPr>
            <a:spLocks noGrp="1"/>
          </p:cNvSpPr>
          <p:nvPr>
            <p:ph type="sldNum" sz="quarter" idx="4"/>
          </p:nvPr>
        </p:nvSpPr>
        <p:spPr/>
        <p:txBody>
          <a:bodyPr/>
          <a:lstStyle/>
          <a:p>
            <a:fld id="{69A197D1-22BB-4CE7-B90B-919B10D073A0}" type="slidenum">
              <a:rPr lang="fr-FR" altLang="fr-FR" smtClean="0"/>
              <a:pPr/>
              <a:t>147</a:t>
            </a:fld>
            <a:endParaRPr lang="fr-FR" altLang="fr-FR" dirty="0"/>
          </a:p>
        </p:txBody>
      </p:sp>
      <p:sp>
        <p:nvSpPr>
          <p:cNvPr id="5" name="Ellipse 4">
            <a:extLst>
              <a:ext uri="{FF2B5EF4-FFF2-40B4-BE49-F238E27FC236}">
                <a16:creationId xmlns:a16="http://schemas.microsoft.com/office/drawing/2014/main" id="{0B5F5A5D-4907-F273-5AF0-9904CE2560D0}"/>
              </a:ext>
            </a:extLst>
          </p:cNvPr>
          <p:cNvSpPr/>
          <p:nvPr/>
        </p:nvSpPr>
        <p:spPr>
          <a:xfrm>
            <a:off x="1280465" y="3248980"/>
            <a:ext cx="9226622" cy="585065"/>
          </a:xfrm>
          <a:prstGeom prst="ellipse">
            <a:avLst/>
          </a:prstGeom>
          <a:noFill/>
          <a:ln w="28575">
            <a:solidFill>
              <a:srgbClr val="00B050"/>
            </a:solidFill>
          </a:ln>
        </p:spPr>
        <p:txBody>
          <a:bodyPr lIns="0" tIns="0" rIns="0" bIns="0" rtlCol="0" anchor="ctr">
            <a:noAutofit/>
          </a:bodyPr>
          <a:lstStyle/>
          <a:p>
            <a:pPr algn="ctr"/>
            <a:endParaRPr lang="fr-FR" sz="1400" dirty="0">
              <a:latin typeface="Roboto" pitchFamily="2" charset="0"/>
              <a:ea typeface="Roboto" pitchFamily="2" charset="0"/>
            </a:endParaRPr>
          </a:p>
        </p:txBody>
      </p:sp>
    </p:spTree>
    <p:extLst>
      <p:ext uri="{BB962C8B-B14F-4D97-AF65-F5344CB8AC3E}">
        <p14:creationId xmlns:p14="http://schemas.microsoft.com/office/powerpoint/2010/main" val="173965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608572"/>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extLst>
              <p:ext uri="{D42A27DB-BD31-4B8C-83A1-F6EECF244321}">
                <p14:modId xmlns:p14="http://schemas.microsoft.com/office/powerpoint/2010/main" val="390638092"/>
              </p:ext>
            </p:extLst>
          </p:nvPr>
        </p:nvGraphicFramePr>
        <p:xfrm>
          <a:off x="698785" y="862910"/>
          <a:ext cx="7827485" cy="498720"/>
        </p:xfrm>
        <a:graphic>
          <a:graphicData uri="http://schemas.openxmlformats.org/drawingml/2006/table">
            <a:tbl>
              <a:tblPr>
                <a:tableStyleId>{5C22544A-7EE6-4342-B048-85BDC9FD1C3A}</a:tableStyleId>
              </a:tblPr>
              <a:tblGrid>
                <a:gridCol w="7827485">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Q8. Quelles sont selon vous les meilleurs preuves de la prise en compte de l’éthique par une entreprise ? </a:t>
                      </a:r>
                    </a:p>
                    <a:p>
                      <a:pPr lvl="0"/>
                      <a:r>
                        <a:rPr lang="fr-FR" sz="1400" b="1" kern="1200" dirty="0">
                          <a:solidFill>
                            <a:schemeClr val="dk1"/>
                          </a:solidFill>
                          <a:effectLst/>
                          <a:latin typeface="+mn-lt"/>
                          <a:ea typeface="+mn-ea"/>
                          <a:cs typeface="+mn-cs"/>
                        </a:rPr>
                        <a:t>Quand l’éthique est…</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99259" y="260428"/>
            <a:ext cx="11312376"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 </a:t>
            </a:r>
            <a:r>
              <a:rPr lang="fr-FR" sz="2400" dirty="0"/>
              <a:t>Principales preuves de la prise en compte de l’éthique dans l’entreprise </a:t>
            </a:r>
            <a:endParaRPr lang="fr-FR" sz="2400" b="1" dirty="0">
              <a:latin typeface="Oswald" panose="00000500000000000000" pitchFamily="2" charset="0"/>
              <a:ea typeface="Roboto" panose="02000000000000000000" pitchFamily="2" charset="0"/>
              <a:cs typeface="Roboto" panose="02000000000000000000" pitchFamily="2" charset="0"/>
            </a:endParaRP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46004"/>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698785" y="1381489"/>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Base : 1001 répondants</a:t>
            </a: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extLst>
              <p:ext uri="{D42A27DB-BD31-4B8C-83A1-F6EECF244321}">
                <p14:modId xmlns:p14="http://schemas.microsoft.com/office/powerpoint/2010/main" val="369369516"/>
              </p:ext>
            </p:extLst>
          </p:nvPr>
        </p:nvGraphicFramePr>
        <p:xfrm>
          <a:off x="133564" y="2425538"/>
          <a:ext cx="11768828" cy="3299498"/>
        </p:xfrm>
        <a:graphic>
          <a:graphicData uri="http://schemas.openxmlformats.org/drawingml/2006/table">
            <a:tbl>
              <a:tblPr firstRow="1" bandRow="1"/>
              <a:tblGrid>
                <a:gridCol w="1818526">
                  <a:extLst>
                    <a:ext uri="{9D8B030D-6E8A-4147-A177-3AD203B41FA5}">
                      <a16:colId xmlns:a16="http://schemas.microsoft.com/office/drawing/2014/main" val="1613173348"/>
                    </a:ext>
                  </a:extLst>
                </a:gridCol>
                <a:gridCol w="708917">
                  <a:extLst>
                    <a:ext uri="{9D8B030D-6E8A-4147-A177-3AD203B41FA5}">
                      <a16:colId xmlns:a16="http://schemas.microsoft.com/office/drawing/2014/main" val="2417229433"/>
                    </a:ext>
                  </a:extLst>
                </a:gridCol>
                <a:gridCol w="1855237">
                  <a:extLst>
                    <a:ext uri="{9D8B030D-6E8A-4147-A177-3AD203B41FA5}">
                      <a16:colId xmlns:a16="http://schemas.microsoft.com/office/drawing/2014/main" val="4065695276"/>
                    </a:ext>
                  </a:extLst>
                </a:gridCol>
                <a:gridCol w="2164821">
                  <a:extLst>
                    <a:ext uri="{9D8B030D-6E8A-4147-A177-3AD203B41FA5}">
                      <a16:colId xmlns:a16="http://schemas.microsoft.com/office/drawing/2014/main" val="1842800419"/>
                    </a:ext>
                  </a:extLst>
                </a:gridCol>
                <a:gridCol w="849892">
                  <a:extLst>
                    <a:ext uri="{9D8B030D-6E8A-4147-A177-3AD203B41FA5}">
                      <a16:colId xmlns:a16="http://schemas.microsoft.com/office/drawing/2014/main" val="332636344"/>
                    </a:ext>
                  </a:extLst>
                </a:gridCol>
                <a:gridCol w="2147299">
                  <a:extLst>
                    <a:ext uri="{9D8B030D-6E8A-4147-A177-3AD203B41FA5}">
                      <a16:colId xmlns:a16="http://schemas.microsoft.com/office/drawing/2014/main" val="1978337493"/>
                    </a:ext>
                  </a:extLst>
                </a:gridCol>
                <a:gridCol w="2224136">
                  <a:extLst>
                    <a:ext uri="{9D8B030D-6E8A-4147-A177-3AD203B41FA5}">
                      <a16:colId xmlns:a16="http://schemas.microsoft.com/office/drawing/2014/main" val="1820714950"/>
                    </a:ext>
                  </a:extLst>
                </a:gridCol>
              </a:tblGrid>
              <a:tr h="673448">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lvl="0" algn="ctr"/>
                      <a:r>
                        <a:rPr lang="fr-FR" sz="900" b="1" kern="1200" dirty="0">
                          <a:solidFill>
                            <a:schemeClr val="tx1"/>
                          </a:solidFill>
                          <a:latin typeface="Verdana"/>
                          <a:ea typeface="+mn-ea"/>
                          <a:cs typeface="+mn-cs"/>
                        </a:rPr>
                        <a:t>Intégrée et prise en compte dans les process de l’entreprise</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49%</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Entre 30 et 39 ans : 37%</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kern="1200" baseline="0" dirty="0">
                          <a:solidFill>
                            <a:srgbClr val="84A120"/>
                          </a:solidFill>
                          <a:latin typeface="Calibri" panose="020F0502020204030204" pitchFamily="34" charset="0"/>
                          <a:ea typeface="+mn-ea"/>
                          <a:cs typeface="+mn-cs"/>
                        </a:rPr>
                        <a:t>50%</a:t>
                      </a:r>
                    </a:p>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772022013"/>
                  </a:ext>
                </a:extLst>
              </a:tr>
              <a:tr h="49315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Utilisée pour définir et développer les offres et les services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30%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0" i="0" u="none" strike="noStrike" kern="1200" baseline="0" dirty="0">
                          <a:solidFill>
                            <a:srgbClr val="00B050"/>
                          </a:solidFill>
                          <a:latin typeface="Calibri" panose="020F0502020204030204" pitchFamily="34" charset="0"/>
                          <a:ea typeface="+mn-ea"/>
                          <a:cs typeface="+mn-cs"/>
                        </a:rPr>
                        <a:t>Entre 30 et 39 ans : 40%</a:t>
                      </a:r>
                    </a:p>
                    <a:p>
                      <a:pPr algn="r"/>
                      <a:r>
                        <a:rPr lang="fr-FR" sz="900" b="0" i="0" u="none" strike="noStrike" kern="1200" baseline="0" dirty="0">
                          <a:solidFill>
                            <a:srgbClr val="00B050"/>
                          </a:solidFill>
                          <a:latin typeface="Calibri" panose="020F0502020204030204" pitchFamily="34" charset="0"/>
                          <a:ea typeface="+mn-ea"/>
                          <a:cs typeface="+mn-cs"/>
                        </a:rPr>
                        <a:t>Moins de 5 ans d’ancienneté : 42%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50 ans et plus : 25%</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20 ans ou plus d’ancienneté : 22%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b="1" kern="1200">
                          <a:solidFill>
                            <a:schemeClr val="tx1"/>
                          </a:solidFill>
                          <a:latin typeface="Verdana"/>
                        </a:defRPr>
                      </a:lvl1pPr>
                      <a:lvl2pPr marL="457211" algn="l" defTabSz="914423" rtl="0" eaLnBrk="1" latinLnBrk="0" hangingPunct="1">
                        <a:defRPr sz="1801" b="1" kern="1200">
                          <a:solidFill>
                            <a:schemeClr val="tx1"/>
                          </a:solidFill>
                          <a:latin typeface="Verdana"/>
                        </a:defRPr>
                      </a:lvl2pPr>
                      <a:lvl3pPr marL="914423" algn="l" defTabSz="914423" rtl="0" eaLnBrk="1" latinLnBrk="0" hangingPunct="1">
                        <a:defRPr sz="1801" b="1" kern="1200">
                          <a:solidFill>
                            <a:schemeClr val="tx1"/>
                          </a:solidFill>
                          <a:latin typeface="Verdana"/>
                        </a:defRPr>
                      </a:lvl3pPr>
                      <a:lvl4pPr marL="1371634" algn="l" defTabSz="914423" rtl="0" eaLnBrk="1" latinLnBrk="0" hangingPunct="1">
                        <a:defRPr sz="1801" b="1" kern="1200">
                          <a:solidFill>
                            <a:schemeClr val="tx1"/>
                          </a:solidFill>
                          <a:latin typeface="Verdana"/>
                        </a:defRPr>
                      </a:lvl4pPr>
                      <a:lvl5pPr marL="1828846" algn="l" defTabSz="914423" rtl="0" eaLnBrk="1" latinLnBrk="0" hangingPunct="1">
                        <a:defRPr sz="1801" b="1" kern="1200">
                          <a:solidFill>
                            <a:schemeClr val="tx1"/>
                          </a:solidFill>
                          <a:latin typeface="Verdana"/>
                        </a:defRPr>
                      </a:lvl5pPr>
                      <a:lvl6pPr marL="2286057" algn="l" defTabSz="914423" rtl="0" eaLnBrk="1" latinLnBrk="0" hangingPunct="1">
                        <a:defRPr sz="1801" b="1" kern="1200">
                          <a:solidFill>
                            <a:schemeClr val="tx1"/>
                          </a:solidFill>
                          <a:latin typeface="Verdana"/>
                        </a:defRPr>
                      </a:lvl6pPr>
                      <a:lvl7pPr marL="2743269" algn="l" defTabSz="914423" rtl="0" eaLnBrk="1" latinLnBrk="0" hangingPunct="1">
                        <a:defRPr sz="1801" b="1" kern="1200">
                          <a:solidFill>
                            <a:schemeClr val="tx1"/>
                          </a:solidFill>
                          <a:latin typeface="Verdana"/>
                        </a:defRPr>
                      </a:lvl7pPr>
                      <a:lvl8pPr marL="3200480" algn="l" defTabSz="914423" rtl="0" eaLnBrk="1" latinLnBrk="0" hangingPunct="1">
                        <a:defRPr sz="1801" b="1" kern="1200">
                          <a:solidFill>
                            <a:schemeClr val="tx1"/>
                          </a:solidFill>
                          <a:latin typeface="Verdana"/>
                        </a:defRPr>
                      </a:lvl8pPr>
                      <a:lvl9pPr marL="3657691" algn="l" defTabSz="914423" rtl="0" eaLnBrk="1" latinLnBrk="0" hangingPunct="1">
                        <a:defRPr sz="1801" b="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28%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0" i="0" u="none" strike="noStrike" kern="1200" baseline="0" dirty="0">
                          <a:solidFill>
                            <a:srgbClr val="00B050"/>
                          </a:solidFill>
                          <a:latin typeface="Calibri" panose="020F0502020204030204" pitchFamily="34" charset="0"/>
                          <a:ea typeface="+mn-ea"/>
                          <a:cs typeface="+mn-cs"/>
                        </a:rPr>
                        <a:t>Non manager : 30%</a:t>
                      </a:r>
                    </a:p>
                    <a:p>
                      <a:pPr algn="r"/>
                      <a:r>
                        <a:rPr lang="fr-FR" sz="900" b="0" i="0" u="none" strike="noStrike" kern="1200" baseline="0" dirty="0">
                          <a:solidFill>
                            <a:srgbClr val="00B050"/>
                          </a:solidFill>
                          <a:latin typeface="Calibri" panose="020F0502020204030204" pitchFamily="34" charset="0"/>
                          <a:ea typeface="+mn-ea"/>
                          <a:cs typeface="+mn-cs"/>
                        </a:rPr>
                        <a:t>N’encadrant pas d’équipe : 31%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Manager : 21%</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Encadrant une équipe : 22%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989341"/>
                  </a:ext>
                </a:extLst>
              </a:tr>
              <a:tr h="40582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Utilisée pour motiver la prise de décision</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28%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35%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25%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29%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20 ans ou plus d’ancienneté : 33%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De 10 à 19 ans d’ancienneté : 20%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593490565"/>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Utilisée pour questionner les pratiques dans l’entreprise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27%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Femme : 30%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Homme : 22%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28%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De 10 à 19 ans d’ancienneté : 33%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20 ans ou plus d’ancienneté : 22%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8002930"/>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Susceptible d’être invoquée pour désobéir à une consigne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13%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18%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10%</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Moins de 5 ans d’ancienneté : 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15%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20%</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Entre 30 et 39 ans : 24%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Femme : 11%</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Entre 40 et 49 ans : 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3837908201"/>
                  </a:ext>
                </a:extLst>
              </a:tr>
              <a:tr h="626723">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Autre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Femme : 12%</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De 10 à 19 ans d’ancienneté : 11%</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Non manager : 10%</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N’encadrant pas d’équipe : 11%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Homme : 2%</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Manager : 2%</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Encadrant une équipe : 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Moins de 5 ans d’ancienneté : 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24064072"/>
                  </a:ext>
                </a:extLst>
              </a:tr>
            </a:tbl>
          </a:graphicData>
        </a:graphic>
      </p:graphicFrame>
      <p:sp>
        <p:nvSpPr>
          <p:cNvPr id="4" name="Espace réservé du numéro de diapositive 3">
            <a:extLst>
              <a:ext uri="{FF2B5EF4-FFF2-40B4-BE49-F238E27FC236}">
                <a16:creationId xmlns:a16="http://schemas.microsoft.com/office/drawing/2014/main" id="{5D18DDDE-7E25-59B0-D61E-CB1937738ECE}"/>
              </a:ext>
            </a:extLst>
          </p:cNvPr>
          <p:cNvSpPr>
            <a:spLocks noGrp="1"/>
          </p:cNvSpPr>
          <p:nvPr>
            <p:ph type="sldNum" sz="quarter" idx="4"/>
          </p:nvPr>
        </p:nvSpPr>
        <p:spPr/>
        <p:txBody>
          <a:bodyPr/>
          <a:lstStyle/>
          <a:p>
            <a:fld id="{69A197D1-22BB-4CE7-B90B-919B10D073A0}" type="slidenum">
              <a:rPr lang="fr-FR" altLang="fr-FR" smtClean="0"/>
              <a:pPr/>
              <a:t>148</a:t>
            </a:fld>
            <a:endParaRPr lang="fr-FR" altLang="fr-FR" dirty="0"/>
          </a:p>
        </p:txBody>
      </p:sp>
      <p:grpSp>
        <p:nvGrpSpPr>
          <p:cNvPr id="5" name="Groupe 4">
            <a:extLst>
              <a:ext uri="{FF2B5EF4-FFF2-40B4-BE49-F238E27FC236}">
                <a16:creationId xmlns:a16="http://schemas.microsoft.com/office/drawing/2014/main" id="{A6BE3E58-9DAB-ABE0-A3CD-77299EFD15B1}"/>
              </a:ext>
            </a:extLst>
          </p:cNvPr>
          <p:cNvGrpSpPr/>
          <p:nvPr/>
        </p:nvGrpSpPr>
        <p:grpSpPr>
          <a:xfrm>
            <a:off x="3817560" y="1705109"/>
            <a:ext cx="2060885" cy="504916"/>
            <a:chOff x="842615" y="1939448"/>
            <a:chExt cx="2060885" cy="504916"/>
          </a:xfrm>
        </p:grpSpPr>
        <p:pic>
          <p:nvPicPr>
            <p:cNvPr id="6" name="Picture 2">
              <a:extLst>
                <a:ext uri="{FF2B5EF4-FFF2-40B4-BE49-F238E27FC236}">
                  <a16:creationId xmlns:a16="http://schemas.microsoft.com/office/drawing/2014/main" id="{4ADA52CD-29B1-C841-CB1E-5836AF483A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CA2080EC-4B06-255E-66E2-15B500EFAE7E}"/>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1" name="Groupe 10">
            <a:extLst>
              <a:ext uri="{FF2B5EF4-FFF2-40B4-BE49-F238E27FC236}">
                <a16:creationId xmlns:a16="http://schemas.microsoft.com/office/drawing/2014/main" id="{AA8020F9-93C5-4075-3AB1-E8B0130BEEC1}"/>
              </a:ext>
            </a:extLst>
          </p:cNvPr>
          <p:cNvGrpSpPr/>
          <p:nvPr/>
        </p:nvGrpSpPr>
        <p:grpSpPr>
          <a:xfrm>
            <a:off x="9089136" y="1691964"/>
            <a:ext cx="2010242" cy="504916"/>
            <a:chOff x="8058119" y="1939448"/>
            <a:chExt cx="2010242" cy="504916"/>
          </a:xfrm>
        </p:grpSpPr>
        <p:pic>
          <p:nvPicPr>
            <p:cNvPr id="13" name="Picture 4">
              <a:extLst>
                <a:ext uri="{FF2B5EF4-FFF2-40B4-BE49-F238E27FC236}">
                  <a16:creationId xmlns:a16="http://schemas.microsoft.com/office/drawing/2014/main" id="{93E61CEC-4B85-0C80-61C9-027A78AD8B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52FF8FE3-6016-0F3A-2EAC-7FDD7EAD8F77}"/>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cxnSp>
        <p:nvCxnSpPr>
          <p:cNvPr id="16" name="Connecteur droit 15">
            <a:extLst>
              <a:ext uri="{FF2B5EF4-FFF2-40B4-BE49-F238E27FC236}">
                <a16:creationId xmlns:a16="http://schemas.microsoft.com/office/drawing/2014/main" id="{5BADCF57-9A95-96D9-7E0C-AAF852322EA7}"/>
              </a:ext>
            </a:extLst>
          </p:cNvPr>
          <p:cNvCxnSpPr>
            <a:cxnSpLocks/>
          </p:cNvCxnSpPr>
          <p:nvPr/>
        </p:nvCxnSpPr>
        <p:spPr>
          <a:xfrm>
            <a:off x="6693663" y="2425537"/>
            <a:ext cx="0" cy="328614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4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230F41-DE0D-45BE-A113-670322C619D9}"/>
              </a:ext>
            </a:extLst>
          </p:cNvPr>
          <p:cNvSpPr/>
          <p:nvPr/>
        </p:nvSpPr>
        <p:spPr>
          <a:xfrm>
            <a:off x="-12249" y="0"/>
            <a:ext cx="12204249" cy="6858000"/>
          </a:xfrm>
          <a:prstGeom prst="rect">
            <a:avLst/>
          </a:prstGeom>
          <a:solidFill>
            <a:schemeClr val="accent4">
              <a:alpha val="80000"/>
            </a:schemeClr>
          </a:solidFill>
          <a:ln>
            <a:noFill/>
          </a:ln>
        </p:spPr>
        <p:txBody>
          <a:bodyPr rtlCol="0" anchor="ctr">
            <a:noAutofit/>
          </a:bodyPr>
          <a:lstStyle/>
          <a:p>
            <a:pPr algn="ctr"/>
            <a:endParaRPr lang="fr-FR" sz="2000" dirty="0" err="1">
              <a:latin typeface="+mn-lt"/>
            </a:endParaRPr>
          </a:p>
        </p:txBody>
      </p:sp>
      <p:sp>
        <p:nvSpPr>
          <p:cNvPr id="2" name="Titre 1">
            <a:extLst>
              <a:ext uri="{FF2B5EF4-FFF2-40B4-BE49-F238E27FC236}">
                <a16:creationId xmlns:a16="http://schemas.microsoft.com/office/drawing/2014/main" id="{BCF2E25C-1155-452A-A787-0D3957D68BA8}"/>
              </a:ext>
            </a:extLst>
          </p:cNvPr>
          <p:cNvSpPr>
            <a:spLocks noGrp="1"/>
          </p:cNvSpPr>
          <p:nvPr>
            <p:ph type="title"/>
          </p:nvPr>
        </p:nvSpPr>
        <p:spPr/>
        <p:txBody>
          <a:bodyPr/>
          <a:lstStyle/>
          <a:p>
            <a:r>
              <a:rPr lang="fr-FR" dirty="0">
                <a:solidFill>
                  <a:schemeClr val="bg1"/>
                </a:solidFill>
              </a:rPr>
              <a:t>Connaissance de l’éthique de l’entreprise</a:t>
            </a:r>
          </a:p>
        </p:txBody>
      </p:sp>
      <p:sp>
        <p:nvSpPr>
          <p:cNvPr id="3" name="ZoneTexte 2">
            <a:extLst>
              <a:ext uri="{FF2B5EF4-FFF2-40B4-BE49-F238E27FC236}">
                <a16:creationId xmlns:a16="http://schemas.microsoft.com/office/drawing/2014/main" id="{D59493E2-39E0-41D6-B0C6-189B57345E41}"/>
              </a:ext>
            </a:extLst>
          </p:cNvPr>
          <p:cNvSpPr txBox="1"/>
          <p:nvPr/>
        </p:nvSpPr>
        <p:spPr>
          <a:xfrm>
            <a:off x="10580961" y="4162448"/>
            <a:ext cx="1502334" cy="3170099"/>
          </a:xfrm>
          <a:prstGeom prst="rect">
            <a:avLst/>
          </a:prstGeom>
          <a:noFill/>
        </p:spPr>
        <p:txBody>
          <a:bodyPr wrap="none" rtlCol="0">
            <a:spAutoFit/>
          </a:bodyPr>
          <a:lstStyle/>
          <a:p>
            <a:pPr algn="ctr"/>
            <a:r>
              <a:rPr lang="fr-FR" sz="20000" b="1" dirty="0">
                <a:solidFill>
                  <a:schemeClr val="bg1"/>
                </a:solidFill>
                <a:latin typeface="Oswald" pitchFamily="2" charset="0"/>
                <a:sym typeface="Wingdings" panose="05000000000000000000" pitchFamily="2" charset="2"/>
              </a:rPr>
              <a:t>2</a:t>
            </a:r>
            <a:endParaRPr lang="fr-FR" sz="20000" b="1" dirty="0">
              <a:solidFill>
                <a:schemeClr val="bg1"/>
              </a:solidFill>
              <a:latin typeface="Oswald" pitchFamily="2" charset="0"/>
            </a:endParaRPr>
          </a:p>
        </p:txBody>
      </p:sp>
      <p:sp>
        <p:nvSpPr>
          <p:cNvPr id="4" name="Ellipse 3">
            <a:extLst>
              <a:ext uri="{FF2B5EF4-FFF2-40B4-BE49-F238E27FC236}">
                <a16:creationId xmlns:a16="http://schemas.microsoft.com/office/drawing/2014/main" id="{28E1CB4D-F345-4AC7-BB6F-CCAAAB2BCD4E}"/>
              </a:ext>
            </a:extLst>
          </p:cNvPr>
          <p:cNvSpPr/>
          <p:nvPr/>
        </p:nvSpPr>
        <p:spPr>
          <a:xfrm>
            <a:off x="9561385" y="3969060"/>
            <a:ext cx="3541486" cy="3541486"/>
          </a:xfrm>
          <a:prstGeom prst="ellipse">
            <a:avLst/>
          </a:prstGeom>
          <a:noFill/>
          <a:ln w="317500">
            <a:solidFill>
              <a:schemeClr val="bg1"/>
            </a:solidFill>
          </a:ln>
        </p:spPr>
        <p:txBody>
          <a:bodyPr rtlCol="0" anchor="ctr">
            <a:noAutofit/>
          </a:bodyPr>
          <a:lstStyle/>
          <a:p>
            <a:pPr algn="ctr"/>
            <a:endParaRPr lang="fr-FR" sz="2000" dirty="0" err="1">
              <a:latin typeface="+mn-lt"/>
            </a:endParaRPr>
          </a:p>
        </p:txBody>
      </p:sp>
      <p:sp>
        <p:nvSpPr>
          <p:cNvPr id="5" name="Forme libre : forme 4">
            <a:extLst>
              <a:ext uri="{FF2B5EF4-FFF2-40B4-BE49-F238E27FC236}">
                <a16:creationId xmlns:a16="http://schemas.microsoft.com/office/drawing/2014/main" id="{8E9217C6-902C-42E8-ADB6-5D441028770B}"/>
              </a:ext>
            </a:extLst>
          </p:cNvPr>
          <p:cNvSpPr/>
          <p:nvPr/>
        </p:nvSpPr>
        <p:spPr>
          <a:xfrm>
            <a:off x="0" y="2761"/>
            <a:ext cx="2015048" cy="6855239"/>
          </a:xfrm>
          <a:custGeom>
            <a:avLst/>
            <a:gdLst>
              <a:gd name="connsiteX0" fmla="*/ 0 w 2015048"/>
              <a:gd name="connsiteY0" fmla="*/ 0 h 6855239"/>
              <a:gd name="connsiteX1" fmla="*/ 178933 w 2015048"/>
              <a:gd name="connsiteY1" fmla="*/ 0 h 6855239"/>
              <a:gd name="connsiteX2" fmla="*/ 2015048 w 2015048"/>
              <a:gd name="connsiteY2" fmla="*/ 6852433 h 6855239"/>
              <a:gd name="connsiteX3" fmla="*/ 1325470 w 2015048"/>
              <a:gd name="connsiteY3" fmla="*/ 6852433 h 6855239"/>
              <a:gd name="connsiteX4" fmla="*/ 1325470 w 2015048"/>
              <a:gd name="connsiteY4" fmla="*/ 6855239 h 6855239"/>
              <a:gd name="connsiteX5" fmla="*/ 0 w 2015048"/>
              <a:gd name="connsiteY5" fmla="*/ 6855239 h 6855239"/>
              <a:gd name="connsiteX6" fmla="*/ 0 w 2015048"/>
              <a:gd name="connsiteY6" fmla="*/ 5494472 h 685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048" h="6855239">
                <a:moveTo>
                  <a:pt x="0" y="0"/>
                </a:moveTo>
                <a:lnTo>
                  <a:pt x="178933" y="0"/>
                </a:lnTo>
                <a:lnTo>
                  <a:pt x="2015048" y="6852433"/>
                </a:lnTo>
                <a:lnTo>
                  <a:pt x="1325470" y="6852433"/>
                </a:lnTo>
                <a:lnTo>
                  <a:pt x="1325470" y="6855239"/>
                </a:lnTo>
                <a:lnTo>
                  <a:pt x="0" y="6855239"/>
                </a:lnTo>
                <a:lnTo>
                  <a:pt x="0" y="5494472"/>
                </a:lnTo>
                <a:close/>
              </a:path>
            </a:pathLst>
          </a:custGeom>
          <a:solidFill>
            <a:schemeClr val="bg1"/>
          </a:solidFill>
        </p:spPr>
        <p:txBody>
          <a:bodyPr rtlCol="0" anchor="ctr">
            <a:noAutofit/>
          </a:bodyPr>
          <a:lstStyle/>
          <a:p>
            <a:pPr algn="ctr"/>
            <a:endParaRPr lang="fr-FR" sz="2000" dirty="0" err="1">
              <a:latin typeface="+mn-lt"/>
            </a:endParaRPr>
          </a:p>
        </p:txBody>
      </p:sp>
    </p:spTree>
    <p:extLst>
      <p:ext uri="{BB962C8B-B14F-4D97-AF65-F5344CB8AC3E}">
        <p14:creationId xmlns:p14="http://schemas.microsoft.com/office/powerpoint/2010/main" val="147410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CFE"/>
        </a:soli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7D975B4-5CAC-F2C3-F5B5-2243499C95D1}"/>
              </a:ext>
            </a:extLst>
          </p:cNvPr>
          <p:cNvSpPr txBox="1"/>
          <p:nvPr/>
        </p:nvSpPr>
        <p:spPr>
          <a:xfrm>
            <a:off x="65331" y="1192102"/>
            <a:ext cx="7110790" cy="3046988"/>
          </a:xfrm>
          <a:prstGeom prst="rect">
            <a:avLst/>
          </a:prstGeom>
        </p:spPr>
        <p:txBody>
          <a:bodyPr vert="horz" wrap="square" lIns="252000" tIns="0" rIns="0" bIns="0" rtlCol="0" anchor="t" anchorCtr="0">
            <a:spAutoFit/>
          </a:bodyPr>
          <a:lstStyle>
            <a:defPPr>
              <a:defRPr lang="fr-FR"/>
            </a:defPPr>
            <a:lvl1pPr algn="ctr" defTabSz="914423" eaLnBrk="1" latinLnBrk="0" hangingPunct="1">
              <a:lnSpc>
                <a:spcPct val="90000"/>
              </a:lnSpc>
              <a:buNone/>
              <a:defRPr sz="3200" b="1" spc="-150" baseline="0">
                <a:latin typeface="Oswald" pitchFamily="2" charset="0"/>
                <a:ea typeface="Roboto" pitchFamily="2" charset="0"/>
                <a:cs typeface="Open Sans" panose="020B0606030504020204" pitchFamily="34" charset="0"/>
              </a:defRPr>
            </a:lvl1pPr>
          </a:lstStyle>
          <a:p>
            <a:r>
              <a:rPr lang="fr-FR" sz="4400" dirty="0"/>
              <a:t>OUTRE CES « MÉTAS » OBSTACLES, </a:t>
            </a:r>
          </a:p>
          <a:p>
            <a:endParaRPr lang="fr-FR" sz="4400" dirty="0"/>
          </a:p>
          <a:p>
            <a:r>
              <a:rPr lang="fr-FR" sz="4400" dirty="0"/>
              <a:t>DES FREINS TRÈS OPÉRATIONNELS…</a:t>
            </a:r>
          </a:p>
        </p:txBody>
      </p:sp>
      <p:pic>
        <p:nvPicPr>
          <p:cNvPr id="7" name="Picture 2" descr="Beeld van Atlas, een reus die volgens de Griekse ...">
            <a:extLst>
              <a:ext uri="{FF2B5EF4-FFF2-40B4-BE49-F238E27FC236}">
                <a16:creationId xmlns:a16="http://schemas.microsoft.com/office/drawing/2014/main" id="{56461560-D12A-0953-2139-A9295621DE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6130" y="7013"/>
            <a:ext cx="49298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6307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Graphique 23">
            <a:extLst>
              <a:ext uri="{FF2B5EF4-FFF2-40B4-BE49-F238E27FC236}">
                <a16:creationId xmlns:a16="http://schemas.microsoft.com/office/drawing/2014/main" id="{E7F970E9-ADC0-5517-AB7E-6AA02C7F3927}"/>
              </a:ext>
            </a:extLst>
          </p:cNvPr>
          <p:cNvGraphicFramePr/>
          <p:nvPr>
            <p:extLst>
              <p:ext uri="{D42A27DB-BD31-4B8C-83A1-F6EECF244321}">
                <p14:modId xmlns:p14="http://schemas.microsoft.com/office/powerpoint/2010/main" val="3698083921"/>
              </p:ext>
            </p:extLst>
          </p:nvPr>
        </p:nvGraphicFramePr>
        <p:xfrm>
          <a:off x="7941205" y="2444364"/>
          <a:ext cx="2411572" cy="40556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Graphique 24">
            <a:extLst>
              <a:ext uri="{FF2B5EF4-FFF2-40B4-BE49-F238E27FC236}">
                <a16:creationId xmlns:a16="http://schemas.microsoft.com/office/drawing/2014/main" id="{2950A4F1-8AF1-94B5-BC08-2EDF297A27BB}"/>
              </a:ext>
            </a:extLst>
          </p:cNvPr>
          <p:cNvGraphicFramePr/>
          <p:nvPr>
            <p:extLst>
              <p:ext uri="{D42A27DB-BD31-4B8C-83A1-F6EECF244321}">
                <p14:modId xmlns:p14="http://schemas.microsoft.com/office/powerpoint/2010/main" val="2216448225"/>
              </p:ext>
            </p:extLst>
          </p:nvPr>
        </p:nvGraphicFramePr>
        <p:xfrm>
          <a:off x="1115978" y="2444365"/>
          <a:ext cx="2924035" cy="4055657"/>
        </p:xfrm>
        <a:graphic>
          <a:graphicData uri="http://schemas.openxmlformats.org/drawingml/2006/chart">
            <c:chart xmlns:c="http://schemas.openxmlformats.org/drawingml/2006/chart" xmlns:r="http://schemas.openxmlformats.org/officeDocument/2006/relationships" r:id="rId3"/>
          </a:graphicData>
        </a:graphic>
      </p:graphicFrame>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150</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233645"/>
            <a:ext cx="10855569" cy="664797"/>
          </a:xfrm>
        </p:spPr>
        <p:txBody>
          <a:bodyPr/>
          <a:lstStyle/>
          <a:p>
            <a:r>
              <a:rPr lang="fr-FR" sz="2400" dirty="0"/>
              <a:t>Moins de 6 répondants sur 10 se disent sensibilisés à l’éthique ou à la conformité par leur entreprise au cours de l’année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2839988028"/>
              </p:ext>
            </p:extLst>
          </p:nvPr>
        </p:nvGraphicFramePr>
        <p:xfrm>
          <a:off x="652733" y="1144340"/>
          <a:ext cx="10889518" cy="285360"/>
        </p:xfrm>
        <a:graphic>
          <a:graphicData uri="http://schemas.openxmlformats.org/drawingml/2006/table">
            <a:tbl>
              <a:tblPr>
                <a:tableStyleId>{5C22544A-7EE6-4342-B048-85BDC9FD1C3A}</a:tableStyleId>
              </a:tblPr>
              <a:tblGrid>
                <a:gridCol w="10889518">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Q10. Avez-vous été sensibilisé(e) à l’éthique ou la conformité dans votre entreprise au cours des 12 derniers mois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Base : 1001 répondants</a:t>
            </a:r>
          </a:p>
        </p:txBody>
      </p:sp>
      <p:graphicFrame>
        <p:nvGraphicFramePr>
          <p:cNvPr id="4" name="Tableau 7">
            <a:extLst>
              <a:ext uri="{FF2B5EF4-FFF2-40B4-BE49-F238E27FC236}">
                <a16:creationId xmlns:a16="http://schemas.microsoft.com/office/drawing/2014/main" id="{67685FF6-437A-29E3-7A81-A05CC48F386B}"/>
              </a:ext>
            </a:extLst>
          </p:cNvPr>
          <p:cNvGraphicFramePr>
            <a:graphicFrameLocks noGrp="1"/>
          </p:cNvGraphicFramePr>
          <p:nvPr>
            <p:extLst>
              <p:ext uri="{D42A27DB-BD31-4B8C-83A1-F6EECF244321}">
                <p14:modId xmlns:p14="http://schemas.microsoft.com/office/powerpoint/2010/main" val="3861387597"/>
              </p:ext>
            </p:extLst>
          </p:nvPr>
        </p:nvGraphicFramePr>
        <p:xfrm>
          <a:off x="3646541" y="2580032"/>
          <a:ext cx="4617693" cy="3784320"/>
        </p:xfrm>
        <a:graphic>
          <a:graphicData uri="http://schemas.openxmlformats.org/drawingml/2006/table">
            <a:tbl>
              <a:tblPr firstRow="1" bandRow="1">
                <a:tableStyleId>{2D5ABB26-0587-4C30-8999-92F81FD0307C}</a:tableStyleId>
              </a:tblPr>
              <a:tblGrid>
                <a:gridCol w="4617693">
                  <a:extLst>
                    <a:ext uri="{9D8B030D-6E8A-4147-A177-3AD203B41FA5}">
                      <a16:colId xmlns:a16="http://schemas.microsoft.com/office/drawing/2014/main" val="3325012296"/>
                    </a:ext>
                  </a:extLst>
                </a:gridCol>
              </a:tblGrid>
              <a:tr h="630720">
                <a:tc>
                  <a:txBody>
                    <a:bodyPr/>
                    <a:lstStyle/>
                    <a:p>
                      <a:pPr marL="0" lvl="0" algn="ctr" defTabSz="914423" rtl="0" eaLnBrk="1" latinLnBrk="0" hangingPunct="1"/>
                      <a:r>
                        <a:rPr lang="fr-FR" sz="1400" b="0" kern="1200" dirty="0">
                          <a:solidFill>
                            <a:schemeClr val="tx1"/>
                          </a:solidFill>
                          <a:latin typeface="+mn-lt"/>
                          <a:ea typeface="+mn-ea"/>
                          <a:cs typeface="+mn-cs"/>
                        </a:rPr>
                        <a:t>Oui, dans le cadre d’une campagne d’information </a:t>
                      </a:r>
                    </a:p>
                    <a:p>
                      <a:pPr marL="0" lvl="0" algn="ctr" defTabSz="914423" rtl="0" eaLnBrk="1" latinLnBrk="0" hangingPunct="1"/>
                      <a:r>
                        <a:rPr lang="fr-FR" sz="1400" b="0" kern="1200" dirty="0">
                          <a:solidFill>
                            <a:schemeClr val="tx1"/>
                          </a:solidFill>
                          <a:latin typeface="+mn-lt"/>
                          <a:ea typeface="+mn-ea"/>
                          <a:cs typeface="+mn-cs"/>
                        </a:rPr>
                        <a:t>ou de sensibilisation dans les médias internes</a:t>
                      </a:r>
                    </a:p>
                  </a:txBody>
                  <a:tcPr anchor="ctr"/>
                </a:tc>
                <a:extLst>
                  <a:ext uri="{0D108BD9-81ED-4DB2-BD59-A6C34878D82A}">
                    <a16:rowId xmlns:a16="http://schemas.microsoft.com/office/drawing/2014/main" val="850639632"/>
                  </a:ext>
                </a:extLst>
              </a:tr>
              <a:tr h="630720">
                <a:tc>
                  <a:txBody>
                    <a:bodyPr/>
                    <a:lstStyle/>
                    <a:p>
                      <a:pPr marL="0" lvl="0" algn="ctr" defTabSz="914423" rtl="0" eaLnBrk="1" latinLnBrk="0" hangingPunct="1"/>
                      <a:r>
                        <a:rPr lang="fr-FR" sz="1400" b="0" kern="1200" dirty="0">
                          <a:solidFill>
                            <a:schemeClr val="tx1"/>
                          </a:solidFill>
                          <a:latin typeface="+mn-lt"/>
                          <a:ea typeface="+mn-ea"/>
                          <a:cs typeface="+mn-cs"/>
                        </a:rPr>
                        <a:t>Oui, lors d’une réunion au sein </a:t>
                      </a:r>
                    </a:p>
                    <a:p>
                      <a:pPr marL="0" lvl="0" algn="ctr" defTabSz="914423" rtl="0" eaLnBrk="1" latinLnBrk="0" hangingPunct="1"/>
                      <a:r>
                        <a:rPr lang="fr-FR" sz="1400" b="0" kern="1200" dirty="0">
                          <a:solidFill>
                            <a:schemeClr val="tx1"/>
                          </a:solidFill>
                          <a:latin typeface="+mn-lt"/>
                          <a:ea typeface="+mn-ea"/>
                          <a:cs typeface="+mn-cs"/>
                        </a:rPr>
                        <a:t>de mon équipe – ma direction</a:t>
                      </a:r>
                    </a:p>
                  </a:txBody>
                  <a:tcPr anchor="ctr"/>
                </a:tc>
                <a:extLst>
                  <a:ext uri="{0D108BD9-81ED-4DB2-BD59-A6C34878D82A}">
                    <a16:rowId xmlns:a16="http://schemas.microsoft.com/office/drawing/2014/main" val="976695675"/>
                  </a:ext>
                </a:extLst>
              </a:tr>
              <a:tr h="630720">
                <a:tc>
                  <a:txBody>
                    <a:bodyPr/>
                    <a:lstStyle/>
                    <a:p>
                      <a:pPr marL="0" lvl="0" algn="ctr" defTabSz="914423" rtl="0" eaLnBrk="1" latinLnBrk="0" hangingPunct="1"/>
                      <a:r>
                        <a:rPr lang="fr-FR" sz="1400" b="0" kern="1200" dirty="0">
                          <a:solidFill>
                            <a:schemeClr val="tx1"/>
                          </a:solidFill>
                          <a:latin typeface="+mn-lt"/>
                          <a:ea typeface="+mn-ea"/>
                          <a:cs typeface="+mn-cs"/>
                        </a:rPr>
                        <a:t>Oui, dans le cadre d’une formation </a:t>
                      </a:r>
                    </a:p>
                    <a:p>
                      <a:pPr marL="0" lvl="0" algn="ctr" defTabSz="914423" rtl="0" eaLnBrk="1" latinLnBrk="0" hangingPunct="1"/>
                      <a:r>
                        <a:rPr lang="fr-FR" sz="1400" b="0" kern="1200" dirty="0">
                          <a:solidFill>
                            <a:schemeClr val="tx1"/>
                          </a:solidFill>
                          <a:latin typeface="+mn-lt"/>
                          <a:ea typeface="+mn-ea"/>
                          <a:cs typeface="+mn-cs"/>
                        </a:rPr>
                        <a:t>spécifique sur l’éthique et la conformité</a:t>
                      </a:r>
                    </a:p>
                  </a:txBody>
                  <a:tcPr anchor="ctr"/>
                </a:tc>
                <a:extLst>
                  <a:ext uri="{0D108BD9-81ED-4DB2-BD59-A6C34878D82A}">
                    <a16:rowId xmlns:a16="http://schemas.microsoft.com/office/drawing/2014/main" val="2111303180"/>
                  </a:ext>
                </a:extLst>
              </a:tr>
              <a:tr h="63072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kern="1200" dirty="0">
                          <a:solidFill>
                            <a:schemeClr val="tx1"/>
                          </a:solidFill>
                          <a:latin typeface="+mn-lt"/>
                          <a:ea typeface="+mn-ea"/>
                          <a:cs typeface="+mn-cs"/>
                        </a:rPr>
                        <a:t>Oui, dans le cadre d’une autre formation</a:t>
                      </a:r>
                    </a:p>
                  </a:txBody>
                  <a:tcPr anchor="ctr"/>
                </a:tc>
                <a:extLst>
                  <a:ext uri="{0D108BD9-81ED-4DB2-BD59-A6C34878D82A}">
                    <a16:rowId xmlns:a16="http://schemas.microsoft.com/office/drawing/2014/main" val="3826371416"/>
                  </a:ext>
                </a:extLst>
              </a:tr>
              <a:tr h="630720">
                <a:tc>
                  <a:txBody>
                    <a:bodyPr/>
                    <a:lstStyle/>
                    <a:p>
                      <a:pPr marL="0" lvl="0" algn="ctr" defTabSz="914423" rtl="0" eaLnBrk="1" latinLnBrk="0" hangingPunct="1"/>
                      <a:r>
                        <a:rPr lang="fr-FR" sz="1400" b="0" kern="1200" dirty="0">
                          <a:solidFill>
                            <a:schemeClr val="tx1"/>
                          </a:solidFill>
                          <a:latin typeface="+mn-lt"/>
                          <a:ea typeface="+mn-ea"/>
                          <a:cs typeface="+mn-cs"/>
                        </a:rPr>
                        <a:t>Oui, lors d’un point d’échange </a:t>
                      </a:r>
                    </a:p>
                    <a:p>
                      <a:pPr marL="0" lvl="0" algn="ctr" defTabSz="914423" rtl="0" eaLnBrk="1" latinLnBrk="0" hangingPunct="1"/>
                      <a:r>
                        <a:rPr lang="fr-FR" sz="1400" b="0" kern="1200" dirty="0">
                          <a:solidFill>
                            <a:schemeClr val="tx1"/>
                          </a:solidFill>
                          <a:latin typeface="+mn-lt"/>
                          <a:ea typeface="+mn-ea"/>
                          <a:cs typeface="+mn-cs"/>
                        </a:rPr>
                        <a:t>avec mon manager</a:t>
                      </a:r>
                    </a:p>
                  </a:txBody>
                  <a:tcPr anchor="ctr"/>
                </a:tc>
                <a:extLst>
                  <a:ext uri="{0D108BD9-81ED-4DB2-BD59-A6C34878D82A}">
                    <a16:rowId xmlns:a16="http://schemas.microsoft.com/office/drawing/2014/main" val="1408764320"/>
                  </a:ext>
                </a:extLst>
              </a:tr>
              <a:tr h="630720">
                <a:tc>
                  <a:txBody>
                    <a:bodyPr/>
                    <a:lstStyle/>
                    <a:p>
                      <a:pPr marL="0" algn="ctr" defTabSz="914423" rtl="0" eaLnBrk="1" latinLnBrk="0" hangingPunct="1"/>
                      <a:r>
                        <a:rPr lang="fr-FR" sz="1400" b="0" kern="1200" dirty="0">
                          <a:solidFill>
                            <a:schemeClr val="tx1"/>
                          </a:solidFill>
                          <a:latin typeface="+mn-lt"/>
                          <a:ea typeface="+mn-ea"/>
                          <a:cs typeface="+mn-cs"/>
                        </a:rPr>
                        <a:t>Non</a:t>
                      </a:r>
                    </a:p>
                  </a:txBody>
                  <a:tcPr anchor="ctr"/>
                </a:tc>
                <a:extLst>
                  <a:ext uri="{0D108BD9-81ED-4DB2-BD59-A6C34878D82A}">
                    <a16:rowId xmlns:a16="http://schemas.microsoft.com/office/drawing/2014/main" val="1116312445"/>
                  </a:ext>
                </a:extLst>
              </a:tr>
            </a:tbl>
          </a:graphicData>
        </a:graphic>
      </p:graphicFrame>
      <p:sp>
        <p:nvSpPr>
          <p:cNvPr id="8" name="TextBox 10">
            <a:extLst>
              <a:ext uri="{FF2B5EF4-FFF2-40B4-BE49-F238E27FC236}">
                <a16:creationId xmlns:a16="http://schemas.microsoft.com/office/drawing/2014/main" id="{9EB5C440-5F8F-652F-A77B-A4109F027F16}"/>
              </a:ext>
            </a:extLst>
          </p:cNvPr>
          <p:cNvSpPr txBox="1"/>
          <p:nvPr/>
        </p:nvSpPr>
        <p:spPr>
          <a:xfrm>
            <a:off x="10596500" y="2933945"/>
            <a:ext cx="1154483" cy="707886"/>
          </a:xfrm>
          <a:prstGeom prst="rect">
            <a:avLst/>
          </a:prstGeom>
          <a:noFill/>
        </p:spPr>
        <p:txBody>
          <a:bodyPr wrap="none" rtlCol="0" anchor="ctr">
            <a:spAutoFit/>
          </a:bodyPr>
          <a:lstStyle/>
          <a:p>
            <a:r>
              <a:rPr lang="en-US" sz="4000" b="1" dirty="0">
                <a:solidFill>
                  <a:srgbClr val="17406D"/>
                </a:solidFill>
                <a:latin typeface="Roboto" panose="02000000000000000000"/>
              </a:rPr>
              <a:t>58%</a:t>
            </a:r>
          </a:p>
        </p:txBody>
      </p:sp>
      <p:sp>
        <p:nvSpPr>
          <p:cNvPr id="10" name="TextBox 94">
            <a:extLst>
              <a:ext uri="{FF2B5EF4-FFF2-40B4-BE49-F238E27FC236}">
                <a16:creationId xmlns:a16="http://schemas.microsoft.com/office/drawing/2014/main" id="{EDEF9AF6-739B-3576-AC71-ECFB7E5AA775}"/>
              </a:ext>
            </a:extLst>
          </p:cNvPr>
          <p:cNvSpPr txBox="1"/>
          <p:nvPr/>
        </p:nvSpPr>
        <p:spPr>
          <a:xfrm>
            <a:off x="10288950" y="3585055"/>
            <a:ext cx="1492985" cy="830997"/>
          </a:xfrm>
          <a:prstGeom prst="rect">
            <a:avLst/>
          </a:prstGeom>
          <a:noFill/>
        </p:spPr>
        <p:txBody>
          <a:bodyPr wrap="square" lIns="0" rIns="0" rtlCol="0" anchor="b">
            <a:spAutoFit/>
          </a:bodyPr>
          <a:lstStyle/>
          <a:p>
            <a:pPr algn="ctr"/>
            <a:r>
              <a:rPr lang="en-US" sz="1200" b="1" noProof="1">
                <a:solidFill>
                  <a:srgbClr val="17406D"/>
                </a:solidFill>
                <a:latin typeface="Roboto" panose="02000000000000000000"/>
              </a:rPr>
              <a:t>Sensibilisés à l’éthique ou la conformité au cours des 12 derniers mois</a:t>
            </a:r>
          </a:p>
        </p:txBody>
      </p:sp>
      <p:sp>
        <p:nvSpPr>
          <p:cNvPr id="11" name="Parenthèse fermante 10">
            <a:extLst>
              <a:ext uri="{FF2B5EF4-FFF2-40B4-BE49-F238E27FC236}">
                <a16:creationId xmlns:a16="http://schemas.microsoft.com/office/drawing/2014/main" id="{BDF03676-40E4-3D4F-B7FC-6E8E6CE70C56}"/>
              </a:ext>
            </a:extLst>
          </p:cNvPr>
          <p:cNvSpPr/>
          <p:nvPr/>
        </p:nvSpPr>
        <p:spPr>
          <a:xfrm>
            <a:off x="9868935" y="2716456"/>
            <a:ext cx="52490" cy="282162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8" name="Groupe 17">
            <a:extLst>
              <a:ext uri="{FF2B5EF4-FFF2-40B4-BE49-F238E27FC236}">
                <a16:creationId xmlns:a16="http://schemas.microsoft.com/office/drawing/2014/main" id="{B1D9845E-8E00-A68E-2424-64641A9FB5A4}"/>
              </a:ext>
            </a:extLst>
          </p:cNvPr>
          <p:cNvGrpSpPr/>
          <p:nvPr/>
        </p:nvGrpSpPr>
        <p:grpSpPr>
          <a:xfrm>
            <a:off x="842615" y="1939448"/>
            <a:ext cx="2060885" cy="504916"/>
            <a:chOff x="842615" y="1939448"/>
            <a:chExt cx="2060885" cy="504916"/>
          </a:xfrm>
        </p:grpSpPr>
        <p:pic>
          <p:nvPicPr>
            <p:cNvPr id="19" name="Picture 2">
              <a:extLst>
                <a:ext uri="{FF2B5EF4-FFF2-40B4-BE49-F238E27FC236}">
                  <a16:creationId xmlns:a16="http://schemas.microsoft.com/office/drawing/2014/main" id="{8455CCCC-69BB-EEBF-80A7-280C5D930D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3B501B97-AA18-FAAA-05F5-7DBA74AF3EBD}"/>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21" name="Groupe 20">
            <a:extLst>
              <a:ext uri="{FF2B5EF4-FFF2-40B4-BE49-F238E27FC236}">
                <a16:creationId xmlns:a16="http://schemas.microsoft.com/office/drawing/2014/main" id="{666A0F41-9BA5-791A-0F40-2908ED384D98}"/>
              </a:ext>
            </a:extLst>
          </p:cNvPr>
          <p:cNvGrpSpPr/>
          <p:nvPr/>
        </p:nvGrpSpPr>
        <p:grpSpPr>
          <a:xfrm>
            <a:off x="8058119" y="1939448"/>
            <a:ext cx="2010242" cy="504916"/>
            <a:chOff x="8058119" y="1939448"/>
            <a:chExt cx="2010242" cy="504916"/>
          </a:xfrm>
        </p:grpSpPr>
        <p:pic>
          <p:nvPicPr>
            <p:cNvPr id="22" name="Picture 4">
              <a:extLst>
                <a:ext uri="{FF2B5EF4-FFF2-40B4-BE49-F238E27FC236}">
                  <a16:creationId xmlns:a16="http://schemas.microsoft.com/office/drawing/2014/main" id="{D50C15A0-60C6-F51D-9C26-6BF5280C7A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22">
              <a:extLst>
                <a:ext uri="{FF2B5EF4-FFF2-40B4-BE49-F238E27FC236}">
                  <a16:creationId xmlns:a16="http://schemas.microsoft.com/office/drawing/2014/main" id="{1299867B-B2C6-C17D-31F9-9DDD413798F7}"/>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sp>
        <p:nvSpPr>
          <p:cNvPr id="26" name="TextBox 10">
            <a:extLst>
              <a:ext uri="{FF2B5EF4-FFF2-40B4-BE49-F238E27FC236}">
                <a16:creationId xmlns:a16="http://schemas.microsoft.com/office/drawing/2014/main" id="{7597DA11-1D95-5310-55B0-8C18571341B2}"/>
              </a:ext>
            </a:extLst>
          </p:cNvPr>
          <p:cNvSpPr txBox="1"/>
          <p:nvPr/>
        </p:nvSpPr>
        <p:spPr>
          <a:xfrm>
            <a:off x="628490" y="2855331"/>
            <a:ext cx="1154483" cy="707886"/>
          </a:xfrm>
          <a:prstGeom prst="rect">
            <a:avLst/>
          </a:prstGeom>
          <a:noFill/>
        </p:spPr>
        <p:txBody>
          <a:bodyPr wrap="none" rtlCol="0" anchor="ctr">
            <a:spAutoFit/>
          </a:bodyPr>
          <a:lstStyle/>
          <a:p>
            <a:r>
              <a:rPr lang="en-US" sz="4000" b="1" dirty="0">
                <a:solidFill>
                  <a:srgbClr val="17406D"/>
                </a:solidFill>
                <a:latin typeface="Roboto" panose="02000000000000000000"/>
              </a:rPr>
              <a:t>54%</a:t>
            </a:r>
          </a:p>
        </p:txBody>
      </p:sp>
      <p:sp>
        <p:nvSpPr>
          <p:cNvPr id="27" name="TextBox 94">
            <a:extLst>
              <a:ext uri="{FF2B5EF4-FFF2-40B4-BE49-F238E27FC236}">
                <a16:creationId xmlns:a16="http://schemas.microsoft.com/office/drawing/2014/main" id="{9783A949-E366-E976-3094-1F895B171B2B}"/>
              </a:ext>
            </a:extLst>
          </p:cNvPr>
          <p:cNvSpPr txBox="1"/>
          <p:nvPr/>
        </p:nvSpPr>
        <p:spPr>
          <a:xfrm>
            <a:off x="335541" y="3476212"/>
            <a:ext cx="1528045" cy="830997"/>
          </a:xfrm>
          <a:prstGeom prst="rect">
            <a:avLst/>
          </a:prstGeom>
          <a:noFill/>
        </p:spPr>
        <p:txBody>
          <a:bodyPr wrap="square" lIns="0" rIns="0" rtlCol="0" anchor="b">
            <a:spAutoFit/>
          </a:bodyPr>
          <a:lstStyle/>
          <a:p>
            <a:pPr algn="ctr"/>
            <a:r>
              <a:rPr lang="en-US" sz="1200" b="1" noProof="1">
                <a:solidFill>
                  <a:srgbClr val="17406D"/>
                </a:solidFill>
                <a:latin typeface="Roboto" panose="02000000000000000000"/>
              </a:rPr>
              <a:t>Sensibilisés à l’éthique ou la conformité au cours des 12 derniers mois</a:t>
            </a:r>
          </a:p>
        </p:txBody>
      </p:sp>
      <p:sp>
        <p:nvSpPr>
          <p:cNvPr id="28" name="Parenthèse fermante 27">
            <a:extLst>
              <a:ext uri="{FF2B5EF4-FFF2-40B4-BE49-F238E27FC236}">
                <a16:creationId xmlns:a16="http://schemas.microsoft.com/office/drawing/2014/main" id="{11439B94-2AB6-F5CD-D120-B47E3919CBB9}"/>
              </a:ext>
            </a:extLst>
          </p:cNvPr>
          <p:cNvSpPr/>
          <p:nvPr/>
        </p:nvSpPr>
        <p:spPr>
          <a:xfrm rot="10800000">
            <a:off x="2218085" y="2716456"/>
            <a:ext cx="52490" cy="282162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 name="ZoneTexte 2">
            <a:extLst>
              <a:ext uri="{FF2B5EF4-FFF2-40B4-BE49-F238E27FC236}">
                <a16:creationId xmlns:a16="http://schemas.microsoft.com/office/drawing/2014/main" id="{AF507D55-A27B-98A9-C567-C9EE95060B22}"/>
              </a:ext>
            </a:extLst>
          </p:cNvPr>
          <p:cNvSpPr txBox="1"/>
          <p:nvPr/>
        </p:nvSpPr>
        <p:spPr>
          <a:xfrm>
            <a:off x="-13846" y="4322124"/>
            <a:ext cx="2008050" cy="1107996"/>
          </a:xfrm>
          <a:prstGeom prst="rect">
            <a:avLst/>
          </a:prstGeom>
        </p:spPr>
        <p:txBody>
          <a:bodyPr wrap="square" lIns="0" tIns="0" rIns="0" bIns="0" rtlCol="0" anchor="t" anchorCtr="0">
            <a:spAutoFit/>
          </a:bodyPr>
          <a:lstStyle/>
          <a:p>
            <a:pPr algn="r" fontAlgn="auto"/>
            <a:r>
              <a:rPr lang="fr-FR" sz="900" dirty="0">
                <a:solidFill>
                  <a:srgbClr val="00B050"/>
                </a:solidFill>
              </a:rPr>
              <a:t>Homme : 66%</a:t>
            </a:r>
          </a:p>
          <a:p>
            <a:pPr algn="r" fontAlgn="auto"/>
            <a:r>
              <a:rPr lang="fr-FR" sz="900" dirty="0">
                <a:solidFill>
                  <a:srgbClr val="00B050"/>
                </a:solidFill>
              </a:rPr>
              <a:t>Entre 30 et 39 ans : 62%</a:t>
            </a:r>
          </a:p>
          <a:p>
            <a:pPr algn="r" fontAlgn="auto"/>
            <a:r>
              <a:rPr lang="fr-FR" sz="900" dirty="0">
                <a:solidFill>
                  <a:srgbClr val="00B050"/>
                </a:solidFill>
              </a:rPr>
              <a:t>Manager : 77%</a:t>
            </a:r>
          </a:p>
          <a:p>
            <a:pPr algn="r" fontAlgn="auto"/>
            <a:r>
              <a:rPr lang="fr-FR" sz="900" dirty="0">
                <a:solidFill>
                  <a:srgbClr val="00B050"/>
                </a:solidFill>
              </a:rPr>
              <a:t>Encadrant une équipe : 73%</a:t>
            </a:r>
          </a:p>
          <a:p>
            <a:pPr algn="r" fontAlgn="auto"/>
            <a:r>
              <a:rPr lang="fr-FR" sz="900" dirty="0">
                <a:solidFill>
                  <a:srgbClr val="C00000"/>
                </a:solidFill>
              </a:rPr>
              <a:t>20 ans et plus d’ancienneté : 50%</a:t>
            </a:r>
          </a:p>
          <a:p>
            <a:pPr algn="r" fontAlgn="auto"/>
            <a:r>
              <a:rPr lang="fr-FR" sz="900" dirty="0">
                <a:solidFill>
                  <a:srgbClr val="C00000"/>
                </a:solidFill>
              </a:rPr>
              <a:t>Femme : 48%</a:t>
            </a:r>
          </a:p>
          <a:p>
            <a:pPr algn="r" fontAlgn="auto"/>
            <a:r>
              <a:rPr lang="fr-FR" sz="900" dirty="0">
                <a:solidFill>
                  <a:srgbClr val="C00000"/>
                </a:solidFill>
              </a:rPr>
              <a:t>Non manager : 47%</a:t>
            </a:r>
          </a:p>
          <a:p>
            <a:pPr algn="r" fontAlgn="auto"/>
            <a:r>
              <a:rPr lang="fr-FR" sz="900" dirty="0">
                <a:solidFill>
                  <a:srgbClr val="C00000"/>
                </a:solidFill>
              </a:rPr>
              <a:t>N’encadrant pas d’équipe : 45%</a:t>
            </a:r>
          </a:p>
        </p:txBody>
      </p:sp>
      <p:sp>
        <p:nvSpPr>
          <p:cNvPr id="13" name="ZoneTexte 12">
            <a:extLst>
              <a:ext uri="{FF2B5EF4-FFF2-40B4-BE49-F238E27FC236}">
                <a16:creationId xmlns:a16="http://schemas.microsoft.com/office/drawing/2014/main" id="{65033BEA-CCE5-301F-B67B-FA933A85507F}"/>
              </a:ext>
            </a:extLst>
          </p:cNvPr>
          <p:cNvSpPr txBox="1"/>
          <p:nvPr/>
        </p:nvSpPr>
        <p:spPr>
          <a:xfrm>
            <a:off x="10217464" y="4472192"/>
            <a:ext cx="1833296" cy="830997"/>
          </a:xfrm>
          <a:prstGeom prst="rect">
            <a:avLst/>
          </a:prstGeom>
        </p:spPr>
        <p:txBody>
          <a:bodyPr wrap="square" lIns="0" tIns="0" rIns="0" bIns="0" rtlCol="0" anchor="t" anchorCtr="0">
            <a:spAutoFit/>
          </a:bodyPr>
          <a:lstStyle/>
          <a:p>
            <a:pPr fontAlgn="auto"/>
            <a:r>
              <a:rPr lang="fr-FR" sz="900" dirty="0">
                <a:solidFill>
                  <a:srgbClr val="00B050"/>
                </a:solidFill>
              </a:rPr>
              <a:t>Entre 30 et 39 ans : 67%</a:t>
            </a:r>
          </a:p>
          <a:p>
            <a:pPr fontAlgn="auto"/>
            <a:r>
              <a:rPr lang="fr-FR" sz="900" dirty="0">
                <a:solidFill>
                  <a:srgbClr val="00B050"/>
                </a:solidFill>
              </a:rPr>
              <a:t>Moins de 5 ans d’ancienneté : 71%</a:t>
            </a:r>
          </a:p>
          <a:p>
            <a:pPr fontAlgn="auto"/>
            <a:r>
              <a:rPr lang="fr-FR" sz="900" dirty="0">
                <a:solidFill>
                  <a:srgbClr val="00B050"/>
                </a:solidFill>
              </a:rPr>
              <a:t>Manager : 73% </a:t>
            </a:r>
            <a:r>
              <a:rPr lang="fr-FR" sz="900" dirty="0"/>
              <a:t>/</a:t>
            </a:r>
            <a:r>
              <a:rPr lang="fr-FR" sz="900" dirty="0">
                <a:solidFill>
                  <a:srgbClr val="00B050"/>
                </a:solidFill>
              </a:rPr>
              <a:t> Encadrant une équipe : 73%</a:t>
            </a:r>
          </a:p>
          <a:p>
            <a:pPr fontAlgn="auto"/>
            <a:r>
              <a:rPr lang="fr-FR" sz="900" dirty="0">
                <a:solidFill>
                  <a:srgbClr val="C00000"/>
                </a:solidFill>
              </a:rPr>
              <a:t>Non manager : 53%</a:t>
            </a:r>
          </a:p>
          <a:p>
            <a:pPr fontAlgn="auto"/>
            <a:r>
              <a:rPr lang="fr-FR" sz="900" dirty="0"/>
              <a:t> </a:t>
            </a:r>
            <a:r>
              <a:rPr lang="fr-FR" sz="900" dirty="0">
                <a:solidFill>
                  <a:srgbClr val="C00000"/>
                </a:solidFill>
              </a:rPr>
              <a:t>N’encadrant pas d’équipe : 52%</a:t>
            </a:r>
          </a:p>
        </p:txBody>
      </p:sp>
    </p:spTree>
    <p:extLst>
      <p:ext uri="{BB962C8B-B14F-4D97-AF65-F5344CB8AC3E}">
        <p14:creationId xmlns:p14="http://schemas.microsoft.com/office/powerpoint/2010/main" val="348717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1740A579-52F1-9E0F-3684-77B7FA8B8D3F}"/>
              </a:ext>
            </a:extLst>
          </p:cNvPr>
          <p:cNvGraphicFramePr>
            <a:graphicFrameLocks noGrp="1"/>
          </p:cNvGraphicFramePr>
          <p:nvPr>
            <p:extLst>
              <p:ext uri="{D42A27DB-BD31-4B8C-83A1-F6EECF244321}">
                <p14:modId xmlns:p14="http://schemas.microsoft.com/office/powerpoint/2010/main" val="3184248718"/>
              </p:ext>
            </p:extLst>
          </p:nvPr>
        </p:nvGraphicFramePr>
        <p:xfrm>
          <a:off x="652733" y="1043735"/>
          <a:ext cx="10889518" cy="285360"/>
        </p:xfrm>
        <a:graphic>
          <a:graphicData uri="http://schemas.openxmlformats.org/drawingml/2006/table">
            <a:tbl>
              <a:tblPr>
                <a:tableStyleId>{5C22544A-7EE6-4342-B048-85BDC9FD1C3A}</a:tableStyleId>
              </a:tblPr>
              <a:tblGrid>
                <a:gridCol w="10889518">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Q10. Avez-vous été sensibilisé(e) à l’éthique ou la conformité dans votre entreprise au cours des 12 derniers mois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graphicFrame>
        <p:nvGraphicFramePr>
          <p:cNvPr id="6" name="Tableau 7">
            <a:extLst>
              <a:ext uri="{FF2B5EF4-FFF2-40B4-BE49-F238E27FC236}">
                <a16:creationId xmlns:a16="http://schemas.microsoft.com/office/drawing/2014/main" id="{CB2ABA11-7278-5FA7-93AB-7573CEE7F421}"/>
              </a:ext>
            </a:extLst>
          </p:cNvPr>
          <p:cNvGraphicFramePr>
            <a:graphicFrameLocks noGrp="1"/>
          </p:cNvGraphicFramePr>
          <p:nvPr>
            <p:extLst>
              <p:ext uri="{D42A27DB-BD31-4B8C-83A1-F6EECF244321}">
                <p14:modId xmlns:p14="http://schemas.microsoft.com/office/powerpoint/2010/main" val="2604464657"/>
              </p:ext>
            </p:extLst>
          </p:nvPr>
        </p:nvGraphicFramePr>
        <p:xfrm>
          <a:off x="978762" y="1953297"/>
          <a:ext cx="4617693" cy="4319346"/>
        </p:xfrm>
        <a:graphic>
          <a:graphicData uri="http://schemas.openxmlformats.org/drawingml/2006/table">
            <a:tbl>
              <a:tblPr firstRow="1" bandRow="1">
                <a:tableStyleId>{2D5ABB26-0587-4C30-8999-92F81FD0307C}</a:tableStyleId>
              </a:tblPr>
              <a:tblGrid>
                <a:gridCol w="4617693">
                  <a:extLst>
                    <a:ext uri="{9D8B030D-6E8A-4147-A177-3AD203B41FA5}">
                      <a16:colId xmlns:a16="http://schemas.microsoft.com/office/drawing/2014/main" val="3325012296"/>
                    </a:ext>
                  </a:extLst>
                </a:gridCol>
              </a:tblGrid>
              <a:tr h="719891">
                <a:tc>
                  <a:txBody>
                    <a:bodyPr/>
                    <a:lstStyle/>
                    <a:p>
                      <a:pPr marL="0" lvl="0" algn="ctr" defTabSz="914423" rtl="0" eaLnBrk="1" latinLnBrk="0" hangingPunct="1"/>
                      <a:r>
                        <a:rPr lang="fr-FR" sz="1400" b="0" kern="1200" dirty="0">
                          <a:solidFill>
                            <a:schemeClr val="tx1"/>
                          </a:solidFill>
                          <a:latin typeface="+mn-lt"/>
                          <a:ea typeface="+mn-ea"/>
                          <a:cs typeface="+mn-cs"/>
                        </a:rPr>
                        <a:t>Oui, dans le cadre d’une campagne d’information </a:t>
                      </a:r>
                    </a:p>
                    <a:p>
                      <a:pPr marL="0" lvl="0" algn="ctr" defTabSz="914423" rtl="0" eaLnBrk="1" latinLnBrk="0" hangingPunct="1"/>
                      <a:r>
                        <a:rPr lang="fr-FR" sz="1400" b="0" kern="1200" dirty="0">
                          <a:solidFill>
                            <a:schemeClr val="tx1"/>
                          </a:solidFill>
                          <a:latin typeface="+mn-lt"/>
                          <a:ea typeface="+mn-ea"/>
                          <a:cs typeface="+mn-cs"/>
                        </a:rPr>
                        <a:t>ou de sensibilisation dans les médias internes</a:t>
                      </a:r>
                    </a:p>
                  </a:txBody>
                  <a:tcPr anchor="ctr"/>
                </a:tc>
                <a:extLst>
                  <a:ext uri="{0D108BD9-81ED-4DB2-BD59-A6C34878D82A}">
                    <a16:rowId xmlns:a16="http://schemas.microsoft.com/office/drawing/2014/main" val="850639632"/>
                  </a:ext>
                </a:extLst>
              </a:tr>
              <a:tr h="719891">
                <a:tc>
                  <a:txBody>
                    <a:bodyPr/>
                    <a:lstStyle/>
                    <a:p>
                      <a:pPr marL="0" lvl="0" algn="ctr" defTabSz="914423" rtl="0" eaLnBrk="1" latinLnBrk="0" hangingPunct="1"/>
                      <a:r>
                        <a:rPr lang="fr-FR" sz="1400" b="0" kern="1200" dirty="0">
                          <a:solidFill>
                            <a:schemeClr val="tx1"/>
                          </a:solidFill>
                          <a:latin typeface="+mn-lt"/>
                          <a:ea typeface="+mn-ea"/>
                          <a:cs typeface="+mn-cs"/>
                        </a:rPr>
                        <a:t>Oui, lors d’une réunion au sein </a:t>
                      </a:r>
                    </a:p>
                    <a:p>
                      <a:pPr marL="0" lvl="0" algn="ctr" defTabSz="914423" rtl="0" eaLnBrk="1" latinLnBrk="0" hangingPunct="1"/>
                      <a:r>
                        <a:rPr lang="fr-FR" sz="1400" b="0" kern="1200" dirty="0">
                          <a:solidFill>
                            <a:schemeClr val="tx1"/>
                          </a:solidFill>
                          <a:latin typeface="+mn-lt"/>
                          <a:ea typeface="+mn-ea"/>
                          <a:cs typeface="+mn-cs"/>
                        </a:rPr>
                        <a:t>de mon équipe – ma direction</a:t>
                      </a:r>
                    </a:p>
                  </a:txBody>
                  <a:tcPr anchor="ctr"/>
                </a:tc>
                <a:extLst>
                  <a:ext uri="{0D108BD9-81ED-4DB2-BD59-A6C34878D82A}">
                    <a16:rowId xmlns:a16="http://schemas.microsoft.com/office/drawing/2014/main" val="976695675"/>
                  </a:ext>
                </a:extLst>
              </a:tr>
              <a:tr h="719891">
                <a:tc>
                  <a:txBody>
                    <a:bodyPr/>
                    <a:lstStyle/>
                    <a:p>
                      <a:pPr marL="0" lvl="0" algn="ctr" defTabSz="914423" rtl="0" eaLnBrk="1" latinLnBrk="0" hangingPunct="1"/>
                      <a:r>
                        <a:rPr lang="fr-FR" sz="1400" b="0" kern="1200" dirty="0">
                          <a:solidFill>
                            <a:schemeClr val="tx1"/>
                          </a:solidFill>
                          <a:latin typeface="+mn-lt"/>
                          <a:ea typeface="+mn-ea"/>
                          <a:cs typeface="+mn-cs"/>
                        </a:rPr>
                        <a:t>Oui, dans le cadre d’une formation </a:t>
                      </a:r>
                    </a:p>
                    <a:p>
                      <a:pPr marL="0" lvl="0" algn="ctr" defTabSz="914423" rtl="0" eaLnBrk="1" latinLnBrk="0" hangingPunct="1"/>
                      <a:r>
                        <a:rPr lang="fr-FR" sz="1400" b="0" kern="1200" dirty="0">
                          <a:solidFill>
                            <a:schemeClr val="tx1"/>
                          </a:solidFill>
                          <a:latin typeface="+mn-lt"/>
                          <a:ea typeface="+mn-ea"/>
                          <a:cs typeface="+mn-cs"/>
                        </a:rPr>
                        <a:t>spécifique sur l’éthique et la conformité</a:t>
                      </a:r>
                    </a:p>
                  </a:txBody>
                  <a:tcPr anchor="ctr"/>
                </a:tc>
                <a:extLst>
                  <a:ext uri="{0D108BD9-81ED-4DB2-BD59-A6C34878D82A}">
                    <a16:rowId xmlns:a16="http://schemas.microsoft.com/office/drawing/2014/main" val="2111303180"/>
                  </a:ext>
                </a:extLst>
              </a:tr>
              <a:tr h="71989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kern="1200" dirty="0">
                          <a:solidFill>
                            <a:schemeClr val="tx1"/>
                          </a:solidFill>
                          <a:latin typeface="+mn-lt"/>
                          <a:ea typeface="+mn-ea"/>
                          <a:cs typeface="+mn-cs"/>
                        </a:rPr>
                        <a:t>Oui, dans le cadre d’une autre formation</a:t>
                      </a:r>
                    </a:p>
                  </a:txBody>
                  <a:tcPr anchor="ctr"/>
                </a:tc>
                <a:extLst>
                  <a:ext uri="{0D108BD9-81ED-4DB2-BD59-A6C34878D82A}">
                    <a16:rowId xmlns:a16="http://schemas.microsoft.com/office/drawing/2014/main" val="3826371416"/>
                  </a:ext>
                </a:extLst>
              </a:tr>
              <a:tr h="719891">
                <a:tc>
                  <a:txBody>
                    <a:bodyPr/>
                    <a:lstStyle/>
                    <a:p>
                      <a:pPr marL="0" lvl="0" algn="ctr" defTabSz="914423" rtl="0" eaLnBrk="1" latinLnBrk="0" hangingPunct="1"/>
                      <a:r>
                        <a:rPr lang="fr-FR" sz="1400" b="0" kern="1200" dirty="0">
                          <a:solidFill>
                            <a:schemeClr val="tx1"/>
                          </a:solidFill>
                          <a:latin typeface="+mn-lt"/>
                          <a:ea typeface="+mn-ea"/>
                          <a:cs typeface="+mn-cs"/>
                        </a:rPr>
                        <a:t>Oui, lors d’un point d’échange </a:t>
                      </a:r>
                    </a:p>
                    <a:p>
                      <a:pPr marL="0" lvl="0" algn="ctr" defTabSz="914423" rtl="0" eaLnBrk="1" latinLnBrk="0" hangingPunct="1"/>
                      <a:r>
                        <a:rPr lang="fr-FR" sz="1400" b="0" kern="1200" dirty="0">
                          <a:solidFill>
                            <a:schemeClr val="tx1"/>
                          </a:solidFill>
                          <a:latin typeface="+mn-lt"/>
                          <a:ea typeface="+mn-ea"/>
                          <a:cs typeface="+mn-cs"/>
                        </a:rPr>
                        <a:t>avec mon manager</a:t>
                      </a:r>
                    </a:p>
                  </a:txBody>
                  <a:tcPr anchor="ctr"/>
                </a:tc>
                <a:extLst>
                  <a:ext uri="{0D108BD9-81ED-4DB2-BD59-A6C34878D82A}">
                    <a16:rowId xmlns:a16="http://schemas.microsoft.com/office/drawing/2014/main" val="1408764320"/>
                  </a:ext>
                </a:extLst>
              </a:tr>
              <a:tr h="719891">
                <a:tc>
                  <a:txBody>
                    <a:bodyPr/>
                    <a:lstStyle/>
                    <a:p>
                      <a:pPr marL="0" algn="ctr" defTabSz="914423" rtl="0" eaLnBrk="1" latinLnBrk="0" hangingPunct="1"/>
                      <a:r>
                        <a:rPr lang="fr-FR" sz="1400" b="0" kern="1200" dirty="0">
                          <a:solidFill>
                            <a:schemeClr val="tx1"/>
                          </a:solidFill>
                          <a:latin typeface="+mn-lt"/>
                          <a:ea typeface="+mn-ea"/>
                          <a:cs typeface="+mn-cs"/>
                        </a:rPr>
                        <a:t>Non</a:t>
                      </a:r>
                    </a:p>
                  </a:txBody>
                  <a:tcPr anchor="ctr"/>
                </a:tc>
                <a:extLst>
                  <a:ext uri="{0D108BD9-81ED-4DB2-BD59-A6C34878D82A}">
                    <a16:rowId xmlns:a16="http://schemas.microsoft.com/office/drawing/2014/main" val="1116312445"/>
                  </a:ext>
                </a:extLst>
              </a:tr>
            </a:tbl>
          </a:graphicData>
        </a:graphic>
      </p:graphicFrame>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482229"/>
            <a:ext cx="9110016" cy="232136"/>
          </a:xfrm>
        </p:spPr>
        <p:txBody>
          <a:bodyPr/>
          <a:lstStyle/>
          <a:p>
            <a:r>
              <a:rPr lang="fr-FR" altLang="fr-FR"/>
              <a:t>Occurrence pour le Cercle d’Ethique des Affaires  | Barômètre du climat Ethique | mai 2023</a:t>
            </a:r>
            <a:endParaRPr lang="fr-FR" altLang="fr-FR" dirty="0"/>
          </a:p>
        </p:txBody>
      </p:sp>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88198"/>
            <a:ext cx="484609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Comparaison avec les vagues précédentes</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1" name="Graphique 10">
            <a:extLst>
              <a:ext uri="{FF2B5EF4-FFF2-40B4-BE49-F238E27FC236}">
                <a16:creationId xmlns:a16="http://schemas.microsoft.com/office/drawing/2014/main" id="{9799757C-A11B-C04E-C566-450E22481EE8}"/>
              </a:ext>
            </a:extLst>
          </p:cNvPr>
          <p:cNvGraphicFramePr/>
          <p:nvPr>
            <p:extLst>
              <p:ext uri="{D42A27DB-BD31-4B8C-83A1-F6EECF244321}">
                <p14:modId xmlns:p14="http://schemas.microsoft.com/office/powerpoint/2010/main" val="523894958"/>
              </p:ext>
            </p:extLst>
          </p:nvPr>
        </p:nvGraphicFramePr>
        <p:xfrm>
          <a:off x="5103280" y="2123575"/>
          <a:ext cx="5660148" cy="652835"/>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Connecteur droit 11">
            <a:extLst>
              <a:ext uri="{FF2B5EF4-FFF2-40B4-BE49-F238E27FC236}">
                <a16:creationId xmlns:a16="http://schemas.microsoft.com/office/drawing/2014/main" id="{6CC81B81-788E-540A-A871-09663AA197AB}"/>
              </a:ext>
            </a:extLst>
          </p:cNvPr>
          <p:cNvCxnSpPr>
            <a:cxnSpLocks/>
          </p:cNvCxnSpPr>
          <p:nvPr/>
        </p:nvCxnSpPr>
        <p:spPr>
          <a:xfrm>
            <a:off x="1138961" y="270892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448F48BA-6FF5-3235-E0C2-4CB5799CE194}"/>
              </a:ext>
            </a:extLst>
          </p:cNvPr>
          <p:cNvCxnSpPr>
            <a:cxnSpLocks/>
          </p:cNvCxnSpPr>
          <p:nvPr/>
        </p:nvCxnSpPr>
        <p:spPr>
          <a:xfrm>
            <a:off x="1138961" y="419408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AA48B7C8-F698-C1BF-186C-4488056B41DA}"/>
              </a:ext>
            </a:extLst>
          </p:cNvPr>
          <p:cNvCxnSpPr>
            <a:cxnSpLocks/>
          </p:cNvCxnSpPr>
          <p:nvPr/>
        </p:nvCxnSpPr>
        <p:spPr>
          <a:xfrm>
            <a:off x="1138961" y="477915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4B62841-CD28-B159-EFD4-3EE0D1AEE610}"/>
              </a:ext>
            </a:extLst>
          </p:cNvPr>
          <p:cNvCxnSpPr>
            <a:cxnSpLocks/>
          </p:cNvCxnSpPr>
          <p:nvPr/>
        </p:nvCxnSpPr>
        <p:spPr>
          <a:xfrm>
            <a:off x="1138961" y="563424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A62DE798-33DF-C622-4F11-80317B6BD73D}"/>
              </a:ext>
            </a:extLst>
          </p:cNvPr>
          <p:cNvCxnSpPr>
            <a:cxnSpLocks/>
          </p:cNvCxnSpPr>
          <p:nvPr/>
        </p:nvCxnSpPr>
        <p:spPr>
          <a:xfrm>
            <a:off x="1138961" y="342900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E8BE136F-A9B0-71DB-F89D-AAC32589FD29}"/>
              </a:ext>
            </a:extLst>
          </p:cNvPr>
          <p:cNvSpPr txBox="1"/>
          <p:nvPr/>
        </p:nvSpPr>
        <p:spPr>
          <a:xfrm>
            <a:off x="5735960" y="1678802"/>
            <a:ext cx="720080" cy="215444"/>
          </a:xfrm>
          <a:prstGeom prst="rect">
            <a:avLst/>
          </a:prstGeom>
        </p:spPr>
        <p:txBody>
          <a:bodyPr wrap="square" lIns="0" tIns="0" rIns="0" bIns="0" rtlCol="0" anchor="t" anchorCtr="0">
            <a:spAutoFit/>
          </a:bodyPr>
          <a:lstStyle/>
          <a:p>
            <a:pPr algn="l" fontAlgn="auto"/>
            <a:r>
              <a:rPr lang="fr-FR" sz="1400" b="1" dirty="0"/>
              <a:t>2019</a:t>
            </a:r>
          </a:p>
        </p:txBody>
      </p:sp>
      <p:sp>
        <p:nvSpPr>
          <p:cNvPr id="32" name="ZoneTexte 31">
            <a:extLst>
              <a:ext uri="{FF2B5EF4-FFF2-40B4-BE49-F238E27FC236}">
                <a16:creationId xmlns:a16="http://schemas.microsoft.com/office/drawing/2014/main" id="{68D06B42-E194-5398-41BA-AB0806A54C21}"/>
              </a:ext>
            </a:extLst>
          </p:cNvPr>
          <p:cNvSpPr txBox="1"/>
          <p:nvPr/>
        </p:nvSpPr>
        <p:spPr>
          <a:xfrm>
            <a:off x="9696400" y="1678802"/>
            <a:ext cx="720080" cy="215444"/>
          </a:xfrm>
          <a:prstGeom prst="rect">
            <a:avLst/>
          </a:prstGeom>
        </p:spPr>
        <p:txBody>
          <a:bodyPr wrap="square" lIns="0" tIns="0" rIns="0" bIns="0" rtlCol="0" anchor="t" anchorCtr="0">
            <a:spAutoFit/>
          </a:bodyPr>
          <a:lstStyle/>
          <a:p>
            <a:pPr algn="l" fontAlgn="auto"/>
            <a:r>
              <a:rPr lang="fr-FR" sz="1400" b="1" dirty="0"/>
              <a:t>2023</a:t>
            </a:r>
          </a:p>
        </p:txBody>
      </p:sp>
      <p:sp>
        <p:nvSpPr>
          <p:cNvPr id="5" name="ZoneTexte 4">
            <a:extLst>
              <a:ext uri="{FF2B5EF4-FFF2-40B4-BE49-F238E27FC236}">
                <a16:creationId xmlns:a16="http://schemas.microsoft.com/office/drawing/2014/main" id="{6A49F15C-0C7A-4D50-B002-4328CAD99051}"/>
              </a:ext>
            </a:extLst>
          </p:cNvPr>
          <p:cNvSpPr txBox="1"/>
          <p:nvPr/>
        </p:nvSpPr>
        <p:spPr>
          <a:xfrm>
            <a:off x="668217" y="1438185"/>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Base : 1001 répondants</a:t>
            </a:r>
          </a:p>
        </p:txBody>
      </p:sp>
      <p:graphicFrame>
        <p:nvGraphicFramePr>
          <p:cNvPr id="22" name="Graphique 21">
            <a:extLst>
              <a:ext uri="{FF2B5EF4-FFF2-40B4-BE49-F238E27FC236}">
                <a16:creationId xmlns:a16="http://schemas.microsoft.com/office/drawing/2014/main" id="{16444F6C-8B2B-19CC-B002-F78973144CE3}"/>
              </a:ext>
            </a:extLst>
          </p:cNvPr>
          <p:cNvGraphicFramePr/>
          <p:nvPr>
            <p:extLst>
              <p:ext uri="{D42A27DB-BD31-4B8C-83A1-F6EECF244321}">
                <p14:modId xmlns:p14="http://schemas.microsoft.com/office/powerpoint/2010/main" val="187551043"/>
              </p:ext>
            </p:extLst>
          </p:nvPr>
        </p:nvGraphicFramePr>
        <p:xfrm>
          <a:off x="5103280" y="2749898"/>
          <a:ext cx="5660148" cy="6528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Graphique 27">
            <a:extLst>
              <a:ext uri="{FF2B5EF4-FFF2-40B4-BE49-F238E27FC236}">
                <a16:creationId xmlns:a16="http://schemas.microsoft.com/office/drawing/2014/main" id="{3A52DD2A-FD54-6FCF-81CC-BAC202559164}"/>
              </a:ext>
            </a:extLst>
          </p:cNvPr>
          <p:cNvGraphicFramePr/>
          <p:nvPr>
            <p:extLst>
              <p:ext uri="{D42A27DB-BD31-4B8C-83A1-F6EECF244321}">
                <p14:modId xmlns:p14="http://schemas.microsoft.com/office/powerpoint/2010/main" val="1177342254"/>
              </p:ext>
            </p:extLst>
          </p:nvPr>
        </p:nvGraphicFramePr>
        <p:xfrm>
          <a:off x="5069418" y="3446936"/>
          <a:ext cx="5660148" cy="6528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Graphique 28">
            <a:extLst>
              <a:ext uri="{FF2B5EF4-FFF2-40B4-BE49-F238E27FC236}">
                <a16:creationId xmlns:a16="http://schemas.microsoft.com/office/drawing/2014/main" id="{564F1B1D-41EE-1B8D-24BB-51D38F6E59AD}"/>
              </a:ext>
            </a:extLst>
          </p:cNvPr>
          <p:cNvGraphicFramePr/>
          <p:nvPr>
            <p:extLst>
              <p:ext uri="{D42A27DB-BD31-4B8C-83A1-F6EECF244321}">
                <p14:modId xmlns:p14="http://schemas.microsoft.com/office/powerpoint/2010/main" val="3750105253"/>
              </p:ext>
            </p:extLst>
          </p:nvPr>
        </p:nvGraphicFramePr>
        <p:xfrm>
          <a:off x="5007766" y="4329100"/>
          <a:ext cx="5660148" cy="6528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Graphique 29">
            <a:extLst>
              <a:ext uri="{FF2B5EF4-FFF2-40B4-BE49-F238E27FC236}">
                <a16:creationId xmlns:a16="http://schemas.microsoft.com/office/drawing/2014/main" id="{5FEE0FC9-F598-DF73-6423-8E16E71931FC}"/>
              </a:ext>
            </a:extLst>
          </p:cNvPr>
          <p:cNvGraphicFramePr/>
          <p:nvPr>
            <p:extLst>
              <p:ext uri="{D42A27DB-BD31-4B8C-83A1-F6EECF244321}">
                <p14:modId xmlns:p14="http://schemas.microsoft.com/office/powerpoint/2010/main" val="3662809859"/>
              </p:ext>
            </p:extLst>
          </p:nvPr>
        </p:nvGraphicFramePr>
        <p:xfrm>
          <a:off x="5046172" y="4955143"/>
          <a:ext cx="5660148" cy="65283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Graphique 32">
            <a:extLst>
              <a:ext uri="{FF2B5EF4-FFF2-40B4-BE49-F238E27FC236}">
                <a16:creationId xmlns:a16="http://schemas.microsoft.com/office/drawing/2014/main" id="{F174C628-C640-B6A6-198A-A7AC989E3D7E}"/>
              </a:ext>
            </a:extLst>
          </p:cNvPr>
          <p:cNvGraphicFramePr/>
          <p:nvPr>
            <p:extLst>
              <p:ext uri="{D42A27DB-BD31-4B8C-83A1-F6EECF244321}">
                <p14:modId xmlns:p14="http://schemas.microsoft.com/office/powerpoint/2010/main" val="1263991581"/>
              </p:ext>
            </p:extLst>
          </p:nvPr>
        </p:nvGraphicFramePr>
        <p:xfrm>
          <a:off x="5103280" y="5760378"/>
          <a:ext cx="5660148" cy="652835"/>
        </p:xfrm>
        <a:graphic>
          <a:graphicData uri="http://schemas.openxmlformats.org/drawingml/2006/chart">
            <c:chart xmlns:c="http://schemas.openxmlformats.org/drawingml/2006/chart" xmlns:r="http://schemas.openxmlformats.org/officeDocument/2006/relationships" r:id="rId7"/>
          </a:graphicData>
        </a:graphic>
      </p:graphicFrame>
      <p:sp>
        <p:nvSpPr>
          <p:cNvPr id="38" name="ZoneTexte 37">
            <a:extLst>
              <a:ext uri="{FF2B5EF4-FFF2-40B4-BE49-F238E27FC236}">
                <a16:creationId xmlns:a16="http://schemas.microsoft.com/office/drawing/2014/main" id="{36B8CA85-BED4-B16F-94E8-DF61D504C76C}"/>
              </a:ext>
            </a:extLst>
          </p:cNvPr>
          <p:cNvSpPr txBox="1"/>
          <p:nvPr/>
        </p:nvSpPr>
        <p:spPr>
          <a:xfrm>
            <a:off x="7040638" y="1678802"/>
            <a:ext cx="720080" cy="215444"/>
          </a:xfrm>
          <a:prstGeom prst="rect">
            <a:avLst/>
          </a:prstGeom>
        </p:spPr>
        <p:txBody>
          <a:bodyPr wrap="square" lIns="0" tIns="0" rIns="0" bIns="0" rtlCol="0" anchor="t" anchorCtr="0">
            <a:spAutoFit/>
          </a:bodyPr>
          <a:lstStyle/>
          <a:p>
            <a:pPr algn="l" fontAlgn="auto"/>
            <a:r>
              <a:rPr lang="fr-FR" sz="1400" b="1" dirty="0"/>
              <a:t>2021</a:t>
            </a:r>
          </a:p>
        </p:txBody>
      </p:sp>
      <p:sp>
        <p:nvSpPr>
          <p:cNvPr id="42" name="ZoneTexte 41">
            <a:extLst>
              <a:ext uri="{FF2B5EF4-FFF2-40B4-BE49-F238E27FC236}">
                <a16:creationId xmlns:a16="http://schemas.microsoft.com/office/drawing/2014/main" id="{CAE00F40-D0F6-6E98-3D4E-B3A6D09F6E19}"/>
              </a:ext>
            </a:extLst>
          </p:cNvPr>
          <p:cNvSpPr txBox="1"/>
          <p:nvPr/>
        </p:nvSpPr>
        <p:spPr>
          <a:xfrm>
            <a:off x="8391255" y="1678802"/>
            <a:ext cx="720080" cy="215444"/>
          </a:xfrm>
          <a:prstGeom prst="rect">
            <a:avLst/>
          </a:prstGeom>
        </p:spPr>
        <p:txBody>
          <a:bodyPr wrap="square" lIns="0" tIns="0" rIns="0" bIns="0" rtlCol="0" anchor="t" anchorCtr="0">
            <a:spAutoFit/>
          </a:bodyPr>
          <a:lstStyle/>
          <a:p>
            <a:pPr algn="l" fontAlgn="auto"/>
            <a:r>
              <a:rPr lang="fr-FR" sz="1400" b="1" dirty="0"/>
              <a:t>2022</a:t>
            </a:r>
          </a:p>
        </p:txBody>
      </p:sp>
      <p:sp>
        <p:nvSpPr>
          <p:cNvPr id="2" name="Espace réservé du numéro de diapositive 1">
            <a:extLst>
              <a:ext uri="{FF2B5EF4-FFF2-40B4-BE49-F238E27FC236}">
                <a16:creationId xmlns:a16="http://schemas.microsoft.com/office/drawing/2014/main" id="{99454A7E-495A-EA06-9069-077FBD349373}"/>
              </a:ext>
            </a:extLst>
          </p:cNvPr>
          <p:cNvSpPr>
            <a:spLocks noGrp="1"/>
          </p:cNvSpPr>
          <p:nvPr>
            <p:ph type="sldNum" sz="quarter" idx="4"/>
          </p:nvPr>
        </p:nvSpPr>
        <p:spPr/>
        <p:txBody>
          <a:bodyPr/>
          <a:lstStyle/>
          <a:p>
            <a:fld id="{69A197D1-22BB-4CE7-B90B-919B10D073A0}" type="slidenum">
              <a:rPr lang="fr-FR" altLang="fr-FR" smtClean="0"/>
              <a:pPr/>
              <a:t>151</a:t>
            </a:fld>
            <a:endParaRPr lang="fr-FR" altLang="fr-FR" dirty="0"/>
          </a:p>
        </p:txBody>
      </p:sp>
    </p:spTree>
    <p:extLst>
      <p:ext uri="{BB962C8B-B14F-4D97-AF65-F5344CB8AC3E}">
        <p14:creationId xmlns:p14="http://schemas.microsoft.com/office/powerpoint/2010/main" val="159823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152</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199939"/>
            <a:ext cx="10855569" cy="914096"/>
          </a:xfrm>
        </p:spPr>
        <p:txBody>
          <a:bodyPr/>
          <a:lstStyle/>
          <a:p>
            <a:r>
              <a:rPr lang="fr-FR" sz="2200" dirty="0"/>
              <a:t>Des documents de référence partiellement connus et de manière très inégale. Si la politique de protection des données personnelles est globalement bien appréhendée (+ de 6 répondants sur 10), les autres documents sont bien moins connus et moins maîtrisés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1451463309"/>
              </p:ext>
            </p:extLst>
          </p:nvPr>
        </p:nvGraphicFramePr>
        <p:xfrm>
          <a:off x="652733" y="1215900"/>
          <a:ext cx="6883427" cy="285360"/>
        </p:xfrm>
        <a:graphic>
          <a:graphicData uri="http://schemas.openxmlformats.org/drawingml/2006/table">
            <a:tbl>
              <a:tblPr>
                <a:tableStyleId>{5C22544A-7EE6-4342-B048-85BDC9FD1C3A}</a:tableStyleId>
              </a:tblPr>
              <a:tblGrid>
                <a:gridCol w="6883427">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Q11. Dans quelle mesure connaissez-vous ces documents de référence de votre entreprise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14" name="Rectangle : coins arrondis 13">
            <a:extLst>
              <a:ext uri="{FF2B5EF4-FFF2-40B4-BE49-F238E27FC236}">
                <a16:creationId xmlns:a16="http://schemas.microsoft.com/office/drawing/2014/main" id="{78A6FFE9-21F5-0779-C1E1-127D7B47467B}"/>
              </a:ext>
            </a:extLst>
          </p:cNvPr>
          <p:cNvSpPr/>
          <p:nvPr/>
        </p:nvSpPr>
        <p:spPr>
          <a:xfrm>
            <a:off x="4238550" y="2444364"/>
            <a:ext cx="771539" cy="338553"/>
          </a:xfrm>
          <a:prstGeom prst="roundRect">
            <a:avLst/>
          </a:prstGeom>
          <a:gradFill flip="none" rotWithShape="1">
            <a:gsLst>
              <a:gs pos="0">
                <a:srgbClr val="009DD9"/>
              </a:gs>
              <a:gs pos="44000">
                <a:schemeClr val="accent1">
                  <a:lumMod val="45000"/>
                  <a:lumOff val="55000"/>
                </a:schemeClr>
              </a:gs>
              <a:gs pos="89000">
                <a:srgbClr val="0BD0D9"/>
              </a:gs>
            </a:gsLst>
            <a:lin ang="0" scaled="1"/>
            <a:tileRect/>
          </a:gradFill>
        </p:spPr>
        <p:txBody>
          <a:bodyPr lIns="0" tIns="0" rIns="0" bIns="0" rtlCol="0" anchor="ctr">
            <a:noAutofit/>
          </a:bodyPr>
          <a:lstStyle/>
          <a:p>
            <a:pPr algn="ctr"/>
            <a:r>
              <a:rPr lang="fr-FR" sz="1050" dirty="0">
                <a:solidFill>
                  <a:schemeClr val="bg1"/>
                </a:solidFill>
                <a:latin typeface="Roboto" pitchFamily="2" charset="0"/>
                <a:ea typeface="Roboto" pitchFamily="2" charset="0"/>
              </a:rPr>
              <a:t>Sous-total </a:t>
            </a:r>
          </a:p>
          <a:p>
            <a:pPr algn="ctr"/>
            <a:r>
              <a:rPr lang="fr-FR" sz="700" dirty="0">
                <a:solidFill>
                  <a:schemeClr val="bg1"/>
                </a:solidFill>
                <a:latin typeface="Roboto" pitchFamily="2" charset="0"/>
                <a:ea typeface="Roboto" pitchFamily="2" charset="0"/>
              </a:rPr>
              <a:t>Connaît</a:t>
            </a:r>
          </a:p>
        </p:txBody>
      </p:sp>
      <p:graphicFrame>
        <p:nvGraphicFramePr>
          <p:cNvPr id="17" name="Graphique 16">
            <a:extLst>
              <a:ext uri="{FF2B5EF4-FFF2-40B4-BE49-F238E27FC236}">
                <a16:creationId xmlns:a16="http://schemas.microsoft.com/office/drawing/2014/main" id="{88BFD1BE-1A7A-B49F-213E-977278706944}"/>
              </a:ext>
            </a:extLst>
          </p:cNvPr>
          <p:cNvGraphicFramePr/>
          <p:nvPr>
            <p:extLst>
              <p:ext uri="{D42A27DB-BD31-4B8C-83A1-F6EECF244321}">
                <p14:modId xmlns:p14="http://schemas.microsoft.com/office/powerpoint/2010/main" val="2679723140"/>
              </p:ext>
            </p:extLst>
          </p:nvPr>
        </p:nvGraphicFramePr>
        <p:xfrm>
          <a:off x="424232" y="2421491"/>
          <a:ext cx="3826563" cy="3838993"/>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e 10">
            <a:extLst>
              <a:ext uri="{FF2B5EF4-FFF2-40B4-BE49-F238E27FC236}">
                <a16:creationId xmlns:a16="http://schemas.microsoft.com/office/drawing/2014/main" id="{34C4F323-C5F3-55C6-DF64-BD43AB6C7076}"/>
              </a:ext>
            </a:extLst>
          </p:cNvPr>
          <p:cNvGrpSpPr/>
          <p:nvPr/>
        </p:nvGrpSpPr>
        <p:grpSpPr>
          <a:xfrm>
            <a:off x="842615" y="1939448"/>
            <a:ext cx="2060885" cy="504916"/>
            <a:chOff x="842615" y="1939448"/>
            <a:chExt cx="2060885" cy="504916"/>
          </a:xfrm>
        </p:grpSpPr>
        <p:pic>
          <p:nvPicPr>
            <p:cNvPr id="13" name="Picture 2">
              <a:extLst>
                <a:ext uri="{FF2B5EF4-FFF2-40B4-BE49-F238E27FC236}">
                  <a16:creationId xmlns:a16="http://schemas.microsoft.com/office/drawing/2014/main" id="{33CD5B3C-EBD6-0938-A161-D5672B00FA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759E12CD-74FA-4B34-F44D-760F302EE8B7}"/>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6" name="Groupe 15">
            <a:extLst>
              <a:ext uri="{FF2B5EF4-FFF2-40B4-BE49-F238E27FC236}">
                <a16:creationId xmlns:a16="http://schemas.microsoft.com/office/drawing/2014/main" id="{98342617-09D8-04F9-ADD4-AB162249EE83}"/>
              </a:ext>
            </a:extLst>
          </p:cNvPr>
          <p:cNvGrpSpPr/>
          <p:nvPr/>
        </p:nvGrpSpPr>
        <p:grpSpPr>
          <a:xfrm>
            <a:off x="8058119" y="1939448"/>
            <a:ext cx="2010242" cy="504916"/>
            <a:chOff x="8058119" y="1939448"/>
            <a:chExt cx="2010242" cy="504916"/>
          </a:xfrm>
        </p:grpSpPr>
        <p:pic>
          <p:nvPicPr>
            <p:cNvPr id="19" name="Picture 4">
              <a:extLst>
                <a:ext uri="{FF2B5EF4-FFF2-40B4-BE49-F238E27FC236}">
                  <a16:creationId xmlns:a16="http://schemas.microsoft.com/office/drawing/2014/main" id="{6020E7A9-8DFE-22A5-16D3-E368F3AE20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D83A170B-86F5-5DEE-10D4-788E87936847}"/>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graphicFrame>
        <p:nvGraphicFramePr>
          <p:cNvPr id="21" name="Graphique 20">
            <a:extLst>
              <a:ext uri="{FF2B5EF4-FFF2-40B4-BE49-F238E27FC236}">
                <a16:creationId xmlns:a16="http://schemas.microsoft.com/office/drawing/2014/main" id="{7657457D-9B56-8688-4F0A-6AC3D856E29B}"/>
              </a:ext>
            </a:extLst>
          </p:cNvPr>
          <p:cNvGraphicFramePr/>
          <p:nvPr>
            <p:extLst>
              <p:ext uri="{D42A27DB-BD31-4B8C-83A1-F6EECF244321}">
                <p14:modId xmlns:p14="http://schemas.microsoft.com/office/powerpoint/2010/main" val="149909632"/>
              </p:ext>
            </p:extLst>
          </p:nvPr>
        </p:nvGraphicFramePr>
        <p:xfrm>
          <a:off x="7889859" y="2447234"/>
          <a:ext cx="3826563" cy="3838993"/>
        </p:xfrm>
        <a:graphic>
          <a:graphicData uri="http://schemas.openxmlformats.org/drawingml/2006/chart">
            <c:chart xmlns:c="http://schemas.openxmlformats.org/drawingml/2006/chart" xmlns:r="http://schemas.openxmlformats.org/officeDocument/2006/relationships" r:id="rId5"/>
          </a:graphicData>
        </a:graphic>
      </p:graphicFrame>
      <p:sp>
        <p:nvSpPr>
          <p:cNvPr id="22" name="Rectangle : coins arrondis 21">
            <a:extLst>
              <a:ext uri="{FF2B5EF4-FFF2-40B4-BE49-F238E27FC236}">
                <a16:creationId xmlns:a16="http://schemas.microsoft.com/office/drawing/2014/main" id="{8D66A9CB-58CC-9025-6C31-29C50CA3FD05}"/>
              </a:ext>
            </a:extLst>
          </p:cNvPr>
          <p:cNvSpPr/>
          <p:nvPr/>
        </p:nvSpPr>
        <p:spPr>
          <a:xfrm>
            <a:off x="7159072" y="2444364"/>
            <a:ext cx="771539" cy="338553"/>
          </a:xfrm>
          <a:prstGeom prst="roundRect">
            <a:avLst/>
          </a:prstGeom>
          <a:gradFill flip="none" rotWithShape="1">
            <a:gsLst>
              <a:gs pos="0">
                <a:srgbClr val="009DD9"/>
              </a:gs>
              <a:gs pos="44000">
                <a:schemeClr val="accent1">
                  <a:lumMod val="45000"/>
                  <a:lumOff val="55000"/>
                </a:schemeClr>
              </a:gs>
              <a:gs pos="89000">
                <a:srgbClr val="0BD0D9"/>
              </a:gs>
            </a:gsLst>
            <a:lin ang="0" scaled="1"/>
            <a:tileRect/>
          </a:gradFill>
        </p:spPr>
        <p:txBody>
          <a:bodyPr lIns="0" tIns="0" rIns="0" bIns="0" rtlCol="0" anchor="ctr">
            <a:noAutofit/>
          </a:bodyPr>
          <a:lstStyle/>
          <a:p>
            <a:pPr algn="ctr"/>
            <a:r>
              <a:rPr lang="fr-FR" sz="1050" dirty="0">
                <a:solidFill>
                  <a:schemeClr val="bg1"/>
                </a:solidFill>
                <a:latin typeface="Roboto" pitchFamily="2" charset="0"/>
                <a:ea typeface="Roboto" pitchFamily="2" charset="0"/>
              </a:rPr>
              <a:t>Sous-total </a:t>
            </a:r>
          </a:p>
          <a:p>
            <a:pPr algn="ctr"/>
            <a:r>
              <a:rPr lang="fr-FR" sz="700" dirty="0">
                <a:solidFill>
                  <a:schemeClr val="bg1"/>
                </a:solidFill>
                <a:latin typeface="Roboto" pitchFamily="2" charset="0"/>
                <a:ea typeface="Roboto" pitchFamily="2" charset="0"/>
              </a:rPr>
              <a:t>Connaît</a:t>
            </a:r>
          </a:p>
        </p:txBody>
      </p:sp>
      <p:graphicFrame>
        <p:nvGraphicFramePr>
          <p:cNvPr id="23" name="Tableau 23">
            <a:extLst>
              <a:ext uri="{FF2B5EF4-FFF2-40B4-BE49-F238E27FC236}">
                <a16:creationId xmlns:a16="http://schemas.microsoft.com/office/drawing/2014/main" id="{523DD661-65D6-B542-A58A-E86A280ECFC2}"/>
              </a:ext>
            </a:extLst>
          </p:cNvPr>
          <p:cNvGraphicFramePr>
            <a:graphicFrameLocks noGrp="1"/>
          </p:cNvGraphicFramePr>
          <p:nvPr>
            <p:extLst>
              <p:ext uri="{D42A27DB-BD31-4B8C-83A1-F6EECF244321}">
                <p14:modId xmlns:p14="http://schemas.microsoft.com/office/powerpoint/2010/main" val="4262642094"/>
              </p:ext>
            </p:extLst>
          </p:nvPr>
        </p:nvGraphicFramePr>
        <p:xfrm>
          <a:off x="4577505" y="2888941"/>
          <a:ext cx="3103163" cy="2925325"/>
        </p:xfrm>
        <a:graphic>
          <a:graphicData uri="http://schemas.openxmlformats.org/drawingml/2006/table">
            <a:tbl>
              <a:tblPr firstRow="1" bandRow="1">
                <a:tableStyleId>{2D5ABB26-0587-4C30-8999-92F81FD0307C}</a:tableStyleId>
              </a:tblPr>
              <a:tblGrid>
                <a:gridCol w="3103163">
                  <a:extLst>
                    <a:ext uri="{9D8B030D-6E8A-4147-A177-3AD203B41FA5}">
                      <a16:colId xmlns:a16="http://schemas.microsoft.com/office/drawing/2014/main" val="2564470084"/>
                    </a:ext>
                  </a:extLst>
                </a:gridCol>
              </a:tblGrid>
              <a:tr h="585065">
                <a:tc>
                  <a:txBody>
                    <a:bodyPr/>
                    <a:lstStyle/>
                    <a:p>
                      <a:pPr algn="ctr"/>
                      <a:r>
                        <a:rPr lang="fr-FR" sz="1200" b="0" dirty="0">
                          <a:solidFill>
                            <a:schemeClr val="tx1"/>
                          </a:solidFill>
                        </a:rPr>
                        <a:t>Politique protection des </a:t>
                      </a:r>
                    </a:p>
                    <a:p>
                      <a:pPr algn="ctr"/>
                      <a:r>
                        <a:rPr lang="fr-FR" sz="1200" b="0" dirty="0">
                          <a:solidFill>
                            <a:schemeClr val="tx1"/>
                          </a:solidFill>
                        </a:rPr>
                        <a:t>données personnelles</a:t>
                      </a:r>
                    </a:p>
                  </a:txBody>
                  <a:tcPr anchor="ctr"/>
                </a:tc>
                <a:extLst>
                  <a:ext uri="{0D108BD9-81ED-4DB2-BD59-A6C34878D82A}">
                    <a16:rowId xmlns:a16="http://schemas.microsoft.com/office/drawing/2014/main" val="3309693034"/>
                  </a:ext>
                </a:extLst>
              </a:tr>
              <a:tr h="585065">
                <a:tc>
                  <a:txBody>
                    <a:bodyPr/>
                    <a:lstStyle/>
                    <a:p>
                      <a:pPr algn="ctr"/>
                      <a:r>
                        <a:rPr lang="fr-FR" sz="1200" b="0" dirty="0">
                          <a:solidFill>
                            <a:schemeClr val="tx1"/>
                          </a:solidFill>
                        </a:rPr>
                        <a:t>Code éthique / Compliance</a:t>
                      </a:r>
                    </a:p>
                  </a:txBody>
                  <a:tcPr anchor="ctr"/>
                </a:tc>
                <a:extLst>
                  <a:ext uri="{0D108BD9-81ED-4DB2-BD59-A6C34878D82A}">
                    <a16:rowId xmlns:a16="http://schemas.microsoft.com/office/drawing/2014/main" val="2811886992"/>
                  </a:ext>
                </a:extLst>
              </a:tr>
              <a:tr h="585065">
                <a:tc>
                  <a:txBody>
                    <a:bodyPr/>
                    <a:lstStyle/>
                    <a:p>
                      <a:pPr algn="ctr"/>
                      <a:r>
                        <a:rPr lang="fr-FR" sz="1200" b="0" dirty="0">
                          <a:solidFill>
                            <a:schemeClr val="tx1"/>
                          </a:solidFill>
                        </a:rPr>
                        <a:t>Politique conflits d’intérêts</a:t>
                      </a:r>
                    </a:p>
                  </a:txBody>
                  <a:tcPr anchor="ctr"/>
                </a:tc>
                <a:extLst>
                  <a:ext uri="{0D108BD9-81ED-4DB2-BD59-A6C34878D82A}">
                    <a16:rowId xmlns:a16="http://schemas.microsoft.com/office/drawing/2014/main" val="3466736975"/>
                  </a:ext>
                </a:extLst>
              </a:tr>
              <a:tr h="585065">
                <a:tc>
                  <a:txBody>
                    <a:bodyPr/>
                    <a:lstStyle/>
                    <a:p>
                      <a:pPr algn="ctr"/>
                      <a:r>
                        <a:rPr lang="fr-FR" sz="1200" b="0" dirty="0">
                          <a:solidFill>
                            <a:schemeClr val="tx1"/>
                          </a:solidFill>
                        </a:rPr>
                        <a:t>Politique cadeaux et invitations</a:t>
                      </a:r>
                    </a:p>
                  </a:txBody>
                  <a:tcPr anchor="ctr"/>
                </a:tc>
                <a:extLst>
                  <a:ext uri="{0D108BD9-81ED-4DB2-BD59-A6C34878D82A}">
                    <a16:rowId xmlns:a16="http://schemas.microsoft.com/office/drawing/2014/main" val="4231699068"/>
                  </a:ext>
                </a:extLst>
              </a:tr>
              <a:tr h="585065">
                <a:tc>
                  <a:txBody>
                    <a:bodyPr/>
                    <a:lstStyle/>
                    <a:p>
                      <a:pPr algn="ctr"/>
                      <a:r>
                        <a:rPr lang="fr-FR" sz="1200" b="0" dirty="0">
                          <a:solidFill>
                            <a:schemeClr val="tx1"/>
                          </a:solidFill>
                        </a:rPr>
                        <a:t>Autres politiques connues</a:t>
                      </a:r>
                    </a:p>
                  </a:txBody>
                  <a:tcPr anchor="ctr"/>
                </a:tc>
                <a:extLst>
                  <a:ext uri="{0D108BD9-81ED-4DB2-BD59-A6C34878D82A}">
                    <a16:rowId xmlns:a16="http://schemas.microsoft.com/office/drawing/2014/main" val="449917818"/>
                  </a:ext>
                </a:extLst>
              </a:tr>
            </a:tbl>
          </a:graphicData>
        </a:graphic>
      </p:graphicFrame>
      <p:graphicFrame>
        <p:nvGraphicFramePr>
          <p:cNvPr id="24" name="Tableau 23">
            <a:extLst>
              <a:ext uri="{FF2B5EF4-FFF2-40B4-BE49-F238E27FC236}">
                <a16:creationId xmlns:a16="http://schemas.microsoft.com/office/drawing/2014/main" id="{8487641E-BA08-5848-D326-86AFBA18260A}"/>
              </a:ext>
            </a:extLst>
          </p:cNvPr>
          <p:cNvGraphicFramePr>
            <a:graphicFrameLocks noGrp="1"/>
          </p:cNvGraphicFramePr>
          <p:nvPr>
            <p:extLst>
              <p:ext uri="{D42A27DB-BD31-4B8C-83A1-F6EECF244321}">
                <p14:modId xmlns:p14="http://schemas.microsoft.com/office/powerpoint/2010/main" val="727615304"/>
              </p:ext>
            </p:extLst>
          </p:nvPr>
        </p:nvGraphicFramePr>
        <p:xfrm>
          <a:off x="4232489" y="2888941"/>
          <a:ext cx="690033" cy="2942105"/>
        </p:xfrm>
        <a:graphic>
          <a:graphicData uri="http://schemas.openxmlformats.org/drawingml/2006/table">
            <a:tbl>
              <a:tblPr firstRow="1" bandRow="1">
                <a:tableStyleId>{2D5ABB26-0587-4C30-8999-92F81FD0307C}</a:tableStyleId>
              </a:tblPr>
              <a:tblGrid>
                <a:gridCol w="690033">
                  <a:extLst>
                    <a:ext uri="{9D8B030D-6E8A-4147-A177-3AD203B41FA5}">
                      <a16:colId xmlns:a16="http://schemas.microsoft.com/office/drawing/2014/main" val="2564470084"/>
                    </a:ext>
                  </a:extLst>
                </a:gridCol>
              </a:tblGrid>
              <a:tr h="588421">
                <a:tc>
                  <a:txBody>
                    <a:bodyPr/>
                    <a:lstStyle/>
                    <a:p>
                      <a:pPr algn="ctr"/>
                      <a:r>
                        <a:rPr lang="fr-FR" b="1" dirty="0">
                          <a:solidFill>
                            <a:srgbClr val="17406D"/>
                          </a:solidFill>
                        </a:rPr>
                        <a:t>62%</a:t>
                      </a:r>
                    </a:p>
                  </a:txBody>
                  <a:tcPr anchor="ctr"/>
                </a:tc>
                <a:extLst>
                  <a:ext uri="{0D108BD9-81ED-4DB2-BD59-A6C34878D82A}">
                    <a16:rowId xmlns:a16="http://schemas.microsoft.com/office/drawing/2014/main" val="3309693034"/>
                  </a:ext>
                </a:extLst>
              </a:tr>
              <a:tr h="58842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42%</a:t>
                      </a:r>
                    </a:p>
                  </a:txBody>
                  <a:tcPr anchor="ctr"/>
                </a:tc>
                <a:extLst>
                  <a:ext uri="{0D108BD9-81ED-4DB2-BD59-A6C34878D82A}">
                    <a16:rowId xmlns:a16="http://schemas.microsoft.com/office/drawing/2014/main" val="2811886992"/>
                  </a:ext>
                </a:extLst>
              </a:tr>
              <a:tr h="58842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39%</a:t>
                      </a:r>
                    </a:p>
                  </a:txBody>
                  <a:tcPr anchor="ctr"/>
                </a:tc>
                <a:extLst>
                  <a:ext uri="{0D108BD9-81ED-4DB2-BD59-A6C34878D82A}">
                    <a16:rowId xmlns:a16="http://schemas.microsoft.com/office/drawing/2014/main" val="3466736975"/>
                  </a:ext>
                </a:extLst>
              </a:tr>
              <a:tr h="58842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37%</a:t>
                      </a:r>
                    </a:p>
                  </a:txBody>
                  <a:tcPr anchor="ctr"/>
                </a:tc>
                <a:extLst>
                  <a:ext uri="{0D108BD9-81ED-4DB2-BD59-A6C34878D82A}">
                    <a16:rowId xmlns:a16="http://schemas.microsoft.com/office/drawing/2014/main" val="4231699068"/>
                  </a:ext>
                </a:extLst>
              </a:tr>
              <a:tr h="58842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24%</a:t>
                      </a:r>
                    </a:p>
                  </a:txBody>
                  <a:tcPr anchor="ctr"/>
                </a:tc>
                <a:extLst>
                  <a:ext uri="{0D108BD9-81ED-4DB2-BD59-A6C34878D82A}">
                    <a16:rowId xmlns:a16="http://schemas.microsoft.com/office/drawing/2014/main" val="449917818"/>
                  </a:ext>
                </a:extLst>
              </a:tr>
            </a:tbl>
          </a:graphicData>
        </a:graphic>
      </p:graphicFrame>
      <p:graphicFrame>
        <p:nvGraphicFramePr>
          <p:cNvPr id="25" name="Tableau 24">
            <a:extLst>
              <a:ext uri="{FF2B5EF4-FFF2-40B4-BE49-F238E27FC236}">
                <a16:creationId xmlns:a16="http://schemas.microsoft.com/office/drawing/2014/main" id="{F2C6EA0F-C493-8681-0903-EAC79D6990D2}"/>
              </a:ext>
            </a:extLst>
          </p:cNvPr>
          <p:cNvGraphicFramePr>
            <a:graphicFrameLocks noGrp="1"/>
          </p:cNvGraphicFramePr>
          <p:nvPr>
            <p:extLst>
              <p:ext uri="{D42A27DB-BD31-4B8C-83A1-F6EECF244321}">
                <p14:modId xmlns:p14="http://schemas.microsoft.com/office/powerpoint/2010/main" val="1938949145"/>
              </p:ext>
            </p:extLst>
          </p:nvPr>
        </p:nvGraphicFramePr>
        <p:xfrm>
          <a:off x="7199826" y="2888941"/>
          <a:ext cx="690033" cy="2942105"/>
        </p:xfrm>
        <a:graphic>
          <a:graphicData uri="http://schemas.openxmlformats.org/drawingml/2006/table">
            <a:tbl>
              <a:tblPr firstRow="1" bandRow="1">
                <a:tableStyleId>{2D5ABB26-0587-4C30-8999-92F81FD0307C}</a:tableStyleId>
              </a:tblPr>
              <a:tblGrid>
                <a:gridCol w="690033">
                  <a:extLst>
                    <a:ext uri="{9D8B030D-6E8A-4147-A177-3AD203B41FA5}">
                      <a16:colId xmlns:a16="http://schemas.microsoft.com/office/drawing/2014/main" val="2564470084"/>
                    </a:ext>
                  </a:extLst>
                </a:gridCol>
              </a:tblGrid>
              <a:tr h="588421">
                <a:tc>
                  <a:txBody>
                    <a:bodyPr/>
                    <a:lstStyle/>
                    <a:p>
                      <a:pPr algn="ctr"/>
                      <a:r>
                        <a:rPr lang="fr-FR" b="1" dirty="0">
                          <a:solidFill>
                            <a:srgbClr val="17406D"/>
                          </a:solidFill>
                        </a:rPr>
                        <a:t>66%</a:t>
                      </a:r>
                    </a:p>
                  </a:txBody>
                  <a:tcPr anchor="ctr"/>
                </a:tc>
                <a:extLst>
                  <a:ext uri="{0D108BD9-81ED-4DB2-BD59-A6C34878D82A}">
                    <a16:rowId xmlns:a16="http://schemas.microsoft.com/office/drawing/2014/main" val="3309693034"/>
                  </a:ext>
                </a:extLst>
              </a:tr>
              <a:tr h="58842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47%</a:t>
                      </a:r>
                    </a:p>
                  </a:txBody>
                  <a:tcPr anchor="ctr"/>
                </a:tc>
                <a:extLst>
                  <a:ext uri="{0D108BD9-81ED-4DB2-BD59-A6C34878D82A}">
                    <a16:rowId xmlns:a16="http://schemas.microsoft.com/office/drawing/2014/main" val="2811886992"/>
                  </a:ext>
                </a:extLst>
              </a:tr>
              <a:tr h="58842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48%</a:t>
                      </a:r>
                    </a:p>
                  </a:txBody>
                  <a:tcPr anchor="ctr"/>
                </a:tc>
                <a:extLst>
                  <a:ext uri="{0D108BD9-81ED-4DB2-BD59-A6C34878D82A}">
                    <a16:rowId xmlns:a16="http://schemas.microsoft.com/office/drawing/2014/main" val="3466736975"/>
                  </a:ext>
                </a:extLst>
              </a:tr>
              <a:tr h="58842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43%</a:t>
                      </a:r>
                    </a:p>
                  </a:txBody>
                  <a:tcPr anchor="ctr"/>
                </a:tc>
                <a:extLst>
                  <a:ext uri="{0D108BD9-81ED-4DB2-BD59-A6C34878D82A}">
                    <a16:rowId xmlns:a16="http://schemas.microsoft.com/office/drawing/2014/main" val="4231699068"/>
                  </a:ext>
                </a:extLst>
              </a:tr>
              <a:tr h="58842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32%</a:t>
                      </a:r>
                    </a:p>
                  </a:txBody>
                  <a:tcPr anchor="ctr"/>
                </a:tc>
                <a:extLst>
                  <a:ext uri="{0D108BD9-81ED-4DB2-BD59-A6C34878D82A}">
                    <a16:rowId xmlns:a16="http://schemas.microsoft.com/office/drawing/2014/main" val="449917818"/>
                  </a:ext>
                </a:extLst>
              </a:tr>
            </a:tbl>
          </a:graphicData>
        </a:graphic>
      </p:graphicFrame>
      <p:cxnSp>
        <p:nvCxnSpPr>
          <p:cNvPr id="3" name="Connecteur droit 2">
            <a:extLst>
              <a:ext uri="{FF2B5EF4-FFF2-40B4-BE49-F238E27FC236}">
                <a16:creationId xmlns:a16="http://schemas.microsoft.com/office/drawing/2014/main" id="{64234D33-80DB-EEE3-2A11-0732324B3852}"/>
              </a:ext>
            </a:extLst>
          </p:cNvPr>
          <p:cNvCxnSpPr/>
          <p:nvPr/>
        </p:nvCxnSpPr>
        <p:spPr>
          <a:xfrm>
            <a:off x="1170337" y="343874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7B87A775-EAD0-F8B9-6E7A-30BBFB0D839D}"/>
              </a:ext>
            </a:extLst>
          </p:cNvPr>
          <p:cNvCxnSpPr/>
          <p:nvPr/>
        </p:nvCxnSpPr>
        <p:spPr>
          <a:xfrm>
            <a:off x="1170337" y="522920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8" name="Arc 7">
            <a:extLst>
              <a:ext uri="{FF2B5EF4-FFF2-40B4-BE49-F238E27FC236}">
                <a16:creationId xmlns:a16="http://schemas.microsoft.com/office/drawing/2014/main" id="{395BBC04-465E-53B4-9FCD-C404A45A0449}"/>
              </a:ext>
            </a:extLst>
          </p:cNvPr>
          <p:cNvSpPr/>
          <p:nvPr/>
        </p:nvSpPr>
        <p:spPr>
          <a:xfrm>
            <a:off x="3588480" y="2945607"/>
            <a:ext cx="575266" cy="405045"/>
          </a:xfrm>
          <a:prstGeom prst="arc">
            <a:avLst>
              <a:gd name="adj1" fmla="val 3671642"/>
              <a:gd name="adj2" fmla="val 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Arc 9">
            <a:extLst>
              <a:ext uri="{FF2B5EF4-FFF2-40B4-BE49-F238E27FC236}">
                <a16:creationId xmlns:a16="http://schemas.microsoft.com/office/drawing/2014/main" id="{77B4AE30-4762-CD21-324A-D8C056C17CBC}"/>
              </a:ext>
            </a:extLst>
          </p:cNvPr>
          <p:cNvSpPr/>
          <p:nvPr/>
        </p:nvSpPr>
        <p:spPr>
          <a:xfrm>
            <a:off x="8305236" y="2978950"/>
            <a:ext cx="575266" cy="405045"/>
          </a:xfrm>
          <a:prstGeom prst="arc">
            <a:avLst>
              <a:gd name="adj1" fmla="val 3671642"/>
              <a:gd name="adj2" fmla="val 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Arc 26">
            <a:extLst>
              <a:ext uri="{FF2B5EF4-FFF2-40B4-BE49-F238E27FC236}">
                <a16:creationId xmlns:a16="http://schemas.microsoft.com/office/drawing/2014/main" id="{9B4F427D-B768-3655-5DEE-4037B10454B9}"/>
              </a:ext>
            </a:extLst>
          </p:cNvPr>
          <p:cNvSpPr/>
          <p:nvPr/>
        </p:nvSpPr>
        <p:spPr>
          <a:xfrm rot="20165770">
            <a:off x="1180945" y="2800161"/>
            <a:ext cx="919666" cy="3160117"/>
          </a:xfrm>
          <a:prstGeom prst="arc">
            <a:avLst>
              <a:gd name="adj1" fmla="val 2259682"/>
              <a:gd name="adj2" fmla="val 0"/>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Arc 27">
            <a:extLst>
              <a:ext uri="{FF2B5EF4-FFF2-40B4-BE49-F238E27FC236}">
                <a16:creationId xmlns:a16="http://schemas.microsoft.com/office/drawing/2014/main" id="{079D1AB9-6E0F-A557-966A-B2A924DDAA22}"/>
              </a:ext>
            </a:extLst>
          </p:cNvPr>
          <p:cNvSpPr/>
          <p:nvPr/>
        </p:nvSpPr>
        <p:spPr>
          <a:xfrm rot="1284002">
            <a:off x="10341681" y="2855270"/>
            <a:ext cx="855896" cy="3160117"/>
          </a:xfrm>
          <a:prstGeom prst="arc">
            <a:avLst>
              <a:gd name="adj1" fmla="val 2259682"/>
              <a:gd name="adj2" fmla="val 0"/>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46511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482229"/>
            <a:ext cx="9110016" cy="232136"/>
          </a:xfrm>
        </p:spPr>
        <p:txBody>
          <a:bodyPr/>
          <a:lstStyle/>
          <a:p>
            <a:r>
              <a:rPr lang="fr-FR" altLang="fr-FR"/>
              <a:t>Occurrence pour le Cercle d’Ethique des Affaires  | Barômètre du climat Ethique | mai 2023</a:t>
            </a:r>
            <a:endParaRPr lang="fr-FR" altLang="fr-FR" dirty="0"/>
          </a:p>
        </p:txBody>
      </p:sp>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88198"/>
            <a:ext cx="484609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Comparaison avec les vagues précédentes</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1" name="Graphique 10">
            <a:extLst>
              <a:ext uri="{FF2B5EF4-FFF2-40B4-BE49-F238E27FC236}">
                <a16:creationId xmlns:a16="http://schemas.microsoft.com/office/drawing/2014/main" id="{9799757C-A11B-C04E-C566-450E22481EE8}"/>
              </a:ext>
            </a:extLst>
          </p:cNvPr>
          <p:cNvGraphicFramePr/>
          <p:nvPr>
            <p:extLst>
              <p:ext uri="{D42A27DB-BD31-4B8C-83A1-F6EECF244321}">
                <p14:modId xmlns:p14="http://schemas.microsoft.com/office/powerpoint/2010/main" val="4038940365"/>
              </p:ext>
            </p:extLst>
          </p:nvPr>
        </p:nvGraphicFramePr>
        <p:xfrm>
          <a:off x="5103280" y="2371120"/>
          <a:ext cx="5660148" cy="652835"/>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Connecteur droit 11">
            <a:extLst>
              <a:ext uri="{FF2B5EF4-FFF2-40B4-BE49-F238E27FC236}">
                <a16:creationId xmlns:a16="http://schemas.microsoft.com/office/drawing/2014/main" id="{6CC81B81-788E-540A-A871-09663AA197AB}"/>
              </a:ext>
            </a:extLst>
          </p:cNvPr>
          <p:cNvCxnSpPr>
            <a:cxnSpLocks/>
          </p:cNvCxnSpPr>
          <p:nvPr/>
        </p:nvCxnSpPr>
        <p:spPr>
          <a:xfrm>
            <a:off x="1138961" y="288894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AA48B7C8-F698-C1BF-186C-4488056B41DA}"/>
              </a:ext>
            </a:extLst>
          </p:cNvPr>
          <p:cNvCxnSpPr>
            <a:cxnSpLocks/>
          </p:cNvCxnSpPr>
          <p:nvPr/>
        </p:nvCxnSpPr>
        <p:spPr>
          <a:xfrm>
            <a:off x="1138961" y="464413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4B62841-CD28-B159-EFD4-3EE0D1AEE610}"/>
              </a:ext>
            </a:extLst>
          </p:cNvPr>
          <p:cNvCxnSpPr>
            <a:cxnSpLocks/>
          </p:cNvCxnSpPr>
          <p:nvPr/>
        </p:nvCxnSpPr>
        <p:spPr>
          <a:xfrm>
            <a:off x="1138961" y="549923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A62DE798-33DF-C622-4F11-80317B6BD73D}"/>
              </a:ext>
            </a:extLst>
          </p:cNvPr>
          <p:cNvCxnSpPr>
            <a:cxnSpLocks/>
          </p:cNvCxnSpPr>
          <p:nvPr/>
        </p:nvCxnSpPr>
        <p:spPr>
          <a:xfrm>
            <a:off x="1138961" y="378904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68D06B42-E194-5398-41BA-AB0806A54C21}"/>
              </a:ext>
            </a:extLst>
          </p:cNvPr>
          <p:cNvSpPr txBox="1"/>
          <p:nvPr/>
        </p:nvSpPr>
        <p:spPr>
          <a:xfrm>
            <a:off x="8841305" y="1898830"/>
            <a:ext cx="720080" cy="215444"/>
          </a:xfrm>
          <a:prstGeom prst="rect">
            <a:avLst/>
          </a:prstGeom>
        </p:spPr>
        <p:txBody>
          <a:bodyPr wrap="square" lIns="0" tIns="0" rIns="0" bIns="0" rtlCol="0" anchor="t" anchorCtr="0">
            <a:spAutoFit/>
          </a:bodyPr>
          <a:lstStyle/>
          <a:p>
            <a:pPr algn="l" fontAlgn="auto"/>
            <a:r>
              <a:rPr lang="fr-FR" sz="1400" b="1" dirty="0"/>
              <a:t>2023</a:t>
            </a:r>
          </a:p>
        </p:txBody>
      </p:sp>
      <p:graphicFrame>
        <p:nvGraphicFramePr>
          <p:cNvPr id="22" name="Graphique 21">
            <a:extLst>
              <a:ext uri="{FF2B5EF4-FFF2-40B4-BE49-F238E27FC236}">
                <a16:creationId xmlns:a16="http://schemas.microsoft.com/office/drawing/2014/main" id="{16444F6C-8B2B-19CC-B002-F78973144CE3}"/>
              </a:ext>
            </a:extLst>
          </p:cNvPr>
          <p:cNvGraphicFramePr/>
          <p:nvPr>
            <p:extLst>
              <p:ext uri="{D42A27DB-BD31-4B8C-83A1-F6EECF244321}">
                <p14:modId xmlns:p14="http://schemas.microsoft.com/office/powerpoint/2010/main" val="2444158871"/>
              </p:ext>
            </p:extLst>
          </p:nvPr>
        </p:nvGraphicFramePr>
        <p:xfrm>
          <a:off x="5103280" y="3226215"/>
          <a:ext cx="5660148" cy="6528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Graphique 27">
            <a:extLst>
              <a:ext uri="{FF2B5EF4-FFF2-40B4-BE49-F238E27FC236}">
                <a16:creationId xmlns:a16="http://schemas.microsoft.com/office/drawing/2014/main" id="{3A52DD2A-FD54-6FCF-81CC-BAC202559164}"/>
              </a:ext>
            </a:extLst>
          </p:cNvPr>
          <p:cNvGraphicFramePr/>
          <p:nvPr>
            <p:extLst>
              <p:ext uri="{D42A27DB-BD31-4B8C-83A1-F6EECF244321}">
                <p14:modId xmlns:p14="http://schemas.microsoft.com/office/powerpoint/2010/main" val="1233947080"/>
              </p:ext>
            </p:extLst>
          </p:nvPr>
        </p:nvGraphicFramePr>
        <p:xfrm>
          <a:off x="5069418" y="3924055"/>
          <a:ext cx="5660148" cy="6528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Graphique 28">
            <a:extLst>
              <a:ext uri="{FF2B5EF4-FFF2-40B4-BE49-F238E27FC236}">
                <a16:creationId xmlns:a16="http://schemas.microsoft.com/office/drawing/2014/main" id="{564F1B1D-41EE-1B8D-24BB-51D38F6E59AD}"/>
              </a:ext>
            </a:extLst>
          </p:cNvPr>
          <p:cNvGraphicFramePr/>
          <p:nvPr>
            <p:extLst>
              <p:ext uri="{D42A27DB-BD31-4B8C-83A1-F6EECF244321}">
                <p14:modId xmlns:p14="http://schemas.microsoft.com/office/powerpoint/2010/main" val="3859723064"/>
              </p:ext>
            </p:extLst>
          </p:nvPr>
        </p:nvGraphicFramePr>
        <p:xfrm>
          <a:off x="5007766" y="4895427"/>
          <a:ext cx="5660148" cy="6528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Graphique 29">
            <a:extLst>
              <a:ext uri="{FF2B5EF4-FFF2-40B4-BE49-F238E27FC236}">
                <a16:creationId xmlns:a16="http://schemas.microsoft.com/office/drawing/2014/main" id="{5FEE0FC9-F598-DF73-6423-8E16E71931FC}"/>
              </a:ext>
            </a:extLst>
          </p:cNvPr>
          <p:cNvGraphicFramePr/>
          <p:nvPr>
            <p:extLst>
              <p:ext uri="{D42A27DB-BD31-4B8C-83A1-F6EECF244321}">
                <p14:modId xmlns:p14="http://schemas.microsoft.com/office/powerpoint/2010/main" val="1077863325"/>
              </p:ext>
            </p:extLst>
          </p:nvPr>
        </p:nvGraphicFramePr>
        <p:xfrm>
          <a:off x="5046172" y="5701490"/>
          <a:ext cx="5660148" cy="652835"/>
        </p:xfrm>
        <a:graphic>
          <a:graphicData uri="http://schemas.openxmlformats.org/drawingml/2006/chart">
            <c:chart xmlns:c="http://schemas.openxmlformats.org/drawingml/2006/chart" xmlns:r="http://schemas.openxmlformats.org/officeDocument/2006/relationships" r:id="rId6"/>
          </a:graphicData>
        </a:graphic>
      </p:graphicFrame>
      <p:sp>
        <p:nvSpPr>
          <p:cNvPr id="42" name="ZoneTexte 41">
            <a:extLst>
              <a:ext uri="{FF2B5EF4-FFF2-40B4-BE49-F238E27FC236}">
                <a16:creationId xmlns:a16="http://schemas.microsoft.com/office/drawing/2014/main" id="{CAE00F40-D0F6-6E98-3D4E-B3A6D09F6E19}"/>
              </a:ext>
            </a:extLst>
          </p:cNvPr>
          <p:cNvSpPr txBox="1"/>
          <p:nvPr/>
        </p:nvSpPr>
        <p:spPr>
          <a:xfrm>
            <a:off x="6321025" y="1898830"/>
            <a:ext cx="720080" cy="215444"/>
          </a:xfrm>
          <a:prstGeom prst="rect">
            <a:avLst/>
          </a:prstGeom>
        </p:spPr>
        <p:txBody>
          <a:bodyPr wrap="square" lIns="0" tIns="0" rIns="0" bIns="0" rtlCol="0" anchor="t" anchorCtr="0">
            <a:spAutoFit/>
          </a:bodyPr>
          <a:lstStyle/>
          <a:p>
            <a:pPr algn="l" fontAlgn="auto"/>
            <a:r>
              <a:rPr lang="fr-FR" sz="1400" b="1" dirty="0"/>
              <a:t>2022</a:t>
            </a:r>
          </a:p>
        </p:txBody>
      </p:sp>
      <p:graphicFrame>
        <p:nvGraphicFramePr>
          <p:cNvPr id="2" name="Tableau 1">
            <a:extLst>
              <a:ext uri="{FF2B5EF4-FFF2-40B4-BE49-F238E27FC236}">
                <a16:creationId xmlns:a16="http://schemas.microsoft.com/office/drawing/2014/main" id="{133D15BA-99EC-46B9-E417-71A3A6C57667}"/>
              </a:ext>
            </a:extLst>
          </p:cNvPr>
          <p:cNvGraphicFramePr>
            <a:graphicFrameLocks noGrp="1"/>
          </p:cNvGraphicFramePr>
          <p:nvPr>
            <p:extLst>
              <p:ext uri="{D42A27DB-BD31-4B8C-83A1-F6EECF244321}">
                <p14:modId xmlns:p14="http://schemas.microsoft.com/office/powerpoint/2010/main" val="808635985"/>
              </p:ext>
            </p:extLst>
          </p:nvPr>
        </p:nvGraphicFramePr>
        <p:xfrm>
          <a:off x="652733" y="998730"/>
          <a:ext cx="6883427" cy="285360"/>
        </p:xfrm>
        <a:graphic>
          <a:graphicData uri="http://schemas.openxmlformats.org/drawingml/2006/table">
            <a:tbl>
              <a:tblPr>
                <a:tableStyleId>{5C22544A-7EE6-4342-B048-85BDC9FD1C3A}</a:tableStyleId>
              </a:tblPr>
              <a:tblGrid>
                <a:gridCol w="6883427">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Q11. Dans quelle mesure connaissez-vous ces documents de référence de votre entreprise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 name="ZoneTexte 2">
            <a:extLst>
              <a:ext uri="{FF2B5EF4-FFF2-40B4-BE49-F238E27FC236}">
                <a16:creationId xmlns:a16="http://schemas.microsoft.com/office/drawing/2014/main" id="{634AEAF5-062F-697D-4A63-2DEF1BA01529}"/>
              </a:ext>
            </a:extLst>
          </p:cNvPr>
          <p:cNvSpPr txBox="1"/>
          <p:nvPr/>
        </p:nvSpPr>
        <p:spPr>
          <a:xfrm>
            <a:off x="668217" y="139318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graphicFrame>
        <p:nvGraphicFramePr>
          <p:cNvPr id="7" name="Tableau 23">
            <a:extLst>
              <a:ext uri="{FF2B5EF4-FFF2-40B4-BE49-F238E27FC236}">
                <a16:creationId xmlns:a16="http://schemas.microsoft.com/office/drawing/2014/main" id="{27B1BECF-43E3-DFB4-3F6E-9957CF6D89F9}"/>
              </a:ext>
            </a:extLst>
          </p:cNvPr>
          <p:cNvGraphicFramePr>
            <a:graphicFrameLocks noGrp="1"/>
          </p:cNvGraphicFramePr>
          <p:nvPr>
            <p:extLst>
              <p:ext uri="{D42A27DB-BD31-4B8C-83A1-F6EECF244321}">
                <p14:modId xmlns:p14="http://schemas.microsoft.com/office/powerpoint/2010/main" val="296911565"/>
              </p:ext>
            </p:extLst>
          </p:nvPr>
        </p:nvGraphicFramePr>
        <p:xfrm>
          <a:off x="1766306" y="2025235"/>
          <a:ext cx="3103163" cy="4387975"/>
        </p:xfrm>
        <a:graphic>
          <a:graphicData uri="http://schemas.openxmlformats.org/drawingml/2006/table">
            <a:tbl>
              <a:tblPr firstRow="1" bandRow="1">
                <a:tableStyleId>{2D5ABB26-0587-4C30-8999-92F81FD0307C}</a:tableStyleId>
              </a:tblPr>
              <a:tblGrid>
                <a:gridCol w="3103163">
                  <a:extLst>
                    <a:ext uri="{9D8B030D-6E8A-4147-A177-3AD203B41FA5}">
                      <a16:colId xmlns:a16="http://schemas.microsoft.com/office/drawing/2014/main" val="2564470084"/>
                    </a:ext>
                  </a:extLst>
                </a:gridCol>
              </a:tblGrid>
              <a:tr h="877595">
                <a:tc>
                  <a:txBody>
                    <a:bodyPr/>
                    <a:lstStyle/>
                    <a:p>
                      <a:pPr algn="ctr"/>
                      <a:r>
                        <a:rPr lang="fr-FR" sz="1200" b="0" dirty="0">
                          <a:solidFill>
                            <a:schemeClr val="tx1"/>
                          </a:solidFill>
                        </a:rPr>
                        <a:t>Politique protection des </a:t>
                      </a:r>
                    </a:p>
                    <a:p>
                      <a:pPr algn="ctr"/>
                      <a:r>
                        <a:rPr lang="fr-FR" sz="1200" b="0" dirty="0">
                          <a:solidFill>
                            <a:schemeClr val="tx1"/>
                          </a:solidFill>
                        </a:rPr>
                        <a:t>données personnelles</a:t>
                      </a:r>
                    </a:p>
                  </a:txBody>
                  <a:tcPr anchor="ctr"/>
                </a:tc>
                <a:extLst>
                  <a:ext uri="{0D108BD9-81ED-4DB2-BD59-A6C34878D82A}">
                    <a16:rowId xmlns:a16="http://schemas.microsoft.com/office/drawing/2014/main" val="3309693034"/>
                  </a:ext>
                </a:extLst>
              </a:tr>
              <a:tr h="877595">
                <a:tc>
                  <a:txBody>
                    <a:bodyPr/>
                    <a:lstStyle/>
                    <a:p>
                      <a:pPr algn="ctr"/>
                      <a:r>
                        <a:rPr lang="fr-FR" sz="1200" b="0" dirty="0">
                          <a:solidFill>
                            <a:schemeClr val="tx1"/>
                          </a:solidFill>
                        </a:rPr>
                        <a:t>Code éthique / Compliance</a:t>
                      </a:r>
                    </a:p>
                  </a:txBody>
                  <a:tcPr anchor="ctr"/>
                </a:tc>
                <a:extLst>
                  <a:ext uri="{0D108BD9-81ED-4DB2-BD59-A6C34878D82A}">
                    <a16:rowId xmlns:a16="http://schemas.microsoft.com/office/drawing/2014/main" val="2811886992"/>
                  </a:ext>
                </a:extLst>
              </a:tr>
              <a:tr h="877595">
                <a:tc>
                  <a:txBody>
                    <a:bodyPr/>
                    <a:lstStyle/>
                    <a:p>
                      <a:pPr algn="ctr"/>
                      <a:r>
                        <a:rPr lang="fr-FR" sz="1200" b="0" dirty="0">
                          <a:solidFill>
                            <a:schemeClr val="tx1"/>
                          </a:solidFill>
                        </a:rPr>
                        <a:t>Politique conflits d’intérêts</a:t>
                      </a:r>
                    </a:p>
                  </a:txBody>
                  <a:tcPr anchor="ctr"/>
                </a:tc>
                <a:extLst>
                  <a:ext uri="{0D108BD9-81ED-4DB2-BD59-A6C34878D82A}">
                    <a16:rowId xmlns:a16="http://schemas.microsoft.com/office/drawing/2014/main" val="3466736975"/>
                  </a:ext>
                </a:extLst>
              </a:tr>
              <a:tr h="877595">
                <a:tc>
                  <a:txBody>
                    <a:bodyPr/>
                    <a:lstStyle/>
                    <a:p>
                      <a:pPr algn="ctr"/>
                      <a:r>
                        <a:rPr lang="fr-FR" sz="1200" b="0" dirty="0">
                          <a:solidFill>
                            <a:schemeClr val="tx1"/>
                          </a:solidFill>
                        </a:rPr>
                        <a:t>Politique cadeaux et invitations</a:t>
                      </a:r>
                    </a:p>
                  </a:txBody>
                  <a:tcPr anchor="ctr"/>
                </a:tc>
                <a:extLst>
                  <a:ext uri="{0D108BD9-81ED-4DB2-BD59-A6C34878D82A}">
                    <a16:rowId xmlns:a16="http://schemas.microsoft.com/office/drawing/2014/main" val="4231699068"/>
                  </a:ext>
                </a:extLst>
              </a:tr>
              <a:tr h="877595">
                <a:tc>
                  <a:txBody>
                    <a:bodyPr/>
                    <a:lstStyle/>
                    <a:p>
                      <a:pPr algn="ctr"/>
                      <a:r>
                        <a:rPr lang="fr-FR" sz="1200" b="0" dirty="0">
                          <a:solidFill>
                            <a:schemeClr val="tx1"/>
                          </a:solidFill>
                        </a:rPr>
                        <a:t>Autres politiques connues</a:t>
                      </a:r>
                    </a:p>
                  </a:txBody>
                  <a:tcPr anchor="ctr"/>
                </a:tc>
                <a:extLst>
                  <a:ext uri="{0D108BD9-81ED-4DB2-BD59-A6C34878D82A}">
                    <a16:rowId xmlns:a16="http://schemas.microsoft.com/office/drawing/2014/main" val="449917818"/>
                  </a:ext>
                </a:extLst>
              </a:tr>
            </a:tbl>
          </a:graphicData>
        </a:graphic>
      </p:graphicFrame>
      <p:cxnSp>
        <p:nvCxnSpPr>
          <p:cNvPr id="8" name="Connecteur droit 7">
            <a:extLst>
              <a:ext uri="{FF2B5EF4-FFF2-40B4-BE49-F238E27FC236}">
                <a16:creationId xmlns:a16="http://schemas.microsoft.com/office/drawing/2014/main" id="{7578063D-E06E-C925-FDBD-44092CB638FC}"/>
              </a:ext>
            </a:extLst>
          </p:cNvPr>
          <p:cNvCxnSpPr/>
          <p:nvPr/>
        </p:nvCxnSpPr>
        <p:spPr>
          <a:xfrm>
            <a:off x="8706290" y="5949280"/>
            <a:ext cx="49505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4C534069-A555-4742-BB03-B8508FEF6106}"/>
              </a:ext>
            </a:extLst>
          </p:cNvPr>
          <p:cNvCxnSpPr/>
          <p:nvPr/>
        </p:nvCxnSpPr>
        <p:spPr>
          <a:xfrm>
            <a:off x="8751295" y="2663915"/>
            <a:ext cx="49505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61319F77-6BBA-0DC4-F58F-F644CBF11A24}"/>
              </a:ext>
            </a:extLst>
          </p:cNvPr>
          <p:cNvSpPr>
            <a:spLocks noGrp="1"/>
          </p:cNvSpPr>
          <p:nvPr>
            <p:ph type="sldNum" sz="quarter" idx="4"/>
          </p:nvPr>
        </p:nvSpPr>
        <p:spPr/>
        <p:txBody>
          <a:bodyPr/>
          <a:lstStyle/>
          <a:p>
            <a:fld id="{69A197D1-22BB-4CE7-B90B-919B10D073A0}" type="slidenum">
              <a:rPr lang="fr-FR" altLang="fr-FR" smtClean="0"/>
              <a:pPr/>
              <a:t>153</a:t>
            </a:fld>
            <a:endParaRPr lang="fr-FR" altLang="fr-FR" dirty="0"/>
          </a:p>
        </p:txBody>
      </p:sp>
    </p:spTree>
    <p:extLst>
      <p:ext uri="{BB962C8B-B14F-4D97-AF65-F5344CB8AC3E}">
        <p14:creationId xmlns:p14="http://schemas.microsoft.com/office/powerpoint/2010/main" val="72093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154</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66056" y="326224"/>
            <a:ext cx="10855569" cy="664797"/>
          </a:xfrm>
        </p:spPr>
        <p:txBody>
          <a:bodyPr/>
          <a:lstStyle/>
          <a:p>
            <a:r>
              <a:rPr lang="fr-FR" sz="2400" dirty="0"/>
              <a:t>Des managers très nettement plus au fait des documents de référence présents dans leur entreprise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4190287370"/>
              </p:ext>
            </p:extLst>
          </p:nvPr>
        </p:nvGraphicFramePr>
        <p:xfrm>
          <a:off x="652733" y="1144340"/>
          <a:ext cx="6889182" cy="285360"/>
        </p:xfrm>
        <a:graphic>
          <a:graphicData uri="http://schemas.openxmlformats.org/drawingml/2006/table">
            <a:tbl>
              <a:tblPr>
                <a:tableStyleId>{5C22544A-7EE6-4342-B048-85BDC9FD1C3A}</a:tableStyleId>
              </a:tblPr>
              <a:tblGrid>
                <a:gridCol w="6889182">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Q11. Dans quelle mesure connaissez-vous ces documents de référence de votre entreprise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 – </a:t>
            </a:r>
            <a:r>
              <a:rPr lang="fr-FR" sz="1050" b="1" i="1" dirty="0">
                <a:latin typeface="Roboto" panose="020B0604020202020204" charset="0"/>
                <a:ea typeface="Roboto" panose="020B0604020202020204" charset="0"/>
              </a:rPr>
              <a:t>ST « Très bien + Assez bien »</a:t>
            </a:r>
          </a:p>
        </p:txBody>
      </p:sp>
      <p:grpSp>
        <p:nvGrpSpPr>
          <p:cNvPr id="11" name="Groupe 10">
            <a:extLst>
              <a:ext uri="{FF2B5EF4-FFF2-40B4-BE49-F238E27FC236}">
                <a16:creationId xmlns:a16="http://schemas.microsoft.com/office/drawing/2014/main" id="{34C4F323-C5F3-55C6-DF64-BD43AB6C7076}"/>
              </a:ext>
            </a:extLst>
          </p:cNvPr>
          <p:cNvGrpSpPr/>
          <p:nvPr/>
        </p:nvGrpSpPr>
        <p:grpSpPr>
          <a:xfrm>
            <a:off x="842615" y="1939448"/>
            <a:ext cx="2060885" cy="504916"/>
            <a:chOff x="842615" y="1939448"/>
            <a:chExt cx="2060885" cy="504916"/>
          </a:xfrm>
        </p:grpSpPr>
        <p:pic>
          <p:nvPicPr>
            <p:cNvPr id="13" name="Picture 2">
              <a:extLst>
                <a:ext uri="{FF2B5EF4-FFF2-40B4-BE49-F238E27FC236}">
                  <a16:creationId xmlns:a16="http://schemas.microsoft.com/office/drawing/2014/main" id="{33CD5B3C-EBD6-0938-A161-D5672B00FA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759E12CD-74FA-4B34-F44D-760F302EE8B7}"/>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6" name="Groupe 15">
            <a:extLst>
              <a:ext uri="{FF2B5EF4-FFF2-40B4-BE49-F238E27FC236}">
                <a16:creationId xmlns:a16="http://schemas.microsoft.com/office/drawing/2014/main" id="{98342617-09D8-04F9-ADD4-AB162249EE83}"/>
              </a:ext>
            </a:extLst>
          </p:cNvPr>
          <p:cNvGrpSpPr/>
          <p:nvPr/>
        </p:nvGrpSpPr>
        <p:grpSpPr>
          <a:xfrm>
            <a:off x="8058119" y="1939448"/>
            <a:ext cx="2010242" cy="504916"/>
            <a:chOff x="8058119" y="1939448"/>
            <a:chExt cx="2010242" cy="504916"/>
          </a:xfrm>
        </p:grpSpPr>
        <p:pic>
          <p:nvPicPr>
            <p:cNvPr id="19" name="Picture 4">
              <a:extLst>
                <a:ext uri="{FF2B5EF4-FFF2-40B4-BE49-F238E27FC236}">
                  <a16:creationId xmlns:a16="http://schemas.microsoft.com/office/drawing/2014/main" id="{6020E7A9-8DFE-22A5-16D3-E368F3AE20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D83A170B-86F5-5DEE-10D4-788E87936847}"/>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graphicFrame>
        <p:nvGraphicFramePr>
          <p:cNvPr id="8" name="Graphique 7">
            <a:extLst>
              <a:ext uri="{FF2B5EF4-FFF2-40B4-BE49-F238E27FC236}">
                <a16:creationId xmlns:a16="http://schemas.microsoft.com/office/drawing/2014/main" id="{CF149C27-E759-D877-FB1E-09548083084E}"/>
              </a:ext>
            </a:extLst>
          </p:cNvPr>
          <p:cNvGraphicFramePr/>
          <p:nvPr>
            <p:extLst>
              <p:ext uri="{D42A27DB-BD31-4B8C-83A1-F6EECF244321}">
                <p14:modId xmlns:p14="http://schemas.microsoft.com/office/powerpoint/2010/main" val="2548187922"/>
              </p:ext>
            </p:extLst>
          </p:nvPr>
        </p:nvGraphicFramePr>
        <p:xfrm>
          <a:off x="470376" y="2846033"/>
          <a:ext cx="5625624" cy="34655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9">
            <a:extLst>
              <a:ext uri="{FF2B5EF4-FFF2-40B4-BE49-F238E27FC236}">
                <a16:creationId xmlns:a16="http://schemas.microsoft.com/office/drawing/2014/main" id="{8E9C458D-BDB1-F626-B992-DC47346CD1BD}"/>
              </a:ext>
            </a:extLst>
          </p:cNvPr>
          <p:cNvGraphicFramePr/>
          <p:nvPr>
            <p:extLst>
              <p:ext uri="{D42A27DB-BD31-4B8C-83A1-F6EECF244321}">
                <p14:modId xmlns:p14="http://schemas.microsoft.com/office/powerpoint/2010/main" val="4166508325"/>
              </p:ext>
            </p:extLst>
          </p:nvPr>
        </p:nvGraphicFramePr>
        <p:xfrm>
          <a:off x="6566376" y="2846033"/>
          <a:ext cx="5625624" cy="3465576"/>
        </p:xfrm>
        <a:graphic>
          <a:graphicData uri="http://schemas.openxmlformats.org/drawingml/2006/chart">
            <c:chart xmlns:c="http://schemas.openxmlformats.org/drawingml/2006/chart" xmlns:r="http://schemas.openxmlformats.org/officeDocument/2006/relationships" r:id="rId5"/>
          </a:graphicData>
        </a:graphic>
      </p:graphicFrame>
      <p:cxnSp>
        <p:nvCxnSpPr>
          <p:cNvPr id="26" name="Connecteur droit 25">
            <a:extLst>
              <a:ext uri="{FF2B5EF4-FFF2-40B4-BE49-F238E27FC236}">
                <a16:creationId xmlns:a16="http://schemas.microsoft.com/office/drawing/2014/main" id="{6E28CD52-F95B-D74E-88DF-B57D53A0AF7F}"/>
              </a:ext>
            </a:extLst>
          </p:cNvPr>
          <p:cNvCxnSpPr>
            <a:cxnSpLocks/>
          </p:cNvCxnSpPr>
          <p:nvPr/>
        </p:nvCxnSpPr>
        <p:spPr>
          <a:xfrm>
            <a:off x="6321025" y="2978950"/>
            <a:ext cx="0" cy="3150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FF8BCB08-9C48-9D49-E1A4-4F9854492AC4}"/>
              </a:ext>
            </a:extLst>
          </p:cNvPr>
          <p:cNvSpPr txBox="1"/>
          <p:nvPr/>
        </p:nvSpPr>
        <p:spPr>
          <a:xfrm>
            <a:off x="900786" y="2690082"/>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14" name="ZoneTexte 13">
            <a:extLst>
              <a:ext uri="{FF2B5EF4-FFF2-40B4-BE49-F238E27FC236}">
                <a16:creationId xmlns:a16="http://schemas.microsoft.com/office/drawing/2014/main" id="{D5FA6123-9F70-3C1E-6F1E-B5679D3500AF}"/>
              </a:ext>
            </a:extLst>
          </p:cNvPr>
          <p:cNvSpPr txBox="1"/>
          <p:nvPr/>
        </p:nvSpPr>
        <p:spPr>
          <a:xfrm>
            <a:off x="3035333" y="3009351"/>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17" name="ZoneTexte 16">
            <a:extLst>
              <a:ext uri="{FF2B5EF4-FFF2-40B4-BE49-F238E27FC236}">
                <a16:creationId xmlns:a16="http://schemas.microsoft.com/office/drawing/2014/main" id="{9BFD6285-A8E3-D2AF-04D1-6094F57DADC6}"/>
              </a:ext>
            </a:extLst>
          </p:cNvPr>
          <p:cNvSpPr txBox="1"/>
          <p:nvPr/>
        </p:nvSpPr>
        <p:spPr>
          <a:xfrm>
            <a:off x="4070775" y="3077276"/>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1" name="ZoneTexte 20">
            <a:extLst>
              <a:ext uri="{FF2B5EF4-FFF2-40B4-BE49-F238E27FC236}">
                <a16:creationId xmlns:a16="http://schemas.microsoft.com/office/drawing/2014/main" id="{DB13A27F-8A4A-F12A-AA4B-DB3787ECD7FD}"/>
              </a:ext>
            </a:extLst>
          </p:cNvPr>
          <p:cNvSpPr txBox="1"/>
          <p:nvPr/>
        </p:nvSpPr>
        <p:spPr>
          <a:xfrm>
            <a:off x="5169880" y="3620731"/>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2" name="ZoneTexte 21">
            <a:extLst>
              <a:ext uri="{FF2B5EF4-FFF2-40B4-BE49-F238E27FC236}">
                <a16:creationId xmlns:a16="http://schemas.microsoft.com/office/drawing/2014/main" id="{C62BF0A4-0D85-2287-D52C-09A2EF02F44A}"/>
              </a:ext>
            </a:extLst>
          </p:cNvPr>
          <p:cNvSpPr txBox="1"/>
          <p:nvPr/>
        </p:nvSpPr>
        <p:spPr>
          <a:xfrm>
            <a:off x="1968059" y="3049295"/>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3" name="ZoneTexte 22">
            <a:extLst>
              <a:ext uri="{FF2B5EF4-FFF2-40B4-BE49-F238E27FC236}">
                <a16:creationId xmlns:a16="http://schemas.microsoft.com/office/drawing/2014/main" id="{186E0375-0D0F-25BF-BF5D-F4D6C8858AB6}"/>
              </a:ext>
            </a:extLst>
          </p:cNvPr>
          <p:cNvSpPr txBox="1"/>
          <p:nvPr/>
        </p:nvSpPr>
        <p:spPr>
          <a:xfrm>
            <a:off x="6990846" y="2566023"/>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4" name="ZoneTexte 23">
            <a:extLst>
              <a:ext uri="{FF2B5EF4-FFF2-40B4-BE49-F238E27FC236}">
                <a16:creationId xmlns:a16="http://schemas.microsoft.com/office/drawing/2014/main" id="{0D1B524E-ECE7-0A3E-41BF-10E9745CCA88}"/>
              </a:ext>
            </a:extLst>
          </p:cNvPr>
          <p:cNvSpPr txBox="1"/>
          <p:nvPr/>
        </p:nvSpPr>
        <p:spPr>
          <a:xfrm>
            <a:off x="9125393" y="2804404"/>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5" name="ZoneTexte 24">
            <a:extLst>
              <a:ext uri="{FF2B5EF4-FFF2-40B4-BE49-F238E27FC236}">
                <a16:creationId xmlns:a16="http://schemas.microsoft.com/office/drawing/2014/main" id="{E5F8503C-5442-9F41-4117-EA8B680D9A6D}"/>
              </a:ext>
            </a:extLst>
          </p:cNvPr>
          <p:cNvSpPr txBox="1"/>
          <p:nvPr/>
        </p:nvSpPr>
        <p:spPr>
          <a:xfrm>
            <a:off x="10160835" y="3049295"/>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7" name="ZoneTexte 26">
            <a:extLst>
              <a:ext uri="{FF2B5EF4-FFF2-40B4-BE49-F238E27FC236}">
                <a16:creationId xmlns:a16="http://schemas.microsoft.com/office/drawing/2014/main" id="{09C29403-7F0E-C54B-33FA-FED64CC5784B}"/>
              </a:ext>
            </a:extLst>
          </p:cNvPr>
          <p:cNvSpPr txBox="1"/>
          <p:nvPr/>
        </p:nvSpPr>
        <p:spPr>
          <a:xfrm>
            <a:off x="11259940" y="3338990"/>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8" name="ZoneTexte 27">
            <a:extLst>
              <a:ext uri="{FF2B5EF4-FFF2-40B4-BE49-F238E27FC236}">
                <a16:creationId xmlns:a16="http://schemas.microsoft.com/office/drawing/2014/main" id="{F3372FD9-F741-8707-5788-871D9A60E05C}"/>
              </a:ext>
            </a:extLst>
          </p:cNvPr>
          <p:cNvSpPr txBox="1"/>
          <p:nvPr/>
        </p:nvSpPr>
        <p:spPr>
          <a:xfrm>
            <a:off x="8058119" y="2892610"/>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Tree>
    <p:extLst>
      <p:ext uri="{BB962C8B-B14F-4D97-AF65-F5344CB8AC3E}">
        <p14:creationId xmlns:p14="http://schemas.microsoft.com/office/powerpoint/2010/main" val="5323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608572"/>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extLst>
              <p:ext uri="{D42A27DB-BD31-4B8C-83A1-F6EECF244321}">
                <p14:modId xmlns:p14="http://schemas.microsoft.com/office/powerpoint/2010/main" val="4134012265"/>
              </p:ext>
            </p:extLst>
          </p:nvPr>
        </p:nvGraphicFramePr>
        <p:xfrm>
          <a:off x="785411" y="1013045"/>
          <a:ext cx="6930770" cy="285360"/>
        </p:xfrm>
        <a:graphic>
          <a:graphicData uri="http://schemas.openxmlformats.org/drawingml/2006/table">
            <a:tbl>
              <a:tblPr>
                <a:tableStyleId>{5C22544A-7EE6-4342-B048-85BDC9FD1C3A}</a:tableStyleId>
              </a:tblPr>
              <a:tblGrid>
                <a:gridCol w="6930770">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Q11. Dans quelle mesure connaissez-vous ces documents de référence de votre entreprise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50225" y="245791"/>
            <a:ext cx="1078675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 Connaissance des documents de référence de leur entreprise</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46004"/>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794336" y="1341473"/>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 – </a:t>
            </a:r>
            <a:r>
              <a:rPr lang="fr-FR" sz="1050" b="1" i="1" dirty="0">
                <a:latin typeface="Roboto" panose="020B0604020202020204" charset="0"/>
                <a:ea typeface="Roboto" panose="020B0604020202020204" charset="0"/>
              </a:rPr>
              <a:t>ST « Très bien + Assez bien »</a:t>
            </a: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extLst>
              <p:ext uri="{D42A27DB-BD31-4B8C-83A1-F6EECF244321}">
                <p14:modId xmlns:p14="http://schemas.microsoft.com/office/powerpoint/2010/main" val="817039438"/>
              </p:ext>
            </p:extLst>
          </p:nvPr>
        </p:nvGraphicFramePr>
        <p:xfrm>
          <a:off x="133564" y="2425538"/>
          <a:ext cx="11768828" cy="2905847"/>
        </p:xfrm>
        <a:graphic>
          <a:graphicData uri="http://schemas.openxmlformats.org/drawingml/2006/table">
            <a:tbl>
              <a:tblPr firstRow="1" bandRow="1"/>
              <a:tblGrid>
                <a:gridCol w="1818526">
                  <a:extLst>
                    <a:ext uri="{9D8B030D-6E8A-4147-A177-3AD203B41FA5}">
                      <a16:colId xmlns:a16="http://schemas.microsoft.com/office/drawing/2014/main" val="1613173348"/>
                    </a:ext>
                  </a:extLst>
                </a:gridCol>
                <a:gridCol w="708917">
                  <a:extLst>
                    <a:ext uri="{9D8B030D-6E8A-4147-A177-3AD203B41FA5}">
                      <a16:colId xmlns:a16="http://schemas.microsoft.com/office/drawing/2014/main" val="2417229433"/>
                    </a:ext>
                  </a:extLst>
                </a:gridCol>
                <a:gridCol w="1933295">
                  <a:extLst>
                    <a:ext uri="{9D8B030D-6E8A-4147-A177-3AD203B41FA5}">
                      <a16:colId xmlns:a16="http://schemas.microsoft.com/office/drawing/2014/main" val="4065695276"/>
                    </a:ext>
                  </a:extLst>
                </a:gridCol>
                <a:gridCol w="2086763">
                  <a:extLst>
                    <a:ext uri="{9D8B030D-6E8A-4147-A177-3AD203B41FA5}">
                      <a16:colId xmlns:a16="http://schemas.microsoft.com/office/drawing/2014/main" val="1842800419"/>
                    </a:ext>
                  </a:extLst>
                </a:gridCol>
                <a:gridCol w="849892">
                  <a:extLst>
                    <a:ext uri="{9D8B030D-6E8A-4147-A177-3AD203B41FA5}">
                      <a16:colId xmlns:a16="http://schemas.microsoft.com/office/drawing/2014/main" val="332636344"/>
                    </a:ext>
                  </a:extLst>
                </a:gridCol>
                <a:gridCol w="2147299">
                  <a:extLst>
                    <a:ext uri="{9D8B030D-6E8A-4147-A177-3AD203B41FA5}">
                      <a16:colId xmlns:a16="http://schemas.microsoft.com/office/drawing/2014/main" val="1978337493"/>
                    </a:ext>
                  </a:extLst>
                </a:gridCol>
                <a:gridCol w="2224136">
                  <a:extLst>
                    <a:ext uri="{9D8B030D-6E8A-4147-A177-3AD203B41FA5}">
                      <a16:colId xmlns:a16="http://schemas.microsoft.com/office/drawing/2014/main" val="1820714950"/>
                    </a:ext>
                  </a:extLst>
                </a:gridCol>
              </a:tblGrid>
              <a:tr h="673448">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Politique protection des données personnelles</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62%</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75%</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55%</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kern="1200" baseline="0" dirty="0">
                          <a:solidFill>
                            <a:srgbClr val="84A120"/>
                          </a:solidFill>
                          <a:latin typeface="Calibri" panose="020F0502020204030204" pitchFamily="34" charset="0"/>
                          <a:ea typeface="+mn-ea"/>
                          <a:cs typeface="+mn-cs"/>
                        </a:rPr>
                        <a:t>66%</a:t>
                      </a:r>
                    </a:p>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81%</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De 5 à 9 ans d’ancienneté : 54%</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61%</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772022013"/>
                  </a:ext>
                </a:extLst>
              </a:tr>
              <a:tr h="49315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Code éthique / Compliance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42%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0" i="0" u="none" strike="noStrike" kern="1200" baseline="0" dirty="0">
                          <a:solidFill>
                            <a:srgbClr val="00B050"/>
                          </a:solidFill>
                          <a:latin typeface="Calibri" panose="020F0502020204030204" pitchFamily="34" charset="0"/>
                          <a:ea typeface="+mn-ea"/>
                          <a:cs typeface="+mn-cs"/>
                        </a:rPr>
                        <a:t>Homme : 52%</a:t>
                      </a:r>
                    </a:p>
                    <a:p>
                      <a:pPr algn="r"/>
                      <a:r>
                        <a:rPr lang="fr-FR" sz="900" b="0" i="0" u="none" strike="noStrike" kern="1200" baseline="0" dirty="0">
                          <a:solidFill>
                            <a:srgbClr val="00B050"/>
                          </a:solidFill>
                          <a:latin typeface="Calibri" panose="020F0502020204030204" pitchFamily="34" charset="0"/>
                          <a:ea typeface="+mn-ea"/>
                          <a:cs typeface="+mn-cs"/>
                        </a:rPr>
                        <a:t>Entre 30 et 39 ans : 49%</a:t>
                      </a:r>
                    </a:p>
                    <a:p>
                      <a:pPr algn="r"/>
                      <a:r>
                        <a:rPr lang="fr-FR" sz="900" b="0" i="0" u="none" strike="noStrike" kern="1200" baseline="0" dirty="0">
                          <a:solidFill>
                            <a:srgbClr val="00B050"/>
                          </a:solidFill>
                          <a:latin typeface="Calibri" panose="020F0502020204030204" pitchFamily="34" charset="0"/>
                          <a:ea typeface="+mn-ea"/>
                          <a:cs typeface="+mn-cs"/>
                        </a:rPr>
                        <a:t>De 10 et 19 ans d’ancienneté : 48%</a:t>
                      </a:r>
                    </a:p>
                    <a:p>
                      <a:pPr algn="r"/>
                      <a:r>
                        <a:rPr lang="fr-FR" sz="900" b="0" i="0" u="none" strike="noStrike" kern="1200" baseline="0" dirty="0">
                          <a:solidFill>
                            <a:srgbClr val="00B050"/>
                          </a:solidFill>
                          <a:latin typeface="Calibri" panose="020F0502020204030204" pitchFamily="34" charset="0"/>
                          <a:ea typeface="+mn-ea"/>
                          <a:cs typeface="+mn-cs"/>
                        </a:rPr>
                        <a:t>Encadrant une équipe : 59%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36%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Entre 40 et 49 ans : 36%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une équipe : 33%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b="1" kern="1200">
                          <a:solidFill>
                            <a:schemeClr val="tx1"/>
                          </a:solidFill>
                          <a:latin typeface="Verdana"/>
                        </a:defRPr>
                      </a:lvl1pPr>
                      <a:lvl2pPr marL="457211" algn="l" defTabSz="914423" rtl="0" eaLnBrk="1" latinLnBrk="0" hangingPunct="1">
                        <a:defRPr sz="1801" b="1" kern="1200">
                          <a:solidFill>
                            <a:schemeClr val="tx1"/>
                          </a:solidFill>
                          <a:latin typeface="Verdana"/>
                        </a:defRPr>
                      </a:lvl2pPr>
                      <a:lvl3pPr marL="914423" algn="l" defTabSz="914423" rtl="0" eaLnBrk="1" latinLnBrk="0" hangingPunct="1">
                        <a:defRPr sz="1801" b="1" kern="1200">
                          <a:solidFill>
                            <a:schemeClr val="tx1"/>
                          </a:solidFill>
                          <a:latin typeface="Verdana"/>
                        </a:defRPr>
                      </a:lvl3pPr>
                      <a:lvl4pPr marL="1371634" algn="l" defTabSz="914423" rtl="0" eaLnBrk="1" latinLnBrk="0" hangingPunct="1">
                        <a:defRPr sz="1801" b="1" kern="1200">
                          <a:solidFill>
                            <a:schemeClr val="tx1"/>
                          </a:solidFill>
                          <a:latin typeface="Verdana"/>
                        </a:defRPr>
                      </a:lvl4pPr>
                      <a:lvl5pPr marL="1828846" algn="l" defTabSz="914423" rtl="0" eaLnBrk="1" latinLnBrk="0" hangingPunct="1">
                        <a:defRPr sz="1801" b="1" kern="1200">
                          <a:solidFill>
                            <a:schemeClr val="tx1"/>
                          </a:solidFill>
                          <a:latin typeface="Verdana"/>
                        </a:defRPr>
                      </a:lvl5pPr>
                      <a:lvl6pPr marL="2286057" algn="l" defTabSz="914423" rtl="0" eaLnBrk="1" latinLnBrk="0" hangingPunct="1">
                        <a:defRPr sz="1801" b="1" kern="1200">
                          <a:solidFill>
                            <a:schemeClr val="tx1"/>
                          </a:solidFill>
                          <a:latin typeface="Verdana"/>
                        </a:defRPr>
                      </a:lvl6pPr>
                      <a:lvl7pPr marL="2743269" algn="l" defTabSz="914423" rtl="0" eaLnBrk="1" latinLnBrk="0" hangingPunct="1">
                        <a:defRPr sz="1801" b="1" kern="1200">
                          <a:solidFill>
                            <a:schemeClr val="tx1"/>
                          </a:solidFill>
                          <a:latin typeface="Verdana"/>
                        </a:defRPr>
                      </a:lvl7pPr>
                      <a:lvl8pPr marL="3200480" algn="l" defTabSz="914423" rtl="0" eaLnBrk="1" latinLnBrk="0" hangingPunct="1">
                        <a:defRPr sz="1801" b="1" kern="1200">
                          <a:solidFill>
                            <a:schemeClr val="tx1"/>
                          </a:solidFill>
                          <a:latin typeface="Verdana"/>
                        </a:defRPr>
                      </a:lvl8pPr>
                      <a:lvl9pPr marL="3657691" algn="l" defTabSz="914423" rtl="0" eaLnBrk="1" latinLnBrk="0" hangingPunct="1">
                        <a:defRPr sz="1801" b="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47%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0" i="0" u="none" strike="noStrike" kern="1200" baseline="0" dirty="0">
                          <a:solidFill>
                            <a:srgbClr val="00B050"/>
                          </a:solidFill>
                          <a:latin typeface="Calibri" panose="020F0502020204030204" pitchFamily="34" charset="0"/>
                          <a:ea typeface="+mn-ea"/>
                          <a:cs typeface="+mn-cs"/>
                        </a:rPr>
                        <a:t>Moins de 30 ans : 50%</a:t>
                      </a:r>
                    </a:p>
                    <a:p>
                      <a:pPr algn="r"/>
                      <a:r>
                        <a:rPr lang="fr-FR" sz="900" b="0" i="0" u="none" strike="noStrike" kern="1200" baseline="0" dirty="0">
                          <a:solidFill>
                            <a:srgbClr val="00B050"/>
                          </a:solidFill>
                          <a:latin typeface="Calibri" panose="020F0502020204030204" pitchFamily="34" charset="0"/>
                          <a:ea typeface="+mn-ea"/>
                          <a:cs typeface="+mn-cs"/>
                        </a:rPr>
                        <a:t>Entre 30 et 39 ans : 59%</a:t>
                      </a:r>
                    </a:p>
                    <a:p>
                      <a:pPr algn="r"/>
                      <a:r>
                        <a:rPr lang="fr-FR" sz="900" b="0" i="0" u="none" strike="noStrike" kern="1200" baseline="0" dirty="0">
                          <a:solidFill>
                            <a:srgbClr val="00B050"/>
                          </a:solidFill>
                          <a:latin typeface="Calibri" panose="020F0502020204030204" pitchFamily="34" charset="0"/>
                          <a:ea typeface="+mn-ea"/>
                          <a:cs typeface="+mn-cs"/>
                        </a:rPr>
                        <a:t>Encadrant d’une équipe : 63%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50 ans et plus : 42%</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41%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989341"/>
                  </a:ext>
                </a:extLst>
              </a:tr>
              <a:tr h="40582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Politique conflits d’intérêts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39%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50%</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60%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34%</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29%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39%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60%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De 5 à 9 ans d’ancienneté : 37%</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43%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593490565"/>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Politique cadeaux et invitations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37%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47%</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55%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32%</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50 ans et plus : 32%</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20 ans et plus d’ancienneté : 31%</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une équipe : 28%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43%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Moins de 5 ans d’ancienneté : 57%</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54%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une équipe : 39%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8002930"/>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Autres politiques connues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24%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33%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36%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18%</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18%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32%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Entre 40 et 49 ans : 38%</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45%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50 ans et plus : 26%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27%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3837908201"/>
                  </a:ext>
                </a:extLst>
              </a:tr>
            </a:tbl>
          </a:graphicData>
        </a:graphic>
      </p:graphicFrame>
      <p:sp>
        <p:nvSpPr>
          <p:cNvPr id="4" name="Espace réservé du numéro de diapositive 3">
            <a:extLst>
              <a:ext uri="{FF2B5EF4-FFF2-40B4-BE49-F238E27FC236}">
                <a16:creationId xmlns:a16="http://schemas.microsoft.com/office/drawing/2014/main" id="{5D18DDDE-7E25-59B0-D61E-CB1937738ECE}"/>
              </a:ext>
            </a:extLst>
          </p:cNvPr>
          <p:cNvSpPr>
            <a:spLocks noGrp="1"/>
          </p:cNvSpPr>
          <p:nvPr>
            <p:ph type="sldNum" sz="quarter" idx="4"/>
          </p:nvPr>
        </p:nvSpPr>
        <p:spPr/>
        <p:txBody>
          <a:bodyPr/>
          <a:lstStyle/>
          <a:p>
            <a:fld id="{69A197D1-22BB-4CE7-B90B-919B10D073A0}" type="slidenum">
              <a:rPr lang="fr-FR" altLang="fr-FR" smtClean="0"/>
              <a:pPr/>
              <a:t>155</a:t>
            </a:fld>
            <a:endParaRPr lang="fr-FR" altLang="fr-FR" dirty="0"/>
          </a:p>
        </p:txBody>
      </p:sp>
      <p:grpSp>
        <p:nvGrpSpPr>
          <p:cNvPr id="5" name="Groupe 4">
            <a:extLst>
              <a:ext uri="{FF2B5EF4-FFF2-40B4-BE49-F238E27FC236}">
                <a16:creationId xmlns:a16="http://schemas.microsoft.com/office/drawing/2014/main" id="{A6BE3E58-9DAB-ABE0-A3CD-77299EFD15B1}"/>
              </a:ext>
            </a:extLst>
          </p:cNvPr>
          <p:cNvGrpSpPr/>
          <p:nvPr/>
        </p:nvGrpSpPr>
        <p:grpSpPr>
          <a:xfrm>
            <a:off x="3817560" y="1705109"/>
            <a:ext cx="2060885" cy="504916"/>
            <a:chOff x="842615" y="1939448"/>
            <a:chExt cx="2060885" cy="504916"/>
          </a:xfrm>
        </p:grpSpPr>
        <p:pic>
          <p:nvPicPr>
            <p:cNvPr id="6" name="Picture 2">
              <a:extLst>
                <a:ext uri="{FF2B5EF4-FFF2-40B4-BE49-F238E27FC236}">
                  <a16:creationId xmlns:a16="http://schemas.microsoft.com/office/drawing/2014/main" id="{4ADA52CD-29B1-C841-CB1E-5836AF483A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CA2080EC-4B06-255E-66E2-15B500EFAE7E}"/>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1" name="Groupe 10">
            <a:extLst>
              <a:ext uri="{FF2B5EF4-FFF2-40B4-BE49-F238E27FC236}">
                <a16:creationId xmlns:a16="http://schemas.microsoft.com/office/drawing/2014/main" id="{AA8020F9-93C5-4075-3AB1-E8B0130BEEC1}"/>
              </a:ext>
            </a:extLst>
          </p:cNvPr>
          <p:cNvGrpSpPr/>
          <p:nvPr/>
        </p:nvGrpSpPr>
        <p:grpSpPr>
          <a:xfrm>
            <a:off x="9089136" y="1691964"/>
            <a:ext cx="2010242" cy="504916"/>
            <a:chOff x="8058119" y="1939448"/>
            <a:chExt cx="2010242" cy="504916"/>
          </a:xfrm>
        </p:grpSpPr>
        <p:pic>
          <p:nvPicPr>
            <p:cNvPr id="13" name="Picture 4">
              <a:extLst>
                <a:ext uri="{FF2B5EF4-FFF2-40B4-BE49-F238E27FC236}">
                  <a16:creationId xmlns:a16="http://schemas.microsoft.com/office/drawing/2014/main" id="{93E61CEC-4B85-0C80-61C9-027A78AD8B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52FF8FE3-6016-0F3A-2EAC-7FDD7EAD8F77}"/>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cxnSp>
        <p:nvCxnSpPr>
          <p:cNvPr id="16" name="Connecteur droit 15">
            <a:extLst>
              <a:ext uri="{FF2B5EF4-FFF2-40B4-BE49-F238E27FC236}">
                <a16:creationId xmlns:a16="http://schemas.microsoft.com/office/drawing/2014/main" id="{5BADCF57-9A95-96D9-7E0C-AAF852322EA7}"/>
              </a:ext>
            </a:extLst>
          </p:cNvPr>
          <p:cNvCxnSpPr>
            <a:cxnSpLocks/>
          </p:cNvCxnSpPr>
          <p:nvPr/>
        </p:nvCxnSpPr>
        <p:spPr>
          <a:xfrm>
            <a:off x="6693663" y="2425537"/>
            <a:ext cx="0" cy="276868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83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156</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5" y="247322"/>
            <a:ext cx="10855569" cy="664797"/>
          </a:xfrm>
        </p:spPr>
        <p:txBody>
          <a:bodyPr/>
          <a:lstStyle/>
          <a:p>
            <a:r>
              <a:rPr lang="fr-FR" sz="2400" dirty="0"/>
              <a:t>Un sujet d’identification des personnes référentes de l’éthique dans l’entreprise.</a:t>
            </a:r>
            <a:br>
              <a:rPr lang="fr-FR" sz="2400" dirty="0"/>
            </a:br>
            <a:r>
              <a:rPr lang="fr-FR" sz="2400" dirty="0"/>
              <a:t>A noter : les managers sont très nettement plus à même de les identifier</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2276025726"/>
              </p:ext>
            </p:extLst>
          </p:nvPr>
        </p:nvGraphicFramePr>
        <p:xfrm>
          <a:off x="652733" y="1144340"/>
          <a:ext cx="10258802" cy="498720"/>
        </p:xfrm>
        <a:graphic>
          <a:graphicData uri="http://schemas.openxmlformats.org/drawingml/2006/table">
            <a:tbl>
              <a:tblPr>
                <a:tableStyleId>{5C22544A-7EE6-4342-B048-85BDC9FD1C3A}</a:tableStyleId>
              </a:tblPr>
              <a:tblGrid>
                <a:gridCol w="10258802">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Q12. Connaissez-vous (ne serait-ce que de nom) le/la directeur(</a:t>
                      </a:r>
                      <a:r>
                        <a:rPr lang="fr-FR" sz="1400" b="1" kern="1200" dirty="0" err="1">
                          <a:solidFill>
                            <a:schemeClr val="dk1"/>
                          </a:solidFill>
                          <a:effectLst/>
                          <a:latin typeface="+mn-lt"/>
                          <a:ea typeface="+mn-ea"/>
                          <a:cs typeface="+mn-cs"/>
                        </a:rPr>
                        <a:t>rice</a:t>
                      </a:r>
                      <a:r>
                        <a:rPr lang="fr-FR" sz="1400" b="1" kern="1200" dirty="0">
                          <a:solidFill>
                            <a:schemeClr val="dk1"/>
                          </a:solidFill>
                          <a:effectLst/>
                          <a:latin typeface="+mn-lt"/>
                          <a:ea typeface="+mn-ea"/>
                          <a:cs typeface="+mn-cs"/>
                        </a:rPr>
                        <a:t>) de l’éthique/compliance ou la personne responsable de l’éthique et de la conformité/compliance dans votre entité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827881"/>
            <a:ext cx="5049268" cy="323165"/>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a:p>
            <a:pPr algn="l" fontAlgn="auto"/>
            <a:r>
              <a:rPr lang="fr-FR" sz="1050" i="1" dirty="0">
                <a:solidFill>
                  <a:schemeClr val="bg1">
                    <a:lumMod val="50000"/>
                  </a:schemeClr>
                </a:solidFill>
                <a:latin typeface="Roboto" panose="020B0604020202020204" charset="0"/>
                <a:ea typeface="Roboto" panose="020B0604020202020204" charset="0"/>
              </a:rPr>
              <a:t>Formulation de la question légèrement modifiée par rapport à la vague précédente</a:t>
            </a:r>
          </a:p>
        </p:txBody>
      </p:sp>
      <p:graphicFrame>
        <p:nvGraphicFramePr>
          <p:cNvPr id="3" name="Graphique 2">
            <a:extLst>
              <a:ext uri="{FF2B5EF4-FFF2-40B4-BE49-F238E27FC236}">
                <a16:creationId xmlns:a16="http://schemas.microsoft.com/office/drawing/2014/main" id="{9AFDDEB2-3B9D-FEC9-4DBC-8C230B66437A}"/>
              </a:ext>
            </a:extLst>
          </p:cNvPr>
          <p:cNvGraphicFramePr/>
          <p:nvPr>
            <p:extLst>
              <p:ext uri="{D42A27DB-BD31-4B8C-83A1-F6EECF244321}">
                <p14:modId xmlns:p14="http://schemas.microsoft.com/office/powerpoint/2010/main" val="607941719"/>
              </p:ext>
            </p:extLst>
          </p:nvPr>
        </p:nvGraphicFramePr>
        <p:xfrm>
          <a:off x="523147" y="2753925"/>
          <a:ext cx="4760705" cy="3704531"/>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2">
            <a:extLst>
              <a:ext uri="{FF2B5EF4-FFF2-40B4-BE49-F238E27FC236}">
                <a16:creationId xmlns:a16="http://schemas.microsoft.com/office/drawing/2014/main" id="{DDBA04B7-A3B4-F7EA-78AE-B5C506D1FA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615" y="2248889"/>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9C8EE056-E19A-DDF7-D5B4-0DC60D9AF7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3034" y="2248889"/>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E0D6E6F1-B28B-AD2D-0B20-81007484F3DC}"/>
              </a:ext>
            </a:extLst>
          </p:cNvPr>
          <p:cNvSpPr txBox="1"/>
          <p:nvPr/>
        </p:nvSpPr>
        <p:spPr>
          <a:xfrm>
            <a:off x="1451419" y="2415251"/>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13" name="ZoneTexte 12">
            <a:extLst>
              <a:ext uri="{FF2B5EF4-FFF2-40B4-BE49-F238E27FC236}">
                <a16:creationId xmlns:a16="http://schemas.microsoft.com/office/drawing/2014/main" id="{BA292934-7658-ADB1-5FB4-DC0622159B25}"/>
              </a:ext>
            </a:extLst>
          </p:cNvPr>
          <p:cNvSpPr txBox="1"/>
          <p:nvPr/>
        </p:nvSpPr>
        <p:spPr>
          <a:xfrm>
            <a:off x="7851195" y="2415251"/>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aphicFrame>
        <p:nvGraphicFramePr>
          <p:cNvPr id="14" name="Graphique 13">
            <a:extLst>
              <a:ext uri="{FF2B5EF4-FFF2-40B4-BE49-F238E27FC236}">
                <a16:creationId xmlns:a16="http://schemas.microsoft.com/office/drawing/2014/main" id="{38C80CC6-897E-BB42-4212-DA8C8B6A3447}"/>
              </a:ext>
            </a:extLst>
          </p:cNvPr>
          <p:cNvGraphicFramePr/>
          <p:nvPr>
            <p:extLst>
              <p:ext uri="{D42A27DB-BD31-4B8C-83A1-F6EECF244321}">
                <p14:modId xmlns:p14="http://schemas.microsoft.com/office/powerpoint/2010/main" val="564744280"/>
              </p:ext>
            </p:extLst>
          </p:nvPr>
        </p:nvGraphicFramePr>
        <p:xfrm>
          <a:off x="6578888" y="2739804"/>
          <a:ext cx="4760705" cy="37045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Graphique 3">
            <a:extLst>
              <a:ext uri="{FF2B5EF4-FFF2-40B4-BE49-F238E27FC236}">
                <a16:creationId xmlns:a16="http://schemas.microsoft.com/office/drawing/2014/main" id="{FAFE2877-E6BC-8ADA-1314-D4C1E10805A2}"/>
              </a:ext>
            </a:extLst>
          </p:cNvPr>
          <p:cNvGraphicFramePr/>
          <p:nvPr>
            <p:extLst>
              <p:ext uri="{D42A27DB-BD31-4B8C-83A1-F6EECF244321}">
                <p14:modId xmlns:p14="http://schemas.microsoft.com/office/powerpoint/2010/main" val="2750350014"/>
              </p:ext>
            </p:extLst>
          </p:nvPr>
        </p:nvGraphicFramePr>
        <p:xfrm>
          <a:off x="3503095" y="3048064"/>
          <a:ext cx="2745305" cy="2656386"/>
        </p:xfrm>
        <a:graphic>
          <a:graphicData uri="http://schemas.openxmlformats.org/drawingml/2006/chart">
            <c:chart xmlns:c="http://schemas.openxmlformats.org/drawingml/2006/chart" xmlns:r="http://schemas.openxmlformats.org/officeDocument/2006/relationships" r:id="rId6"/>
          </a:graphicData>
        </a:graphic>
      </p:graphicFrame>
      <p:cxnSp>
        <p:nvCxnSpPr>
          <p:cNvPr id="15" name="Connecteur droit 14">
            <a:extLst>
              <a:ext uri="{FF2B5EF4-FFF2-40B4-BE49-F238E27FC236}">
                <a16:creationId xmlns:a16="http://schemas.microsoft.com/office/drawing/2014/main" id="{5C95831B-2670-BF19-91C1-10A36915D3C7}"/>
              </a:ext>
            </a:extLst>
          </p:cNvPr>
          <p:cNvCxnSpPr>
            <a:cxnSpLocks/>
          </p:cNvCxnSpPr>
          <p:nvPr/>
        </p:nvCxnSpPr>
        <p:spPr>
          <a:xfrm>
            <a:off x="6321025" y="2258870"/>
            <a:ext cx="0" cy="34203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Graphique 15">
            <a:extLst>
              <a:ext uri="{FF2B5EF4-FFF2-40B4-BE49-F238E27FC236}">
                <a16:creationId xmlns:a16="http://schemas.microsoft.com/office/drawing/2014/main" id="{545B4D5F-BCE1-E712-7364-835E23847F0F}"/>
              </a:ext>
            </a:extLst>
          </p:cNvPr>
          <p:cNvGraphicFramePr/>
          <p:nvPr>
            <p:extLst>
              <p:ext uri="{D42A27DB-BD31-4B8C-83A1-F6EECF244321}">
                <p14:modId xmlns:p14="http://schemas.microsoft.com/office/powerpoint/2010/main" val="3351298739"/>
              </p:ext>
            </p:extLst>
          </p:nvPr>
        </p:nvGraphicFramePr>
        <p:xfrm>
          <a:off x="9266448" y="3048064"/>
          <a:ext cx="2745305" cy="2656386"/>
        </p:xfrm>
        <a:graphic>
          <a:graphicData uri="http://schemas.openxmlformats.org/drawingml/2006/chart">
            <c:chart xmlns:c="http://schemas.openxmlformats.org/drawingml/2006/chart" xmlns:r="http://schemas.openxmlformats.org/officeDocument/2006/relationships" r:id="rId7"/>
          </a:graphicData>
        </a:graphic>
      </p:graphicFrame>
      <p:sp>
        <p:nvSpPr>
          <p:cNvPr id="18" name="ZoneTexte 17">
            <a:extLst>
              <a:ext uri="{FF2B5EF4-FFF2-40B4-BE49-F238E27FC236}">
                <a16:creationId xmlns:a16="http://schemas.microsoft.com/office/drawing/2014/main" id="{43D889B4-447C-121D-EAC9-EE90CCF99C4F}"/>
              </a:ext>
            </a:extLst>
          </p:cNvPr>
          <p:cNvSpPr txBox="1"/>
          <p:nvPr/>
        </p:nvSpPr>
        <p:spPr>
          <a:xfrm>
            <a:off x="155340" y="5715840"/>
            <a:ext cx="3263190" cy="276999"/>
          </a:xfrm>
          <a:prstGeom prst="rect">
            <a:avLst/>
          </a:prstGeom>
        </p:spPr>
        <p:txBody>
          <a:bodyPr wrap="square" lIns="0" tIns="0" rIns="0" bIns="0" rtlCol="0" anchor="t" anchorCtr="0">
            <a:spAutoFit/>
          </a:bodyPr>
          <a:lstStyle/>
          <a:p>
            <a:pPr algn="r" fontAlgn="auto"/>
            <a:r>
              <a:rPr lang="fr-FR" sz="900" dirty="0">
                <a:solidFill>
                  <a:srgbClr val="00B050"/>
                </a:solidFill>
              </a:rPr>
              <a:t>Homme : 37% </a:t>
            </a:r>
            <a:r>
              <a:rPr lang="fr-FR" sz="900" dirty="0"/>
              <a:t>/ </a:t>
            </a:r>
            <a:r>
              <a:rPr lang="fr-FR" sz="900" dirty="0">
                <a:solidFill>
                  <a:srgbClr val="C00000"/>
                </a:solidFill>
              </a:rPr>
              <a:t>Femme : 26%</a:t>
            </a:r>
          </a:p>
          <a:p>
            <a:pPr algn="r" fontAlgn="auto"/>
            <a:r>
              <a:rPr lang="fr-FR" sz="900" dirty="0">
                <a:solidFill>
                  <a:srgbClr val="00B050"/>
                </a:solidFill>
              </a:rPr>
              <a:t>Encadrant une équipe : 49% </a:t>
            </a:r>
            <a:r>
              <a:rPr lang="fr-FR" sz="900" dirty="0"/>
              <a:t>/ </a:t>
            </a:r>
            <a:r>
              <a:rPr lang="fr-FR" sz="900" dirty="0">
                <a:solidFill>
                  <a:srgbClr val="C00000"/>
                </a:solidFill>
              </a:rPr>
              <a:t>N’encadrant pas d’équipe : 21%</a:t>
            </a:r>
          </a:p>
        </p:txBody>
      </p:sp>
      <p:sp>
        <p:nvSpPr>
          <p:cNvPr id="20" name="ZoneTexte 19">
            <a:extLst>
              <a:ext uri="{FF2B5EF4-FFF2-40B4-BE49-F238E27FC236}">
                <a16:creationId xmlns:a16="http://schemas.microsoft.com/office/drawing/2014/main" id="{7A259008-4378-0E22-DE2A-9A41BED5B2D8}"/>
              </a:ext>
            </a:extLst>
          </p:cNvPr>
          <p:cNvSpPr txBox="1"/>
          <p:nvPr/>
        </p:nvSpPr>
        <p:spPr>
          <a:xfrm>
            <a:off x="8405663" y="5715840"/>
            <a:ext cx="3263190" cy="138499"/>
          </a:xfrm>
          <a:prstGeom prst="rect">
            <a:avLst/>
          </a:prstGeom>
        </p:spPr>
        <p:txBody>
          <a:bodyPr wrap="square" lIns="0" tIns="0" rIns="0" bIns="0" rtlCol="0" anchor="t" anchorCtr="0">
            <a:spAutoFit/>
          </a:bodyPr>
          <a:lstStyle/>
          <a:p>
            <a:pPr algn="r" fontAlgn="auto"/>
            <a:r>
              <a:rPr lang="fr-FR" sz="900" dirty="0">
                <a:solidFill>
                  <a:srgbClr val="00B050"/>
                </a:solidFill>
              </a:rPr>
              <a:t>Encadrant une équipe : 35% </a:t>
            </a:r>
            <a:r>
              <a:rPr lang="fr-FR" sz="900" dirty="0"/>
              <a:t>/ </a:t>
            </a:r>
            <a:r>
              <a:rPr lang="fr-FR" sz="900" dirty="0">
                <a:solidFill>
                  <a:srgbClr val="C00000"/>
                </a:solidFill>
              </a:rPr>
              <a:t>N’encadrant pas d’équipe : 18%</a:t>
            </a:r>
          </a:p>
        </p:txBody>
      </p:sp>
      <p:sp>
        <p:nvSpPr>
          <p:cNvPr id="19" name="ZoneTexte 18">
            <a:extLst>
              <a:ext uri="{FF2B5EF4-FFF2-40B4-BE49-F238E27FC236}">
                <a16:creationId xmlns:a16="http://schemas.microsoft.com/office/drawing/2014/main" id="{699F5ABD-477B-53BC-1E09-E25A5BB162F9}"/>
              </a:ext>
            </a:extLst>
          </p:cNvPr>
          <p:cNvSpPr txBox="1"/>
          <p:nvPr/>
        </p:nvSpPr>
        <p:spPr>
          <a:xfrm>
            <a:off x="4402981" y="2899351"/>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1" name="ZoneTexte 20">
            <a:extLst>
              <a:ext uri="{FF2B5EF4-FFF2-40B4-BE49-F238E27FC236}">
                <a16:creationId xmlns:a16="http://schemas.microsoft.com/office/drawing/2014/main" id="{E80FF41A-0347-3D0F-7BFB-9B6228A0321F}"/>
              </a:ext>
            </a:extLst>
          </p:cNvPr>
          <p:cNvSpPr txBox="1"/>
          <p:nvPr/>
        </p:nvSpPr>
        <p:spPr>
          <a:xfrm>
            <a:off x="10191455" y="2708920"/>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graphicFrame>
        <p:nvGraphicFramePr>
          <p:cNvPr id="26" name="Graphique 25">
            <a:extLst>
              <a:ext uri="{FF2B5EF4-FFF2-40B4-BE49-F238E27FC236}">
                <a16:creationId xmlns:a16="http://schemas.microsoft.com/office/drawing/2014/main" id="{E55FA3C4-1BDC-1C96-A354-3262236B2D7A}"/>
              </a:ext>
            </a:extLst>
          </p:cNvPr>
          <p:cNvGraphicFramePr/>
          <p:nvPr>
            <p:extLst>
              <p:ext uri="{D42A27DB-BD31-4B8C-83A1-F6EECF244321}">
                <p14:modId xmlns:p14="http://schemas.microsoft.com/office/powerpoint/2010/main" val="1940861743"/>
              </p:ext>
            </p:extLst>
          </p:nvPr>
        </p:nvGraphicFramePr>
        <p:xfrm>
          <a:off x="4929323" y="5901872"/>
          <a:ext cx="2880316" cy="86701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00068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157</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900786" y="376761"/>
            <a:ext cx="10855569" cy="332399"/>
          </a:xfrm>
        </p:spPr>
        <p:txBody>
          <a:bodyPr/>
          <a:lstStyle/>
          <a:p>
            <a:r>
              <a:rPr lang="fr-FR" sz="2400" dirty="0"/>
              <a:t>Des entreprises qui respectent et protègent en majorité les droits humains dans leurs activités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2958903662"/>
              </p:ext>
            </p:extLst>
          </p:nvPr>
        </p:nvGraphicFramePr>
        <p:xfrm>
          <a:off x="652734" y="1144340"/>
          <a:ext cx="8377804" cy="285360"/>
        </p:xfrm>
        <a:graphic>
          <a:graphicData uri="http://schemas.openxmlformats.org/drawingml/2006/table">
            <a:tbl>
              <a:tblPr>
                <a:tableStyleId>{5C22544A-7EE6-4342-B048-85BDC9FD1C3A}</a:tableStyleId>
              </a:tblPr>
              <a:tblGrid>
                <a:gridCol w="8377804">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Q13-Q19. Diriez-vous que votre entreprise respecte et protège les droits humains ci-dessous dans ses activités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graphicFrame>
        <p:nvGraphicFramePr>
          <p:cNvPr id="17" name="Graphique 16">
            <a:extLst>
              <a:ext uri="{FF2B5EF4-FFF2-40B4-BE49-F238E27FC236}">
                <a16:creationId xmlns:a16="http://schemas.microsoft.com/office/drawing/2014/main" id="{88BFD1BE-1A7A-B49F-213E-977278706944}"/>
              </a:ext>
            </a:extLst>
          </p:cNvPr>
          <p:cNvGraphicFramePr/>
          <p:nvPr>
            <p:extLst>
              <p:ext uri="{D42A27DB-BD31-4B8C-83A1-F6EECF244321}">
                <p14:modId xmlns:p14="http://schemas.microsoft.com/office/powerpoint/2010/main" val="2325312472"/>
              </p:ext>
            </p:extLst>
          </p:nvPr>
        </p:nvGraphicFramePr>
        <p:xfrm>
          <a:off x="470375" y="2389515"/>
          <a:ext cx="3698187" cy="40887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2">
            <a:extLst>
              <a:ext uri="{FF2B5EF4-FFF2-40B4-BE49-F238E27FC236}">
                <a16:creationId xmlns:a16="http://schemas.microsoft.com/office/drawing/2014/main" id="{EB1D287C-7966-F194-BFD3-F975C6F6A3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C447FB52-D51D-ABDA-7405-FE4E907615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6038"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40A6AE10-718E-DBA7-F745-A8C7535405B6}"/>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11" name="ZoneTexte 10">
            <a:extLst>
              <a:ext uri="{FF2B5EF4-FFF2-40B4-BE49-F238E27FC236}">
                <a16:creationId xmlns:a16="http://schemas.microsoft.com/office/drawing/2014/main" id="{A5B204A9-18A0-7FE0-D83F-7C1EDA9087CD}"/>
              </a:ext>
            </a:extLst>
          </p:cNvPr>
          <p:cNvSpPr txBox="1"/>
          <p:nvPr/>
        </p:nvSpPr>
        <p:spPr>
          <a:xfrm>
            <a:off x="8674199"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aphicFrame>
        <p:nvGraphicFramePr>
          <p:cNvPr id="13" name="Graphique 12">
            <a:extLst>
              <a:ext uri="{FF2B5EF4-FFF2-40B4-BE49-F238E27FC236}">
                <a16:creationId xmlns:a16="http://schemas.microsoft.com/office/drawing/2014/main" id="{C4A1BEBF-656A-D518-DBC3-47F739961050}"/>
              </a:ext>
            </a:extLst>
          </p:cNvPr>
          <p:cNvGraphicFramePr/>
          <p:nvPr>
            <p:extLst>
              <p:ext uri="{D42A27DB-BD31-4B8C-83A1-F6EECF244321}">
                <p14:modId xmlns:p14="http://schemas.microsoft.com/office/powerpoint/2010/main" val="1417473913"/>
              </p:ext>
            </p:extLst>
          </p:nvPr>
        </p:nvGraphicFramePr>
        <p:xfrm>
          <a:off x="7930611" y="2391938"/>
          <a:ext cx="3689542" cy="4097402"/>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 coins arrondis 14">
            <a:extLst>
              <a:ext uri="{FF2B5EF4-FFF2-40B4-BE49-F238E27FC236}">
                <a16:creationId xmlns:a16="http://schemas.microsoft.com/office/drawing/2014/main" id="{76824011-E0AD-8152-EBC9-6D8CD32EF703}"/>
              </a:ext>
            </a:extLst>
          </p:cNvPr>
          <p:cNvSpPr/>
          <p:nvPr/>
        </p:nvSpPr>
        <p:spPr>
          <a:xfrm>
            <a:off x="4238550" y="2168860"/>
            <a:ext cx="771539" cy="338553"/>
          </a:xfrm>
          <a:prstGeom prst="roundRect">
            <a:avLst/>
          </a:prstGeom>
          <a:gradFill flip="none" rotWithShape="1">
            <a:gsLst>
              <a:gs pos="0">
                <a:srgbClr val="009DD9"/>
              </a:gs>
              <a:gs pos="44000">
                <a:schemeClr val="accent1">
                  <a:lumMod val="45000"/>
                  <a:lumOff val="55000"/>
                </a:schemeClr>
              </a:gs>
              <a:gs pos="89000">
                <a:srgbClr val="0BD0D9"/>
              </a:gs>
            </a:gsLst>
            <a:lin ang="0" scaled="1"/>
            <a:tileRect/>
          </a:gradFill>
        </p:spPr>
        <p:txBody>
          <a:bodyPr lIns="0" tIns="0" rIns="0" bIns="0" rtlCol="0" anchor="ctr">
            <a:noAutofit/>
          </a:bodyPr>
          <a:lstStyle/>
          <a:p>
            <a:pPr algn="ctr"/>
            <a:r>
              <a:rPr lang="fr-FR" sz="1050" dirty="0">
                <a:solidFill>
                  <a:schemeClr val="bg1"/>
                </a:solidFill>
                <a:latin typeface="Roboto" pitchFamily="2" charset="0"/>
                <a:ea typeface="Roboto" pitchFamily="2" charset="0"/>
              </a:rPr>
              <a:t>Sous-total </a:t>
            </a:r>
          </a:p>
          <a:p>
            <a:pPr algn="ctr"/>
            <a:r>
              <a:rPr lang="fr-FR" sz="700" dirty="0">
                <a:solidFill>
                  <a:schemeClr val="bg1"/>
                </a:solidFill>
                <a:latin typeface="Roboto" pitchFamily="2" charset="0"/>
                <a:ea typeface="Roboto" pitchFamily="2" charset="0"/>
              </a:rPr>
              <a:t>Oui</a:t>
            </a:r>
          </a:p>
        </p:txBody>
      </p:sp>
      <p:sp>
        <p:nvSpPr>
          <p:cNvPr id="16" name="Rectangle : coins arrondis 15">
            <a:extLst>
              <a:ext uri="{FF2B5EF4-FFF2-40B4-BE49-F238E27FC236}">
                <a16:creationId xmlns:a16="http://schemas.microsoft.com/office/drawing/2014/main" id="{5A6A8B32-AEA0-3D91-268D-3BDED57D2261}"/>
              </a:ext>
            </a:extLst>
          </p:cNvPr>
          <p:cNvSpPr/>
          <p:nvPr/>
        </p:nvSpPr>
        <p:spPr>
          <a:xfrm>
            <a:off x="7159072" y="2168860"/>
            <a:ext cx="771539" cy="338553"/>
          </a:xfrm>
          <a:prstGeom prst="roundRect">
            <a:avLst/>
          </a:prstGeom>
          <a:gradFill flip="none" rotWithShape="1">
            <a:gsLst>
              <a:gs pos="0">
                <a:srgbClr val="009DD9"/>
              </a:gs>
              <a:gs pos="44000">
                <a:schemeClr val="accent1">
                  <a:lumMod val="45000"/>
                  <a:lumOff val="55000"/>
                </a:schemeClr>
              </a:gs>
              <a:gs pos="89000">
                <a:srgbClr val="0BD0D9"/>
              </a:gs>
            </a:gsLst>
            <a:lin ang="0" scaled="1"/>
            <a:tileRect/>
          </a:gradFill>
        </p:spPr>
        <p:txBody>
          <a:bodyPr lIns="0" tIns="0" rIns="0" bIns="0" rtlCol="0" anchor="ctr">
            <a:noAutofit/>
          </a:bodyPr>
          <a:lstStyle/>
          <a:p>
            <a:pPr algn="ctr"/>
            <a:r>
              <a:rPr lang="fr-FR" sz="1050" dirty="0">
                <a:solidFill>
                  <a:schemeClr val="bg1"/>
                </a:solidFill>
                <a:latin typeface="Roboto" pitchFamily="2" charset="0"/>
                <a:ea typeface="Roboto" pitchFamily="2" charset="0"/>
              </a:rPr>
              <a:t>Sous-total </a:t>
            </a:r>
          </a:p>
          <a:p>
            <a:pPr algn="ctr"/>
            <a:r>
              <a:rPr lang="fr-FR" sz="700" dirty="0">
                <a:solidFill>
                  <a:schemeClr val="bg1"/>
                </a:solidFill>
                <a:latin typeface="Roboto" pitchFamily="2" charset="0"/>
                <a:ea typeface="Roboto" pitchFamily="2" charset="0"/>
              </a:rPr>
              <a:t>Oui</a:t>
            </a:r>
          </a:p>
        </p:txBody>
      </p:sp>
      <p:graphicFrame>
        <p:nvGraphicFramePr>
          <p:cNvPr id="18" name="Tableau 23">
            <a:extLst>
              <a:ext uri="{FF2B5EF4-FFF2-40B4-BE49-F238E27FC236}">
                <a16:creationId xmlns:a16="http://schemas.microsoft.com/office/drawing/2014/main" id="{C7B36AE8-7A27-D41B-961B-75C90B73DB46}"/>
              </a:ext>
            </a:extLst>
          </p:cNvPr>
          <p:cNvGraphicFramePr>
            <a:graphicFrameLocks noGrp="1"/>
          </p:cNvGraphicFramePr>
          <p:nvPr>
            <p:extLst>
              <p:ext uri="{D42A27DB-BD31-4B8C-83A1-F6EECF244321}">
                <p14:modId xmlns:p14="http://schemas.microsoft.com/office/powerpoint/2010/main" val="3268727317"/>
              </p:ext>
            </p:extLst>
          </p:nvPr>
        </p:nvGraphicFramePr>
        <p:xfrm>
          <a:off x="4555124" y="2573905"/>
          <a:ext cx="3081751" cy="4043468"/>
        </p:xfrm>
        <a:graphic>
          <a:graphicData uri="http://schemas.openxmlformats.org/drawingml/2006/table">
            <a:tbl>
              <a:tblPr firstRow="1" bandRow="1">
                <a:tableStyleId>{2D5ABB26-0587-4C30-8999-92F81FD0307C}</a:tableStyleId>
              </a:tblPr>
              <a:tblGrid>
                <a:gridCol w="3081751">
                  <a:extLst>
                    <a:ext uri="{9D8B030D-6E8A-4147-A177-3AD203B41FA5}">
                      <a16:colId xmlns:a16="http://schemas.microsoft.com/office/drawing/2014/main" val="2564470084"/>
                    </a:ext>
                  </a:extLst>
                </a:gridCol>
              </a:tblGrid>
              <a:tr h="476021">
                <a:tc>
                  <a:txBody>
                    <a:bodyPr/>
                    <a:lstStyle/>
                    <a:p>
                      <a:pPr algn="ctr"/>
                      <a:r>
                        <a:rPr lang="fr-FR" sz="1200" b="0" dirty="0">
                          <a:solidFill>
                            <a:schemeClr val="tx1"/>
                          </a:solidFill>
                        </a:rPr>
                        <a:t>Respect et protection des clients</a:t>
                      </a:r>
                    </a:p>
                  </a:txBody>
                  <a:tcPr anchor="ctr"/>
                </a:tc>
                <a:extLst>
                  <a:ext uri="{0D108BD9-81ED-4DB2-BD59-A6C34878D82A}">
                    <a16:rowId xmlns:a16="http://schemas.microsoft.com/office/drawing/2014/main" val="3309693034"/>
                  </a:ext>
                </a:extLst>
              </a:tr>
              <a:tr h="527014">
                <a:tc>
                  <a:txBody>
                    <a:bodyPr/>
                    <a:lstStyle/>
                    <a:p>
                      <a:pPr algn="ctr"/>
                      <a:r>
                        <a:rPr lang="fr-FR" sz="1200" b="0" dirty="0">
                          <a:solidFill>
                            <a:schemeClr val="tx1"/>
                          </a:solidFill>
                        </a:rPr>
                        <a:t>Respect des conditions de travail, </a:t>
                      </a:r>
                    </a:p>
                    <a:p>
                      <a:pPr algn="ctr"/>
                      <a:r>
                        <a:rPr lang="fr-FR" sz="1200" b="0" dirty="0">
                          <a:solidFill>
                            <a:schemeClr val="tx1"/>
                          </a:solidFill>
                        </a:rPr>
                        <a:t>Sécurité</a:t>
                      </a:r>
                    </a:p>
                  </a:txBody>
                  <a:tcPr anchor="ctr"/>
                </a:tc>
                <a:extLst>
                  <a:ext uri="{0D108BD9-81ED-4DB2-BD59-A6C34878D82A}">
                    <a16:rowId xmlns:a16="http://schemas.microsoft.com/office/drawing/2014/main" val="2811886992"/>
                  </a:ext>
                </a:extLst>
              </a:tr>
              <a:tr h="527135">
                <a:tc>
                  <a:txBody>
                    <a:bodyPr/>
                    <a:lstStyle/>
                    <a:p>
                      <a:pPr algn="ctr"/>
                      <a:r>
                        <a:rPr lang="fr-FR" sz="1200" b="0" dirty="0">
                          <a:solidFill>
                            <a:schemeClr val="tx1"/>
                          </a:solidFill>
                        </a:rPr>
                        <a:t>Lutte contre le harcèlement et la discrimination. Diversité</a:t>
                      </a:r>
                    </a:p>
                  </a:txBody>
                  <a:tcPr anchor="ctr"/>
                </a:tc>
                <a:extLst>
                  <a:ext uri="{0D108BD9-81ED-4DB2-BD59-A6C34878D82A}">
                    <a16:rowId xmlns:a16="http://schemas.microsoft.com/office/drawing/2014/main" val="3466736975"/>
                  </a:ext>
                </a:extLst>
              </a:tr>
              <a:tr h="450050">
                <a:tc>
                  <a:txBody>
                    <a:bodyPr/>
                    <a:lstStyle/>
                    <a:p>
                      <a:pPr algn="ctr"/>
                      <a:r>
                        <a:rPr lang="fr-FR" sz="1200" b="0" dirty="0">
                          <a:solidFill>
                            <a:schemeClr val="tx1"/>
                          </a:solidFill>
                        </a:rPr>
                        <a:t>Lutte contre le travail des enfants et</a:t>
                      </a:r>
                    </a:p>
                    <a:p>
                      <a:pPr algn="ctr"/>
                      <a:r>
                        <a:rPr lang="fr-FR" sz="1200" b="0" dirty="0">
                          <a:solidFill>
                            <a:schemeClr val="tx1"/>
                          </a:solidFill>
                        </a:rPr>
                        <a:t>le travail forcé, l’esclavage moderne</a:t>
                      </a:r>
                    </a:p>
                  </a:txBody>
                  <a:tcPr anchor="ctr"/>
                </a:tc>
                <a:extLst>
                  <a:ext uri="{0D108BD9-81ED-4DB2-BD59-A6C34878D82A}">
                    <a16:rowId xmlns:a16="http://schemas.microsoft.com/office/drawing/2014/main" val="4231699068"/>
                  </a:ext>
                </a:extLst>
              </a:tr>
              <a:tr h="487905">
                <a:tc>
                  <a:txBody>
                    <a:bodyPr/>
                    <a:lstStyle/>
                    <a:p>
                      <a:pPr algn="ctr"/>
                      <a:r>
                        <a:rPr lang="fr-FR" sz="1200" b="0" dirty="0">
                          <a:solidFill>
                            <a:schemeClr val="tx1"/>
                          </a:solidFill>
                        </a:rPr>
                        <a:t>Respect et protection des </a:t>
                      </a:r>
                    </a:p>
                    <a:p>
                      <a:pPr algn="ctr"/>
                      <a:r>
                        <a:rPr lang="fr-FR" sz="1200" b="0" dirty="0">
                          <a:solidFill>
                            <a:schemeClr val="tx1"/>
                          </a:solidFill>
                        </a:rPr>
                        <a:t>communautés locales ou riverains</a:t>
                      </a:r>
                    </a:p>
                  </a:txBody>
                  <a:tcPr anchor="ctr"/>
                </a:tc>
                <a:extLst>
                  <a:ext uri="{0D108BD9-81ED-4DB2-BD59-A6C34878D82A}">
                    <a16:rowId xmlns:a16="http://schemas.microsoft.com/office/drawing/2014/main" val="449917818"/>
                  </a:ext>
                </a:extLst>
              </a:tr>
              <a:tr h="540060">
                <a:tc>
                  <a:txBody>
                    <a:bodyPr/>
                    <a:lstStyle/>
                    <a:p>
                      <a:pPr algn="ctr"/>
                      <a:r>
                        <a:rPr lang="fr-FR" sz="1200" b="0" dirty="0">
                          <a:solidFill>
                            <a:schemeClr val="tx1"/>
                          </a:solidFill>
                        </a:rPr>
                        <a:t>Promotion du dialogue social, de la </a:t>
                      </a:r>
                    </a:p>
                    <a:p>
                      <a:pPr algn="ctr"/>
                      <a:r>
                        <a:rPr lang="fr-FR" sz="1200" b="0" dirty="0">
                          <a:solidFill>
                            <a:schemeClr val="tx1"/>
                          </a:solidFill>
                        </a:rPr>
                        <a:t>liberté d’expression et d’association</a:t>
                      </a:r>
                    </a:p>
                  </a:txBody>
                  <a:tcPr anchor="ctr"/>
                </a:tc>
                <a:extLst>
                  <a:ext uri="{0D108BD9-81ED-4DB2-BD59-A6C34878D82A}">
                    <a16:rowId xmlns:a16="http://schemas.microsoft.com/office/drawing/2014/main" val="3598543832"/>
                  </a:ext>
                </a:extLst>
              </a:tr>
              <a:tr h="450050">
                <a:tc>
                  <a:txBody>
                    <a:bodyPr/>
                    <a:lstStyle/>
                    <a:p>
                      <a:pPr algn="ctr"/>
                      <a:r>
                        <a:rPr lang="fr-FR" sz="1200" b="0" dirty="0">
                          <a:solidFill>
                            <a:schemeClr val="tx1"/>
                          </a:solidFill>
                        </a:rPr>
                        <a:t>Salaire décent, rémunération et </a:t>
                      </a:r>
                    </a:p>
                    <a:p>
                      <a:pPr algn="ctr"/>
                      <a:r>
                        <a:rPr lang="fr-FR" sz="1200" b="0" dirty="0">
                          <a:solidFill>
                            <a:schemeClr val="tx1"/>
                          </a:solidFill>
                        </a:rPr>
                        <a:t>protection sociale</a:t>
                      </a:r>
                    </a:p>
                  </a:txBody>
                  <a:tcPr anchor="ctr"/>
                </a:tc>
                <a:extLst>
                  <a:ext uri="{0D108BD9-81ED-4DB2-BD59-A6C34878D82A}">
                    <a16:rowId xmlns:a16="http://schemas.microsoft.com/office/drawing/2014/main" val="2397042980"/>
                  </a:ext>
                </a:extLst>
              </a:tr>
              <a:tr h="570933">
                <a:tc>
                  <a:txBody>
                    <a:bodyPr/>
                    <a:lstStyle/>
                    <a:p>
                      <a:pPr algn="ctr"/>
                      <a:endParaRPr lang="fr-FR" sz="1200" b="0" dirty="0">
                        <a:solidFill>
                          <a:schemeClr val="tx1"/>
                        </a:solidFill>
                      </a:endParaRPr>
                    </a:p>
                  </a:txBody>
                  <a:tcPr anchor="ctr"/>
                </a:tc>
                <a:extLst>
                  <a:ext uri="{0D108BD9-81ED-4DB2-BD59-A6C34878D82A}">
                    <a16:rowId xmlns:a16="http://schemas.microsoft.com/office/drawing/2014/main" val="3056178693"/>
                  </a:ext>
                </a:extLst>
              </a:tr>
            </a:tbl>
          </a:graphicData>
        </a:graphic>
      </p:graphicFrame>
      <p:graphicFrame>
        <p:nvGraphicFramePr>
          <p:cNvPr id="19" name="Tableau 18">
            <a:extLst>
              <a:ext uri="{FF2B5EF4-FFF2-40B4-BE49-F238E27FC236}">
                <a16:creationId xmlns:a16="http://schemas.microsoft.com/office/drawing/2014/main" id="{485109BB-1960-94E7-4EEE-3672C8A11849}"/>
              </a:ext>
            </a:extLst>
          </p:cNvPr>
          <p:cNvGraphicFramePr>
            <a:graphicFrameLocks noGrp="1"/>
          </p:cNvGraphicFramePr>
          <p:nvPr>
            <p:extLst>
              <p:ext uri="{D42A27DB-BD31-4B8C-83A1-F6EECF244321}">
                <p14:modId xmlns:p14="http://schemas.microsoft.com/office/powerpoint/2010/main" val="4114056076"/>
              </p:ext>
            </p:extLst>
          </p:nvPr>
        </p:nvGraphicFramePr>
        <p:xfrm>
          <a:off x="4232489" y="2528900"/>
          <a:ext cx="690033" cy="3475787"/>
        </p:xfrm>
        <a:graphic>
          <a:graphicData uri="http://schemas.openxmlformats.org/drawingml/2006/table">
            <a:tbl>
              <a:tblPr firstRow="1" bandRow="1">
                <a:tableStyleId>{2D5ABB26-0587-4C30-8999-92F81FD0307C}</a:tableStyleId>
              </a:tblPr>
              <a:tblGrid>
                <a:gridCol w="690033">
                  <a:extLst>
                    <a:ext uri="{9D8B030D-6E8A-4147-A177-3AD203B41FA5}">
                      <a16:colId xmlns:a16="http://schemas.microsoft.com/office/drawing/2014/main" val="2564470084"/>
                    </a:ext>
                  </a:extLst>
                </a:gridCol>
              </a:tblGrid>
              <a:tr h="496541">
                <a:tc>
                  <a:txBody>
                    <a:bodyPr/>
                    <a:lstStyle/>
                    <a:p>
                      <a:pPr algn="ctr"/>
                      <a:r>
                        <a:rPr lang="fr-FR" b="1" dirty="0">
                          <a:solidFill>
                            <a:srgbClr val="17406D"/>
                          </a:solidFill>
                        </a:rPr>
                        <a:t>77%</a:t>
                      </a:r>
                    </a:p>
                  </a:txBody>
                  <a:tcPr anchor="ctr"/>
                </a:tc>
                <a:extLst>
                  <a:ext uri="{0D108BD9-81ED-4DB2-BD59-A6C34878D82A}">
                    <a16:rowId xmlns:a16="http://schemas.microsoft.com/office/drawing/2014/main" val="3309693034"/>
                  </a:ext>
                </a:extLst>
              </a:tr>
              <a:tr h="49654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77%</a:t>
                      </a:r>
                    </a:p>
                  </a:txBody>
                  <a:tcPr anchor="ctr"/>
                </a:tc>
                <a:extLst>
                  <a:ext uri="{0D108BD9-81ED-4DB2-BD59-A6C34878D82A}">
                    <a16:rowId xmlns:a16="http://schemas.microsoft.com/office/drawing/2014/main" val="2811886992"/>
                  </a:ext>
                </a:extLst>
              </a:tr>
              <a:tr h="49654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75%</a:t>
                      </a:r>
                    </a:p>
                  </a:txBody>
                  <a:tcPr anchor="ctr"/>
                </a:tc>
                <a:extLst>
                  <a:ext uri="{0D108BD9-81ED-4DB2-BD59-A6C34878D82A}">
                    <a16:rowId xmlns:a16="http://schemas.microsoft.com/office/drawing/2014/main" val="3466736975"/>
                  </a:ext>
                </a:extLst>
              </a:tr>
              <a:tr h="49654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70%</a:t>
                      </a:r>
                    </a:p>
                  </a:txBody>
                  <a:tcPr anchor="ctr"/>
                </a:tc>
                <a:extLst>
                  <a:ext uri="{0D108BD9-81ED-4DB2-BD59-A6C34878D82A}">
                    <a16:rowId xmlns:a16="http://schemas.microsoft.com/office/drawing/2014/main" val="4231699068"/>
                  </a:ext>
                </a:extLst>
              </a:tr>
              <a:tr h="49654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69%</a:t>
                      </a:r>
                    </a:p>
                  </a:txBody>
                  <a:tcPr anchor="ctr"/>
                </a:tc>
                <a:extLst>
                  <a:ext uri="{0D108BD9-81ED-4DB2-BD59-A6C34878D82A}">
                    <a16:rowId xmlns:a16="http://schemas.microsoft.com/office/drawing/2014/main" val="449917818"/>
                  </a:ext>
                </a:extLst>
              </a:tr>
              <a:tr h="49654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mn-lt"/>
                          <a:ea typeface="+mn-ea"/>
                          <a:cs typeface="+mn-cs"/>
                        </a:rPr>
                        <a:t>67%</a:t>
                      </a:r>
                    </a:p>
                  </a:txBody>
                  <a:tcPr anchor="ctr"/>
                </a:tc>
                <a:extLst>
                  <a:ext uri="{0D108BD9-81ED-4DB2-BD59-A6C34878D82A}">
                    <a16:rowId xmlns:a16="http://schemas.microsoft.com/office/drawing/2014/main" val="2976543777"/>
                  </a:ext>
                </a:extLst>
              </a:tr>
              <a:tr h="49654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mn-lt"/>
                          <a:ea typeface="+mn-ea"/>
                          <a:cs typeface="+mn-cs"/>
                        </a:rPr>
                        <a:t>60%</a:t>
                      </a:r>
                    </a:p>
                  </a:txBody>
                  <a:tcPr anchor="ctr"/>
                </a:tc>
                <a:extLst>
                  <a:ext uri="{0D108BD9-81ED-4DB2-BD59-A6C34878D82A}">
                    <a16:rowId xmlns:a16="http://schemas.microsoft.com/office/drawing/2014/main" val="4170938681"/>
                  </a:ext>
                </a:extLst>
              </a:tr>
            </a:tbl>
          </a:graphicData>
        </a:graphic>
      </p:graphicFrame>
      <p:graphicFrame>
        <p:nvGraphicFramePr>
          <p:cNvPr id="21" name="Tableau 20">
            <a:extLst>
              <a:ext uri="{FF2B5EF4-FFF2-40B4-BE49-F238E27FC236}">
                <a16:creationId xmlns:a16="http://schemas.microsoft.com/office/drawing/2014/main" id="{096EA98C-49E1-BA3E-3298-98191C75447C}"/>
              </a:ext>
            </a:extLst>
          </p:cNvPr>
          <p:cNvGraphicFramePr>
            <a:graphicFrameLocks noGrp="1"/>
          </p:cNvGraphicFramePr>
          <p:nvPr>
            <p:extLst>
              <p:ext uri="{D42A27DB-BD31-4B8C-83A1-F6EECF244321}">
                <p14:modId xmlns:p14="http://schemas.microsoft.com/office/powerpoint/2010/main" val="627439856"/>
              </p:ext>
            </p:extLst>
          </p:nvPr>
        </p:nvGraphicFramePr>
        <p:xfrm>
          <a:off x="7199826" y="2552418"/>
          <a:ext cx="771539" cy="3452267"/>
        </p:xfrm>
        <a:graphic>
          <a:graphicData uri="http://schemas.openxmlformats.org/drawingml/2006/table">
            <a:tbl>
              <a:tblPr firstRow="1" bandRow="1">
                <a:tableStyleId>{2D5ABB26-0587-4C30-8999-92F81FD0307C}</a:tableStyleId>
              </a:tblPr>
              <a:tblGrid>
                <a:gridCol w="771539">
                  <a:extLst>
                    <a:ext uri="{9D8B030D-6E8A-4147-A177-3AD203B41FA5}">
                      <a16:colId xmlns:a16="http://schemas.microsoft.com/office/drawing/2014/main" val="2564470084"/>
                    </a:ext>
                  </a:extLst>
                </a:gridCol>
              </a:tblGrid>
              <a:tr h="493181">
                <a:tc>
                  <a:txBody>
                    <a:bodyPr/>
                    <a:lstStyle/>
                    <a:p>
                      <a:pPr algn="ctr"/>
                      <a:r>
                        <a:rPr lang="fr-FR" b="1" dirty="0">
                          <a:solidFill>
                            <a:srgbClr val="17406D"/>
                          </a:solidFill>
                        </a:rPr>
                        <a:t>80%</a:t>
                      </a:r>
                    </a:p>
                  </a:txBody>
                  <a:tcPr anchor="ctr"/>
                </a:tc>
                <a:extLst>
                  <a:ext uri="{0D108BD9-81ED-4DB2-BD59-A6C34878D82A}">
                    <a16:rowId xmlns:a16="http://schemas.microsoft.com/office/drawing/2014/main" val="3309693034"/>
                  </a:ext>
                </a:extLst>
              </a:tr>
              <a:tr h="49318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79%</a:t>
                      </a:r>
                    </a:p>
                  </a:txBody>
                  <a:tcPr anchor="ctr"/>
                </a:tc>
                <a:extLst>
                  <a:ext uri="{0D108BD9-81ED-4DB2-BD59-A6C34878D82A}">
                    <a16:rowId xmlns:a16="http://schemas.microsoft.com/office/drawing/2014/main" val="2811886992"/>
                  </a:ext>
                </a:extLst>
              </a:tr>
              <a:tr h="49318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78%</a:t>
                      </a:r>
                    </a:p>
                  </a:txBody>
                  <a:tcPr anchor="ctr"/>
                </a:tc>
                <a:extLst>
                  <a:ext uri="{0D108BD9-81ED-4DB2-BD59-A6C34878D82A}">
                    <a16:rowId xmlns:a16="http://schemas.microsoft.com/office/drawing/2014/main" val="3466736975"/>
                  </a:ext>
                </a:extLst>
              </a:tr>
              <a:tr h="49318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75%</a:t>
                      </a:r>
                    </a:p>
                  </a:txBody>
                  <a:tcPr anchor="ctr"/>
                </a:tc>
                <a:extLst>
                  <a:ext uri="{0D108BD9-81ED-4DB2-BD59-A6C34878D82A}">
                    <a16:rowId xmlns:a16="http://schemas.microsoft.com/office/drawing/2014/main" val="4231699068"/>
                  </a:ext>
                </a:extLst>
              </a:tr>
              <a:tr h="49318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73%</a:t>
                      </a:r>
                    </a:p>
                  </a:txBody>
                  <a:tcPr anchor="ctr"/>
                </a:tc>
                <a:extLst>
                  <a:ext uri="{0D108BD9-81ED-4DB2-BD59-A6C34878D82A}">
                    <a16:rowId xmlns:a16="http://schemas.microsoft.com/office/drawing/2014/main" val="449917818"/>
                  </a:ext>
                </a:extLst>
              </a:tr>
              <a:tr h="49318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mn-lt"/>
                          <a:ea typeface="+mn-ea"/>
                          <a:cs typeface="+mn-cs"/>
                        </a:rPr>
                        <a:t>69%</a:t>
                      </a:r>
                    </a:p>
                  </a:txBody>
                  <a:tcPr anchor="ctr"/>
                </a:tc>
                <a:extLst>
                  <a:ext uri="{0D108BD9-81ED-4DB2-BD59-A6C34878D82A}">
                    <a16:rowId xmlns:a16="http://schemas.microsoft.com/office/drawing/2014/main" val="2976543777"/>
                  </a:ext>
                </a:extLst>
              </a:tr>
              <a:tr h="49318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mn-lt"/>
                          <a:ea typeface="+mn-ea"/>
                          <a:cs typeface="+mn-cs"/>
                        </a:rPr>
                        <a:t>63%</a:t>
                      </a:r>
                    </a:p>
                  </a:txBody>
                  <a:tcPr anchor="ctr"/>
                </a:tc>
                <a:extLst>
                  <a:ext uri="{0D108BD9-81ED-4DB2-BD59-A6C34878D82A}">
                    <a16:rowId xmlns:a16="http://schemas.microsoft.com/office/drawing/2014/main" val="4170938681"/>
                  </a:ext>
                </a:extLst>
              </a:tr>
            </a:tbl>
          </a:graphicData>
        </a:graphic>
      </p:graphicFrame>
      <p:sp>
        <p:nvSpPr>
          <p:cNvPr id="3" name="Arc 2">
            <a:extLst>
              <a:ext uri="{FF2B5EF4-FFF2-40B4-BE49-F238E27FC236}">
                <a16:creationId xmlns:a16="http://schemas.microsoft.com/office/drawing/2014/main" id="{959A721B-BFDA-E179-2131-C98826CCF943}"/>
              </a:ext>
            </a:extLst>
          </p:cNvPr>
          <p:cNvSpPr/>
          <p:nvPr/>
        </p:nvSpPr>
        <p:spPr>
          <a:xfrm>
            <a:off x="3128839" y="4093331"/>
            <a:ext cx="575266" cy="405045"/>
          </a:xfrm>
          <a:prstGeom prst="arc">
            <a:avLst>
              <a:gd name="adj1" fmla="val 3671642"/>
              <a:gd name="adj2" fmla="val 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Arc 13">
            <a:extLst>
              <a:ext uri="{FF2B5EF4-FFF2-40B4-BE49-F238E27FC236}">
                <a16:creationId xmlns:a16="http://schemas.microsoft.com/office/drawing/2014/main" id="{DBA674C0-F91D-B0B3-0ABD-2464EBDA6668}"/>
              </a:ext>
            </a:extLst>
          </p:cNvPr>
          <p:cNvSpPr/>
          <p:nvPr/>
        </p:nvSpPr>
        <p:spPr>
          <a:xfrm>
            <a:off x="8627535" y="4093331"/>
            <a:ext cx="575266" cy="405045"/>
          </a:xfrm>
          <a:prstGeom prst="arc">
            <a:avLst>
              <a:gd name="adj1" fmla="val 3671642"/>
              <a:gd name="adj2" fmla="val 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Arc 19">
            <a:extLst>
              <a:ext uri="{FF2B5EF4-FFF2-40B4-BE49-F238E27FC236}">
                <a16:creationId xmlns:a16="http://schemas.microsoft.com/office/drawing/2014/main" id="{81B298CB-26F7-EAB9-2447-CE7F97AE8691}"/>
              </a:ext>
            </a:extLst>
          </p:cNvPr>
          <p:cNvSpPr/>
          <p:nvPr/>
        </p:nvSpPr>
        <p:spPr>
          <a:xfrm>
            <a:off x="8455271" y="3576747"/>
            <a:ext cx="575266" cy="405045"/>
          </a:xfrm>
          <a:prstGeom prst="arc">
            <a:avLst>
              <a:gd name="adj1" fmla="val 3671642"/>
              <a:gd name="adj2" fmla="val 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4" name="Connecteur droit 23">
            <a:extLst>
              <a:ext uri="{FF2B5EF4-FFF2-40B4-BE49-F238E27FC236}">
                <a16:creationId xmlns:a16="http://schemas.microsoft.com/office/drawing/2014/main" id="{E8B3F80E-85F9-9F15-3F44-C08A324FCAE3}"/>
              </a:ext>
            </a:extLst>
          </p:cNvPr>
          <p:cNvCxnSpPr>
            <a:cxnSpLocks/>
          </p:cNvCxnSpPr>
          <p:nvPr/>
        </p:nvCxnSpPr>
        <p:spPr>
          <a:xfrm>
            <a:off x="1138961" y="554423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2FE34EA4-CCAE-77BB-D409-D737B5CA264B}"/>
              </a:ext>
            </a:extLst>
          </p:cNvPr>
          <p:cNvCxnSpPr>
            <a:cxnSpLocks/>
          </p:cNvCxnSpPr>
          <p:nvPr/>
        </p:nvCxnSpPr>
        <p:spPr>
          <a:xfrm>
            <a:off x="1138961" y="351901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33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158</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233645"/>
            <a:ext cx="10855569" cy="664797"/>
          </a:xfrm>
        </p:spPr>
        <p:txBody>
          <a:bodyPr/>
          <a:lstStyle/>
          <a:p>
            <a:r>
              <a:rPr lang="fr-FR" sz="2400" dirty="0"/>
              <a:t>Des managers plus optimistes quant à l’engagement porté par leurs entreprises au respect des droits humains dans leurs activités (++ dans les entreprises de moins de 5 000 salariés)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3291039655"/>
              </p:ext>
            </p:extLst>
          </p:nvPr>
        </p:nvGraphicFramePr>
        <p:xfrm>
          <a:off x="652733" y="1144340"/>
          <a:ext cx="10855568" cy="285360"/>
        </p:xfrm>
        <a:graphic>
          <a:graphicData uri="http://schemas.openxmlformats.org/drawingml/2006/table">
            <a:tbl>
              <a:tblPr>
                <a:tableStyleId>{5C22544A-7EE6-4342-B048-85BDC9FD1C3A}</a:tableStyleId>
              </a:tblPr>
              <a:tblGrid>
                <a:gridCol w="10855568">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Q13-Q19. Diriez-vous que votre entreprise respecte et protège les droits humains ci-dessous dans ses activités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 – </a:t>
            </a:r>
            <a:r>
              <a:rPr lang="fr-FR" sz="1050" i="1" dirty="0">
                <a:solidFill>
                  <a:srgbClr val="7030A0"/>
                </a:solidFill>
                <a:latin typeface="Roboto" panose="020B0604020202020204" charset="0"/>
                <a:ea typeface="Roboto" panose="020B0604020202020204" charset="0"/>
              </a:rPr>
              <a:t>ST « Oui »</a:t>
            </a:r>
          </a:p>
        </p:txBody>
      </p:sp>
      <p:pic>
        <p:nvPicPr>
          <p:cNvPr id="4" name="Picture 2">
            <a:extLst>
              <a:ext uri="{FF2B5EF4-FFF2-40B4-BE49-F238E27FC236}">
                <a16:creationId xmlns:a16="http://schemas.microsoft.com/office/drawing/2014/main" id="{EB1D287C-7966-F194-BFD3-F975C6F6A3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C447FB52-D51D-ABDA-7405-FE4E907615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6038"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40A6AE10-718E-DBA7-F745-A8C7535405B6}"/>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11" name="ZoneTexte 10">
            <a:extLst>
              <a:ext uri="{FF2B5EF4-FFF2-40B4-BE49-F238E27FC236}">
                <a16:creationId xmlns:a16="http://schemas.microsoft.com/office/drawing/2014/main" id="{A5B204A9-18A0-7FE0-D83F-7C1EDA9087CD}"/>
              </a:ext>
            </a:extLst>
          </p:cNvPr>
          <p:cNvSpPr txBox="1"/>
          <p:nvPr/>
        </p:nvSpPr>
        <p:spPr>
          <a:xfrm>
            <a:off x="8674199"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aphicFrame>
        <p:nvGraphicFramePr>
          <p:cNvPr id="14" name="Graphique 13">
            <a:extLst>
              <a:ext uri="{FF2B5EF4-FFF2-40B4-BE49-F238E27FC236}">
                <a16:creationId xmlns:a16="http://schemas.microsoft.com/office/drawing/2014/main" id="{BC5BD2E3-C34F-7FE0-6ECA-B4F58603F20B}"/>
              </a:ext>
            </a:extLst>
          </p:cNvPr>
          <p:cNvGraphicFramePr/>
          <p:nvPr>
            <p:extLst>
              <p:ext uri="{D42A27DB-BD31-4B8C-83A1-F6EECF244321}">
                <p14:modId xmlns:p14="http://schemas.microsoft.com/office/powerpoint/2010/main" val="278478479"/>
              </p:ext>
            </p:extLst>
          </p:nvPr>
        </p:nvGraphicFramePr>
        <p:xfrm>
          <a:off x="-24680" y="2877533"/>
          <a:ext cx="6165685" cy="3465576"/>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Connecteur droit 15">
            <a:extLst>
              <a:ext uri="{FF2B5EF4-FFF2-40B4-BE49-F238E27FC236}">
                <a16:creationId xmlns:a16="http://schemas.microsoft.com/office/drawing/2014/main" id="{BC673128-246E-691F-A609-3C377A4E37C1}"/>
              </a:ext>
            </a:extLst>
          </p:cNvPr>
          <p:cNvCxnSpPr>
            <a:cxnSpLocks/>
          </p:cNvCxnSpPr>
          <p:nvPr/>
        </p:nvCxnSpPr>
        <p:spPr>
          <a:xfrm>
            <a:off x="6096000" y="2978950"/>
            <a:ext cx="0" cy="3150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Graphique 17">
            <a:extLst>
              <a:ext uri="{FF2B5EF4-FFF2-40B4-BE49-F238E27FC236}">
                <a16:creationId xmlns:a16="http://schemas.microsoft.com/office/drawing/2014/main" id="{F5E850F1-344D-8F08-F765-AAAF6B338A9B}"/>
              </a:ext>
            </a:extLst>
          </p:cNvPr>
          <p:cNvGraphicFramePr/>
          <p:nvPr>
            <p:extLst>
              <p:ext uri="{D42A27DB-BD31-4B8C-83A1-F6EECF244321}">
                <p14:modId xmlns:p14="http://schemas.microsoft.com/office/powerpoint/2010/main" val="4289528727"/>
              </p:ext>
            </p:extLst>
          </p:nvPr>
        </p:nvGraphicFramePr>
        <p:xfrm>
          <a:off x="6056028" y="2888749"/>
          <a:ext cx="6160652" cy="3465576"/>
        </p:xfrm>
        <a:graphic>
          <a:graphicData uri="http://schemas.openxmlformats.org/drawingml/2006/chart">
            <c:chart xmlns:c="http://schemas.openxmlformats.org/drawingml/2006/chart" xmlns:r="http://schemas.openxmlformats.org/officeDocument/2006/relationships" r:id="rId5"/>
          </a:graphicData>
        </a:graphic>
      </p:graphicFrame>
      <p:sp>
        <p:nvSpPr>
          <p:cNvPr id="13" name="ZoneTexte 12">
            <a:extLst>
              <a:ext uri="{FF2B5EF4-FFF2-40B4-BE49-F238E27FC236}">
                <a16:creationId xmlns:a16="http://schemas.microsoft.com/office/drawing/2014/main" id="{7434A274-6492-CBF7-847B-9D134FDFC9B6}"/>
              </a:ext>
            </a:extLst>
          </p:cNvPr>
          <p:cNvSpPr txBox="1"/>
          <p:nvPr/>
        </p:nvSpPr>
        <p:spPr>
          <a:xfrm>
            <a:off x="318648" y="2677800"/>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15" name="ZoneTexte 14">
            <a:extLst>
              <a:ext uri="{FF2B5EF4-FFF2-40B4-BE49-F238E27FC236}">
                <a16:creationId xmlns:a16="http://schemas.microsoft.com/office/drawing/2014/main" id="{C9CE4175-A468-EF86-2F8E-69C88365A77F}"/>
              </a:ext>
            </a:extLst>
          </p:cNvPr>
          <p:cNvSpPr txBox="1"/>
          <p:nvPr/>
        </p:nvSpPr>
        <p:spPr>
          <a:xfrm>
            <a:off x="1134794" y="2677800"/>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17" name="ZoneTexte 16">
            <a:extLst>
              <a:ext uri="{FF2B5EF4-FFF2-40B4-BE49-F238E27FC236}">
                <a16:creationId xmlns:a16="http://schemas.microsoft.com/office/drawing/2014/main" id="{99244DA7-6D49-802C-5B05-40522E8FB67F}"/>
              </a:ext>
            </a:extLst>
          </p:cNvPr>
          <p:cNvSpPr txBox="1"/>
          <p:nvPr/>
        </p:nvSpPr>
        <p:spPr>
          <a:xfrm>
            <a:off x="1977974" y="2677800"/>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3" name="ZoneTexte 22">
            <a:extLst>
              <a:ext uri="{FF2B5EF4-FFF2-40B4-BE49-F238E27FC236}">
                <a16:creationId xmlns:a16="http://schemas.microsoft.com/office/drawing/2014/main" id="{EEE65065-F8BE-0B08-399C-9BA54D2A95B9}"/>
              </a:ext>
            </a:extLst>
          </p:cNvPr>
          <p:cNvSpPr txBox="1"/>
          <p:nvPr/>
        </p:nvSpPr>
        <p:spPr>
          <a:xfrm>
            <a:off x="2829676" y="2747998"/>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4" name="ZoneTexte 23">
            <a:extLst>
              <a:ext uri="{FF2B5EF4-FFF2-40B4-BE49-F238E27FC236}">
                <a16:creationId xmlns:a16="http://schemas.microsoft.com/office/drawing/2014/main" id="{BB973095-7436-CA02-9712-808C488C100B}"/>
              </a:ext>
            </a:extLst>
          </p:cNvPr>
          <p:cNvSpPr txBox="1"/>
          <p:nvPr/>
        </p:nvSpPr>
        <p:spPr>
          <a:xfrm>
            <a:off x="3688294" y="2794284"/>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5" name="ZoneTexte 24">
            <a:extLst>
              <a:ext uri="{FF2B5EF4-FFF2-40B4-BE49-F238E27FC236}">
                <a16:creationId xmlns:a16="http://schemas.microsoft.com/office/drawing/2014/main" id="{EE865C66-8B00-C27E-9D7D-D75F7617826D}"/>
              </a:ext>
            </a:extLst>
          </p:cNvPr>
          <p:cNvSpPr txBox="1"/>
          <p:nvPr/>
        </p:nvSpPr>
        <p:spPr>
          <a:xfrm>
            <a:off x="4524558" y="2677800"/>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6" name="ZoneTexte 25">
            <a:extLst>
              <a:ext uri="{FF2B5EF4-FFF2-40B4-BE49-F238E27FC236}">
                <a16:creationId xmlns:a16="http://schemas.microsoft.com/office/drawing/2014/main" id="{EE77644B-8BB4-59D1-A0A5-8144431BC062}"/>
              </a:ext>
            </a:extLst>
          </p:cNvPr>
          <p:cNvSpPr txBox="1"/>
          <p:nvPr/>
        </p:nvSpPr>
        <p:spPr>
          <a:xfrm>
            <a:off x="5352768" y="2896387"/>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7" name="ZoneTexte 26">
            <a:extLst>
              <a:ext uri="{FF2B5EF4-FFF2-40B4-BE49-F238E27FC236}">
                <a16:creationId xmlns:a16="http://schemas.microsoft.com/office/drawing/2014/main" id="{941B1289-331C-6A3F-69A6-0D01914C3C16}"/>
              </a:ext>
            </a:extLst>
          </p:cNvPr>
          <p:cNvSpPr txBox="1"/>
          <p:nvPr/>
        </p:nvSpPr>
        <p:spPr>
          <a:xfrm>
            <a:off x="7199922" y="2609618"/>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8" name="ZoneTexte 27">
            <a:extLst>
              <a:ext uri="{FF2B5EF4-FFF2-40B4-BE49-F238E27FC236}">
                <a16:creationId xmlns:a16="http://schemas.microsoft.com/office/drawing/2014/main" id="{6F1E6B4B-0205-7495-F0BE-4377AD732837}"/>
              </a:ext>
            </a:extLst>
          </p:cNvPr>
          <p:cNvSpPr txBox="1"/>
          <p:nvPr/>
        </p:nvSpPr>
        <p:spPr>
          <a:xfrm>
            <a:off x="10565602" y="2609618"/>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9" name="ZoneTexte 28">
            <a:extLst>
              <a:ext uri="{FF2B5EF4-FFF2-40B4-BE49-F238E27FC236}">
                <a16:creationId xmlns:a16="http://schemas.microsoft.com/office/drawing/2014/main" id="{A2D4DBFB-3E5A-06B8-78B3-FFAC93A3EB74}"/>
              </a:ext>
            </a:extLst>
          </p:cNvPr>
          <p:cNvSpPr txBox="1"/>
          <p:nvPr/>
        </p:nvSpPr>
        <p:spPr>
          <a:xfrm>
            <a:off x="11433476" y="2788670"/>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Tree>
    <p:extLst>
      <p:ext uri="{BB962C8B-B14F-4D97-AF65-F5344CB8AC3E}">
        <p14:creationId xmlns:p14="http://schemas.microsoft.com/office/powerpoint/2010/main" val="352033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608572"/>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extLst>
              <p:ext uri="{D42A27DB-BD31-4B8C-83A1-F6EECF244321}">
                <p14:modId xmlns:p14="http://schemas.microsoft.com/office/powerpoint/2010/main" val="171590891"/>
              </p:ext>
            </p:extLst>
          </p:nvPr>
        </p:nvGraphicFramePr>
        <p:xfrm>
          <a:off x="713867" y="932293"/>
          <a:ext cx="9181380" cy="285360"/>
        </p:xfrm>
        <a:graphic>
          <a:graphicData uri="http://schemas.openxmlformats.org/drawingml/2006/table">
            <a:tbl>
              <a:tblPr>
                <a:tableStyleId>{5C22544A-7EE6-4342-B048-85BDC9FD1C3A}</a:tableStyleId>
              </a:tblPr>
              <a:tblGrid>
                <a:gridCol w="9181380">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Q13-19. Diriez-vous que votre entreprise respecte et protège les droits humains ci-dessous dans ses activités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36009"/>
            <a:ext cx="11312376"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 </a:t>
            </a:r>
            <a:r>
              <a:rPr lang="fr-FR" sz="2400" dirty="0"/>
              <a:t>Respecte et protection des droits humains au sein de l’entreprise</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46004"/>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722794" y="1264153"/>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 – </a:t>
            </a:r>
            <a:r>
              <a:rPr lang="fr-FR" sz="1050" b="1" i="1" dirty="0">
                <a:latin typeface="Roboto" panose="020B0604020202020204" charset="0"/>
                <a:ea typeface="Roboto" panose="020B0604020202020204" charset="0"/>
              </a:rPr>
              <a:t>ST « Oui »</a:t>
            </a: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extLst>
              <p:ext uri="{D42A27DB-BD31-4B8C-83A1-F6EECF244321}">
                <p14:modId xmlns:p14="http://schemas.microsoft.com/office/powerpoint/2010/main" val="1898020332"/>
              </p:ext>
            </p:extLst>
          </p:nvPr>
        </p:nvGraphicFramePr>
        <p:xfrm>
          <a:off x="144966" y="2358632"/>
          <a:ext cx="11757426" cy="4042507"/>
        </p:xfrm>
        <a:graphic>
          <a:graphicData uri="http://schemas.openxmlformats.org/drawingml/2006/table">
            <a:tbl>
              <a:tblPr firstRow="1" bandRow="1"/>
              <a:tblGrid>
                <a:gridCol w="1807124">
                  <a:extLst>
                    <a:ext uri="{9D8B030D-6E8A-4147-A177-3AD203B41FA5}">
                      <a16:colId xmlns:a16="http://schemas.microsoft.com/office/drawing/2014/main" val="1613173348"/>
                    </a:ext>
                  </a:extLst>
                </a:gridCol>
                <a:gridCol w="708917">
                  <a:extLst>
                    <a:ext uri="{9D8B030D-6E8A-4147-A177-3AD203B41FA5}">
                      <a16:colId xmlns:a16="http://schemas.microsoft.com/office/drawing/2014/main" val="2417229433"/>
                    </a:ext>
                  </a:extLst>
                </a:gridCol>
                <a:gridCol w="1933295">
                  <a:extLst>
                    <a:ext uri="{9D8B030D-6E8A-4147-A177-3AD203B41FA5}">
                      <a16:colId xmlns:a16="http://schemas.microsoft.com/office/drawing/2014/main" val="4065695276"/>
                    </a:ext>
                  </a:extLst>
                </a:gridCol>
                <a:gridCol w="2086763">
                  <a:extLst>
                    <a:ext uri="{9D8B030D-6E8A-4147-A177-3AD203B41FA5}">
                      <a16:colId xmlns:a16="http://schemas.microsoft.com/office/drawing/2014/main" val="1842800419"/>
                    </a:ext>
                  </a:extLst>
                </a:gridCol>
                <a:gridCol w="849892">
                  <a:extLst>
                    <a:ext uri="{9D8B030D-6E8A-4147-A177-3AD203B41FA5}">
                      <a16:colId xmlns:a16="http://schemas.microsoft.com/office/drawing/2014/main" val="332636344"/>
                    </a:ext>
                  </a:extLst>
                </a:gridCol>
                <a:gridCol w="2147299">
                  <a:extLst>
                    <a:ext uri="{9D8B030D-6E8A-4147-A177-3AD203B41FA5}">
                      <a16:colId xmlns:a16="http://schemas.microsoft.com/office/drawing/2014/main" val="1978337493"/>
                    </a:ext>
                  </a:extLst>
                </a:gridCol>
                <a:gridCol w="2224136">
                  <a:extLst>
                    <a:ext uri="{9D8B030D-6E8A-4147-A177-3AD203B41FA5}">
                      <a16:colId xmlns:a16="http://schemas.microsoft.com/office/drawing/2014/main" val="1820714950"/>
                    </a:ext>
                  </a:extLst>
                </a:gridCol>
              </a:tblGrid>
              <a:tr h="673448">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Respect et protection des clients</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77%</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84%</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74%</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kern="1200" baseline="0" dirty="0">
                          <a:solidFill>
                            <a:srgbClr val="84A120"/>
                          </a:solidFill>
                          <a:latin typeface="Calibri" panose="020F0502020204030204" pitchFamily="34" charset="0"/>
                          <a:ea typeface="+mn-ea"/>
                          <a:cs typeface="+mn-cs"/>
                        </a:rPr>
                        <a:t>80%</a:t>
                      </a:r>
                    </a:p>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87%</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78%</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772022013"/>
                  </a:ext>
                </a:extLst>
              </a:tr>
              <a:tr h="493159">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Respect des conditions de travail</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74%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79%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76%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989341"/>
                  </a:ext>
                </a:extLst>
              </a:tr>
              <a:tr h="40582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Lutte contre le harcèlement et la discrimination. Diversité</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73%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78%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5 à 9 ans d’ancienneté : 65%</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75%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593490565"/>
                  </a:ext>
                </a:extLst>
              </a:tr>
              <a:tr h="530811">
                <a:tc>
                  <a:txBody>
                    <a:bodyPr/>
                    <a:lstStyle/>
                    <a:p>
                      <a:pPr algn="r"/>
                      <a:r>
                        <a:rPr lang="fr-FR" sz="900" b="1" kern="1200" dirty="0">
                          <a:solidFill>
                            <a:schemeClr val="tx1"/>
                          </a:solidFill>
                          <a:latin typeface="Verdana"/>
                          <a:ea typeface="+mn-ea"/>
                          <a:cs typeface="+mn-cs"/>
                        </a:rPr>
                        <a:t>Lutte contre le travail des enfants et</a:t>
                      </a:r>
                    </a:p>
                    <a:p>
                      <a:pPr algn="r"/>
                      <a:r>
                        <a:rPr lang="fr-FR" sz="900" b="1" kern="1200" dirty="0">
                          <a:solidFill>
                            <a:schemeClr val="tx1"/>
                          </a:solidFill>
                          <a:latin typeface="Verdana"/>
                          <a:ea typeface="+mn-ea"/>
                          <a:cs typeface="+mn-cs"/>
                        </a:rPr>
                        <a:t>le travail forcé, l’esclavage moderne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65%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75%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Moins de 5 ans d’ancienneté : 88%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20 ans ou plus d’ancienneté : 72%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8002930"/>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Respect et protection des communautés locales ou riverains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69%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74%</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66%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66%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73%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71%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3837908201"/>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Promotion du dialogue social, de la liberté d’expression et d’association</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67%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Entre 30 et 39 ans : 76%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61%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69%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Moins de 30 ans : 71%</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Moins de 5 ans : 79%</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65%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63955241"/>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Salaire décent, rémunération et protection sociale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60%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69%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55%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63%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59%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627448586"/>
                  </a:ext>
                </a:extLst>
              </a:tr>
            </a:tbl>
          </a:graphicData>
        </a:graphic>
      </p:graphicFrame>
      <p:sp>
        <p:nvSpPr>
          <p:cNvPr id="4" name="Espace réservé du numéro de diapositive 3">
            <a:extLst>
              <a:ext uri="{FF2B5EF4-FFF2-40B4-BE49-F238E27FC236}">
                <a16:creationId xmlns:a16="http://schemas.microsoft.com/office/drawing/2014/main" id="{5D18DDDE-7E25-59B0-D61E-CB1937738ECE}"/>
              </a:ext>
            </a:extLst>
          </p:cNvPr>
          <p:cNvSpPr>
            <a:spLocks noGrp="1"/>
          </p:cNvSpPr>
          <p:nvPr>
            <p:ph type="sldNum" sz="quarter" idx="4"/>
          </p:nvPr>
        </p:nvSpPr>
        <p:spPr/>
        <p:txBody>
          <a:bodyPr/>
          <a:lstStyle/>
          <a:p>
            <a:fld id="{69A197D1-22BB-4CE7-B90B-919B10D073A0}" type="slidenum">
              <a:rPr lang="fr-FR" altLang="fr-FR" smtClean="0"/>
              <a:pPr/>
              <a:t>159</a:t>
            </a:fld>
            <a:endParaRPr lang="fr-FR" altLang="fr-FR" dirty="0"/>
          </a:p>
        </p:txBody>
      </p:sp>
      <p:grpSp>
        <p:nvGrpSpPr>
          <p:cNvPr id="5" name="Groupe 4">
            <a:extLst>
              <a:ext uri="{FF2B5EF4-FFF2-40B4-BE49-F238E27FC236}">
                <a16:creationId xmlns:a16="http://schemas.microsoft.com/office/drawing/2014/main" id="{A6BE3E58-9DAB-ABE0-A3CD-77299EFD15B1}"/>
              </a:ext>
            </a:extLst>
          </p:cNvPr>
          <p:cNvGrpSpPr/>
          <p:nvPr/>
        </p:nvGrpSpPr>
        <p:grpSpPr>
          <a:xfrm>
            <a:off x="3817560" y="1638203"/>
            <a:ext cx="2060885" cy="504916"/>
            <a:chOff x="842615" y="1939448"/>
            <a:chExt cx="2060885" cy="504916"/>
          </a:xfrm>
        </p:grpSpPr>
        <p:pic>
          <p:nvPicPr>
            <p:cNvPr id="6" name="Picture 2">
              <a:extLst>
                <a:ext uri="{FF2B5EF4-FFF2-40B4-BE49-F238E27FC236}">
                  <a16:creationId xmlns:a16="http://schemas.microsoft.com/office/drawing/2014/main" id="{4ADA52CD-29B1-C841-CB1E-5836AF483A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CA2080EC-4B06-255E-66E2-15B500EFAE7E}"/>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1" name="Groupe 10">
            <a:extLst>
              <a:ext uri="{FF2B5EF4-FFF2-40B4-BE49-F238E27FC236}">
                <a16:creationId xmlns:a16="http://schemas.microsoft.com/office/drawing/2014/main" id="{AA8020F9-93C5-4075-3AB1-E8B0130BEEC1}"/>
              </a:ext>
            </a:extLst>
          </p:cNvPr>
          <p:cNvGrpSpPr/>
          <p:nvPr/>
        </p:nvGrpSpPr>
        <p:grpSpPr>
          <a:xfrm>
            <a:off x="9089136" y="1625058"/>
            <a:ext cx="2010242" cy="504916"/>
            <a:chOff x="8058119" y="1939448"/>
            <a:chExt cx="2010242" cy="504916"/>
          </a:xfrm>
        </p:grpSpPr>
        <p:pic>
          <p:nvPicPr>
            <p:cNvPr id="13" name="Picture 4">
              <a:extLst>
                <a:ext uri="{FF2B5EF4-FFF2-40B4-BE49-F238E27FC236}">
                  <a16:creationId xmlns:a16="http://schemas.microsoft.com/office/drawing/2014/main" id="{93E61CEC-4B85-0C80-61C9-027A78AD8B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52FF8FE3-6016-0F3A-2EAC-7FDD7EAD8F77}"/>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cxnSp>
        <p:nvCxnSpPr>
          <p:cNvPr id="16" name="Connecteur droit 15">
            <a:extLst>
              <a:ext uri="{FF2B5EF4-FFF2-40B4-BE49-F238E27FC236}">
                <a16:creationId xmlns:a16="http://schemas.microsoft.com/office/drawing/2014/main" id="{5BADCF57-9A95-96D9-7E0C-AAF852322EA7}"/>
              </a:ext>
            </a:extLst>
          </p:cNvPr>
          <p:cNvCxnSpPr>
            <a:cxnSpLocks/>
          </p:cNvCxnSpPr>
          <p:nvPr/>
        </p:nvCxnSpPr>
        <p:spPr>
          <a:xfrm>
            <a:off x="6693663" y="2358631"/>
            <a:ext cx="0" cy="404250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04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16</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188640"/>
            <a:ext cx="10855569" cy="664797"/>
          </a:xfrm>
        </p:spPr>
        <p:txBody>
          <a:bodyPr/>
          <a:lstStyle/>
          <a:p>
            <a:r>
              <a:rPr lang="fr-FR" sz="2400" dirty="0"/>
              <a:t>MOINS DE 6 RÉPONDANTS SUR 10 SE DISENT AU COURANT DES ACTIONS MENÉES PAR LEUR ENTREPRISE EN MATIÈRE D’ÉTHIQUE ET DE CONFORMITÉ. UNE TENDANCE LÉGÈREMENT BAISSIÈRE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2837203929"/>
              </p:ext>
            </p:extLst>
          </p:nvPr>
        </p:nvGraphicFramePr>
        <p:xfrm>
          <a:off x="759839" y="1040654"/>
          <a:ext cx="7889903" cy="285360"/>
        </p:xfrm>
        <a:graphic>
          <a:graphicData uri="http://schemas.openxmlformats.org/drawingml/2006/table">
            <a:tbl>
              <a:tblPr>
                <a:tableStyleId>{5C22544A-7EE6-4342-B048-85BDC9FD1C3A}</a:tableStyleId>
              </a:tblPr>
              <a:tblGrid>
                <a:gridCol w="7889903">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Êtes-vous au courant des actions menées par votre entreprise en matière d’éthique et de conformité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775324" y="1409964"/>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graphicFrame>
        <p:nvGraphicFramePr>
          <p:cNvPr id="16" name="Graphique 15">
            <a:extLst>
              <a:ext uri="{FF2B5EF4-FFF2-40B4-BE49-F238E27FC236}">
                <a16:creationId xmlns:a16="http://schemas.microsoft.com/office/drawing/2014/main" id="{55AF3CC0-A000-D00C-D7A6-63BECA0BB1C8}"/>
              </a:ext>
            </a:extLst>
          </p:cNvPr>
          <p:cNvGraphicFramePr/>
          <p:nvPr>
            <p:extLst>
              <p:ext uri="{D42A27DB-BD31-4B8C-83A1-F6EECF244321}">
                <p14:modId xmlns:p14="http://schemas.microsoft.com/office/powerpoint/2010/main" val="3101254395"/>
              </p:ext>
            </p:extLst>
          </p:nvPr>
        </p:nvGraphicFramePr>
        <p:xfrm>
          <a:off x="4430815" y="3654025"/>
          <a:ext cx="5824360" cy="1996230"/>
        </p:xfrm>
        <a:graphic>
          <a:graphicData uri="http://schemas.openxmlformats.org/drawingml/2006/chart">
            <c:chart xmlns:c="http://schemas.openxmlformats.org/drawingml/2006/chart" xmlns:r="http://schemas.openxmlformats.org/officeDocument/2006/relationships" r:id="rId2"/>
          </a:graphicData>
        </a:graphic>
      </p:graphicFrame>
      <p:sp>
        <p:nvSpPr>
          <p:cNvPr id="28" name="TextBox 94">
            <a:extLst>
              <a:ext uri="{FF2B5EF4-FFF2-40B4-BE49-F238E27FC236}">
                <a16:creationId xmlns:a16="http://schemas.microsoft.com/office/drawing/2014/main" id="{05DD82C3-4046-A085-47E2-6FD0C6F8FFC7}"/>
              </a:ext>
            </a:extLst>
          </p:cNvPr>
          <p:cNvSpPr txBox="1"/>
          <p:nvPr/>
        </p:nvSpPr>
        <p:spPr>
          <a:xfrm>
            <a:off x="3980765" y="2592566"/>
            <a:ext cx="2925325" cy="461665"/>
          </a:xfrm>
          <a:prstGeom prst="rect">
            <a:avLst/>
          </a:prstGeom>
          <a:noFill/>
        </p:spPr>
        <p:txBody>
          <a:bodyPr wrap="square" lIns="0" rIns="0" rtlCol="0" anchor="b">
            <a:spAutoFit/>
          </a:bodyPr>
          <a:lstStyle/>
          <a:p>
            <a:r>
              <a:rPr lang="en-US" sz="2400" b="1" noProof="1">
                <a:solidFill>
                  <a:srgbClr val="FF0000"/>
                </a:solidFill>
                <a:latin typeface="Roboto" panose="02000000000000000000"/>
              </a:rPr>
              <a:t>sont au courant</a:t>
            </a:r>
          </a:p>
        </p:txBody>
      </p:sp>
      <p:sp>
        <p:nvSpPr>
          <p:cNvPr id="29" name="TextBox 10">
            <a:extLst>
              <a:ext uri="{FF2B5EF4-FFF2-40B4-BE49-F238E27FC236}">
                <a16:creationId xmlns:a16="http://schemas.microsoft.com/office/drawing/2014/main" id="{C85D561A-AF33-1155-1510-4CF61216B1AA}"/>
              </a:ext>
            </a:extLst>
          </p:cNvPr>
          <p:cNvSpPr txBox="1"/>
          <p:nvPr/>
        </p:nvSpPr>
        <p:spPr>
          <a:xfrm>
            <a:off x="2180565" y="2296670"/>
            <a:ext cx="1635384" cy="1015663"/>
          </a:xfrm>
          <a:prstGeom prst="rect">
            <a:avLst/>
          </a:prstGeom>
          <a:noFill/>
        </p:spPr>
        <p:txBody>
          <a:bodyPr wrap="none" rtlCol="0" anchor="ctr">
            <a:spAutoFit/>
          </a:bodyPr>
          <a:lstStyle/>
          <a:p>
            <a:r>
              <a:rPr lang="en-US" sz="6000" b="1" dirty="0">
                <a:solidFill>
                  <a:srgbClr val="FF0000"/>
                </a:solidFill>
                <a:latin typeface="Roboto" panose="02000000000000000000"/>
              </a:rPr>
              <a:t>55%</a:t>
            </a:r>
          </a:p>
        </p:txBody>
      </p:sp>
    </p:spTree>
    <p:extLst>
      <p:ext uri="{BB962C8B-B14F-4D97-AF65-F5344CB8AC3E}">
        <p14:creationId xmlns:p14="http://schemas.microsoft.com/office/powerpoint/2010/main" val="206393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160</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288346"/>
            <a:ext cx="10855569" cy="664797"/>
          </a:xfrm>
        </p:spPr>
        <p:txBody>
          <a:bodyPr/>
          <a:lstStyle/>
          <a:p>
            <a:r>
              <a:rPr lang="fr-FR" sz="2400" dirty="0"/>
              <a:t>Représentant(es) du personnel et managers sont perçus comme les principaux interlocuteurs pour discuter éthique et conformité. Les RH et le/la référent(e) éthique arrivent en second plan</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3458316370"/>
              </p:ext>
            </p:extLst>
          </p:nvPr>
        </p:nvGraphicFramePr>
        <p:xfrm>
          <a:off x="652733" y="1144340"/>
          <a:ext cx="7212624" cy="285360"/>
        </p:xfrm>
        <a:graphic>
          <a:graphicData uri="http://schemas.openxmlformats.org/drawingml/2006/table">
            <a:tbl>
              <a:tblPr>
                <a:tableStyleId>{5C22544A-7EE6-4342-B048-85BDC9FD1C3A}</a:tableStyleId>
              </a:tblPr>
              <a:tblGrid>
                <a:gridCol w="7212624">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Q20. Pour discuter d’une question relative à l’éthique ou la conformité, feriez-vous confiance à…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3" name="Bulle narrative : rectangle 2">
            <a:extLst>
              <a:ext uri="{FF2B5EF4-FFF2-40B4-BE49-F238E27FC236}">
                <a16:creationId xmlns:a16="http://schemas.microsoft.com/office/drawing/2014/main" id="{A6F76C46-87DB-AEF4-82A5-190795240904}"/>
              </a:ext>
            </a:extLst>
          </p:cNvPr>
          <p:cNvSpPr/>
          <p:nvPr/>
        </p:nvSpPr>
        <p:spPr>
          <a:xfrm>
            <a:off x="7986831" y="5897524"/>
            <a:ext cx="2051677" cy="576665"/>
          </a:xfrm>
          <a:prstGeom prst="wedgeRectCallout">
            <a:avLst>
              <a:gd name="adj1" fmla="val -20589"/>
              <a:gd name="adj2" fmla="val -74565"/>
            </a:avLst>
          </a:prstGeom>
          <a:noFill/>
          <a:ln>
            <a:solidFill>
              <a:schemeClr val="tx1"/>
            </a:solidFill>
          </a:ln>
        </p:spPr>
        <p:txBody>
          <a:bodyPr lIns="0" tIns="0" rIns="0" bIns="0" rtlCol="0" anchor="ctr">
            <a:noAutofit/>
          </a:bodyPr>
          <a:lstStyle/>
          <a:p>
            <a:pPr algn="ctr"/>
            <a:r>
              <a:rPr lang="fr-FR" sz="1400" dirty="0">
                <a:latin typeface="Roboto" pitchFamily="2" charset="0"/>
                <a:ea typeface="Roboto" pitchFamily="2" charset="0"/>
              </a:rPr>
              <a:t>« un collègue » ; « une personne extérieure »</a:t>
            </a:r>
          </a:p>
        </p:txBody>
      </p:sp>
      <p:pic>
        <p:nvPicPr>
          <p:cNvPr id="8" name="Picture 2">
            <a:extLst>
              <a:ext uri="{FF2B5EF4-FFF2-40B4-BE49-F238E27FC236}">
                <a16:creationId xmlns:a16="http://schemas.microsoft.com/office/drawing/2014/main" id="{B2DE70C5-D81F-CF25-0AA8-CC16423850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9C340528-3DED-5573-098B-1A50A7AB06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5530"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C71DB3BB-6575-25BC-1C28-060EEA0AC23E}"/>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13" name="ZoneTexte 12">
            <a:extLst>
              <a:ext uri="{FF2B5EF4-FFF2-40B4-BE49-F238E27FC236}">
                <a16:creationId xmlns:a16="http://schemas.microsoft.com/office/drawing/2014/main" id="{861BC18F-6F9A-58EF-6731-8EE76BB5046C}"/>
              </a:ext>
            </a:extLst>
          </p:cNvPr>
          <p:cNvSpPr txBox="1"/>
          <p:nvPr/>
        </p:nvSpPr>
        <p:spPr>
          <a:xfrm>
            <a:off x="8783691"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sp>
        <p:nvSpPr>
          <p:cNvPr id="15" name="Rectangle : coins arrondis 14">
            <a:extLst>
              <a:ext uri="{FF2B5EF4-FFF2-40B4-BE49-F238E27FC236}">
                <a16:creationId xmlns:a16="http://schemas.microsoft.com/office/drawing/2014/main" id="{B660ABE3-227A-4C26-9740-BAD4EE34EBF5}"/>
              </a:ext>
            </a:extLst>
          </p:cNvPr>
          <p:cNvSpPr/>
          <p:nvPr/>
        </p:nvSpPr>
        <p:spPr>
          <a:xfrm>
            <a:off x="4238550" y="2444364"/>
            <a:ext cx="771539" cy="338553"/>
          </a:xfrm>
          <a:prstGeom prst="roundRect">
            <a:avLst/>
          </a:prstGeom>
          <a:gradFill flip="none" rotWithShape="1">
            <a:gsLst>
              <a:gs pos="0">
                <a:srgbClr val="009DD9"/>
              </a:gs>
              <a:gs pos="44000">
                <a:schemeClr val="accent1">
                  <a:lumMod val="45000"/>
                  <a:lumOff val="55000"/>
                </a:schemeClr>
              </a:gs>
              <a:gs pos="89000">
                <a:srgbClr val="0BD0D9"/>
              </a:gs>
            </a:gsLst>
            <a:lin ang="0" scaled="1"/>
            <a:tileRect/>
          </a:gradFill>
        </p:spPr>
        <p:txBody>
          <a:bodyPr lIns="0" tIns="0" rIns="0" bIns="0" rtlCol="0" anchor="ctr">
            <a:noAutofit/>
          </a:bodyPr>
          <a:lstStyle/>
          <a:p>
            <a:pPr algn="ctr"/>
            <a:r>
              <a:rPr lang="fr-FR" sz="1050" dirty="0">
                <a:solidFill>
                  <a:schemeClr val="bg1"/>
                </a:solidFill>
                <a:latin typeface="Roboto" pitchFamily="2" charset="0"/>
                <a:ea typeface="Roboto" pitchFamily="2" charset="0"/>
              </a:rPr>
              <a:t>Sous-total </a:t>
            </a:r>
          </a:p>
          <a:p>
            <a:pPr algn="ctr"/>
            <a:r>
              <a:rPr lang="fr-FR" sz="700" dirty="0">
                <a:solidFill>
                  <a:schemeClr val="bg1"/>
                </a:solidFill>
                <a:latin typeface="Roboto" pitchFamily="2" charset="0"/>
                <a:ea typeface="Roboto" pitchFamily="2" charset="0"/>
              </a:rPr>
              <a:t>Oui</a:t>
            </a:r>
          </a:p>
        </p:txBody>
      </p:sp>
      <p:graphicFrame>
        <p:nvGraphicFramePr>
          <p:cNvPr id="16" name="Graphique 15">
            <a:extLst>
              <a:ext uri="{FF2B5EF4-FFF2-40B4-BE49-F238E27FC236}">
                <a16:creationId xmlns:a16="http://schemas.microsoft.com/office/drawing/2014/main" id="{E7399416-5643-9C7C-CE72-D8BBEA33C519}"/>
              </a:ext>
            </a:extLst>
          </p:cNvPr>
          <p:cNvGraphicFramePr/>
          <p:nvPr>
            <p:extLst>
              <p:ext uri="{D42A27DB-BD31-4B8C-83A1-F6EECF244321}">
                <p14:modId xmlns:p14="http://schemas.microsoft.com/office/powerpoint/2010/main" val="1845193226"/>
              </p:ext>
            </p:extLst>
          </p:nvPr>
        </p:nvGraphicFramePr>
        <p:xfrm>
          <a:off x="424232" y="2421491"/>
          <a:ext cx="3826563" cy="3838993"/>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 coins arrondis 18">
            <a:extLst>
              <a:ext uri="{FF2B5EF4-FFF2-40B4-BE49-F238E27FC236}">
                <a16:creationId xmlns:a16="http://schemas.microsoft.com/office/drawing/2014/main" id="{71147F1B-3313-9544-5D2F-85129BCC053E}"/>
              </a:ext>
            </a:extLst>
          </p:cNvPr>
          <p:cNvSpPr/>
          <p:nvPr/>
        </p:nvSpPr>
        <p:spPr>
          <a:xfrm>
            <a:off x="7237161" y="2444364"/>
            <a:ext cx="771539" cy="338553"/>
          </a:xfrm>
          <a:prstGeom prst="roundRect">
            <a:avLst/>
          </a:prstGeom>
          <a:gradFill flip="none" rotWithShape="1">
            <a:gsLst>
              <a:gs pos="0">
                <a:srgbClr val="009DD9"/>
              </a:gs>
              <a:gs pos="44000">
                <a:schemeClr val="accent1">
                  <a:lumMod val="45000"/>
                  <a:lumOff val="55000"/>
                </a:schemeClr>
              </a:gs>
              <a:gs pos="89000">
                <a:srgbClr val="0BD0D9"/>
              </a:gs>
            </a:gsLst>
            <a:lin ang="0" scaled="1"/>
            <a:tileRect/>
          </a:gradFill>
        </p:spPr>
        <p:txBody>
          <a:bodyPr lIns="0" tIns="0" rIns="0" bIns="0" rtlCol="0" anchor="ctr">
            <a:noAutofit/>
          </a:bodyPr>
          <a:lstStyle/>
          <a:p>
            <a:pPr algn="ctr"/>
            <a:r>
              <a:rPr lang="fr-FR" sz="1050" dirty="0">
                <a:solidFill>
                  <a:schemeClr val="bg1"/>
                </a:solidFill>
                <a:latin typeface="Roboto" pitchFamily="2" charset="0"/>
                <a:ea typeface="Roboto" pitchFamily="2" charset="0"/>
              </a:rPr>
              <a:t>Sous-total </a:t>
            </a:r>
          </a:p>
          <a:p>
            <a:pPr algn="ctr"/>
            <a:r>
              <a:rPr lang="fr-FR" sz="700" dirty="0">
                <a:solidFill>
                  <a:schemeClr val="bg1"/>
                </a:solidFill>
                <a:latin typeface="Roboto" pitchFamily="2" charset="0"/>
                <a:ea typeface="Roboto" pitchFamily="2" charset="0"/>
              </a:rPr>
              <a:t>Oui</a:t>
            </a:r>
          </a:p>
        </p:txBody>
      </p:sp>
      <p:graphicFrame>
        <p:nvGraphicFramePr>
          <p:cNvPr id="20" name="Tableau 23">
            <a:extLst>
              <a:ext uri="{FF2B5EF4-FFF2-40B4-BE49-F238E27FC236}">
                <a16:creationId xmlns:a16="http://schemas.microsoft.com/office/drawing/2014/main" id="{09884961-3212-F113-A6D5-929C7F25F6C7}"/>
              </a:ext>
            </a:extLst>
          </p:cNvPr>
          <p:cNvGraphicFramePr>
            <a:graphicFrameLocks noGrp="1"/>
          </p:cNvGraphicFramePr>
          <p:nvPr>
            <p:extLst>
              <p:ext uri="{D42A27DB-BD31-4B8C-83A1-F6EECF244321}">
                <p14:modId xmlns:p14="http://schemas.microsoft.com/office/powerpoint/2010/main" val="2673519243"/>
              </p:ext>
            </p:extLst>
          </p:nvPr>
        </p:nvGraphicFramePr>
        <p:xfrm>
          <a:off x="4568012" y="2843935"/>
          <a:ext cx="3103163" cy="2880320"/>
        </p:xfrm>
        <a:graphic>
          <a:graphicData uri="http://schemas.openxmlformats.org/drawingml/2006/table">
            <a:tbl>
              <a:tblPr firstRow="1" bandRow="1">
                <a:tableStyleId>{2D5ABB26-0587-4C30-8999-92F81FD0307C}</a:tableStyleId>
              </a:tblPr>
              <a:tblGrid>
                <a:gridCol w="3103163">
                  <a:extLst>
                    <a:ext uri="{9D8B030D-6E8A-4147-A177-3AD203B41FA5}">
                      <a16:colId xmlns:a16="http://schemas.microsoft.com/office/drawing/2014/main" val="2564470084"/>
                    </a:ext>
                  </a:extLst>
                </a:gridCol>
              </a:tblGrid>
              <a:tr h="585065">
                <a:tc>
                  <a:txBody>
                    <a:bodyPr/>
                    <a:lstStyle/>
                    <a:p>
                      <a:pPr algn="ctr"/>
                      <a:r>
                        <a:rPr lang="fr-FR" sz="1200" b="0" dirty="0">
                          <a:solidFill>
                            <a:schemeClr val="tx1"/>
                          </a:solidFill>
                        </a:rPr>
                        <a:t>Un(e) représentant(e) du personnel</a:t>
                      </a:r>
                    </a:p>
                  </a:txBody>
                  <a:tcPr anchor="ctr"/>
                </a:tc>
                <a:extLst>
                  <a:ext uri="{0D108BD9-81ED-4DB2-BD59-A6C34878D82A}">
                    <a16:rowId xmlns:a16="http://schemas.microsoft.com/office/drawing/2014/main" val="3309693034"/>
                  </a:ext>
                </a:extLst>
              </a:tr>
              <a:tr h="540060">
                <a:tc>
                  <a:txBody>
                    <a:bodyPr/>
                    <a:lstStyle/>
                    <a:p>
                      <a:pPr algn="ctr"/>
                      <a:r>
                        <a:rPr lang="fr-FR" sz="1200" b="0" dirty="0">
                          <a:solidFill>
                            <a:schemeClr val="tx1"/>
                          </a:solidFill>
                        </a:rPr>
                        <a:t>Votre manager</a:t>
                      </a:r>
                    </a:p>
                  </a:txBody>
                  <a:tcPr anchor="ctr"/>
                </a:tc>
                <a:extLst>
                  <a:ext uri="{0D108BD9-81ED-4DB2-BD59-A6C34878D82A}">
                    <a16:rowId xmlns:a16="http://schemas.microsoft.com/office/drawing/2014/main" val="2811886992"/>
                  </a:ext>
                </a:extLst>
              </a:tr>
              <a:tr h="720080">
                <a:tc>
                  <a:txBody>
                    <a:bodyPr/>
                    <a:lstStyle/>
                    <a:p>
                      <a:pPr algn="ctr"/>
                      <a:r>
                        <a:rPr lang="fr-FR" sz="1200" b="0" dirty="0">
                          <a:solidFill>
                            <a:schemeClr val="tx1"/>
                          </a:solidFill>
                        </a:rPr>
                        <a:t>Votre responsable des ressources </a:t>
                      </a:r>
                    </a:p>
                    <a:p>
                      <a:pPr algn="ctr"/>
                      <a:r>
                        <a:rPr lang="fr-FR" sz="1200" b="0" dirty="0">
                          <a:solidFill>
                            <a:schemeClr val="tx1"/>
                          </a:solidFill>
                        </a:rPr>
                        <a:t>humaines</a:t>
                      </a:r>
                    </a:p>
                  </a:txBody>
                  <a:tcPr anchor="ctr"/>
                </a:tc>
                <a:extLst>
                  <a:ext uri="{0D108BD9-81ED-4DB2-BD59-A6C34878D82A}">
                    <a16:rowId xmlns:a16="http://schemas.microsoft.com/office/drawing/2014/main" val="3466736975"/>
                  </a:ext>
                </a:extLst>
              </a:tr>
              <a:tr h="575055">
                <a:tc>
                  <a:txBody>
                    <a:bodyPr/>
                    <a:lstStyle/>
                    <a:p>
                      <a:pPr algn="ctr"/>
                      <a:r>
                        <a:rPr lang="fr-FR" sz="1200" b="0" dirty="0">
                          <a:solidFill>
                            <a:schemeClr val="tx1"/>
                          </a:solidFill>
                        </a:rPr>
                        <a:t>Le, la directeur(</a:t>
                      </a:r>
                      <a:r>
                        <a:rPr lang="fr-FR" sz="1200" b="0" dirty="0" err="1">
                          <a:solidFill>
                            <a:schemeClr val="tx1"/>
                          </a:solidFill>
                        </a:rPr>
                        <a:t>rice</a:t>
                      </a:r>
                      <a:r>
                        <a:rPr lang="fr-FR" sz="1200" b="0" dirty="0">
                          <a:solidFill>
                            <a:schemeClr val="tx1"/>
                          </a:solidFill>
                        </a:rPr>
                        <a:t>) de l’éthique, </a:t>
                      </a:r>
                    </a:p>
                    <a:p>
                      <a:pPr algn="ctr"/>
                      <a:r>
                        <a:rPr lang="fr-FR" sz="1200" b="0" dirty="0">
                          <a:solidFill>
                            <a:schemeClr val="tx1"/>
                          </a:solidFill>
                        </a:rPr>
                        <a:t>compliance ou le, la référent(e) éthique </a:t>
                      </a:r>
                    </a:p>
                    <a:p>
                      <a:pPr algn="ctr"/>
                      <a:r>
                        <a:rPr lang="fr-FR" sz="1200" b="0" dirty="0">
                          <a:solidFill>
                            <a:schemeClr val="tx1"/>
                          </a:solidFill>
                        </a:rPr>
                        <a:t>et conformité de votre entité</a:t>
                      </a:r>
                    </a:p>
                  </a:txBody>
                  <a:tcPr anchor="ctr"/>
                </a:tc>
                <a:extLst>
                  <a:ext uri="{0D108BD9-81ED-4DB2-BD59-A6C34878D82A}">
                    <a16:rowId xmlns:a16="http://schemas.microsoft.com/office/drawing/2014/main" val="4231699068"/>
                  </a:ext>
                </a:extLst>
              </a:tr>
              <a:tr h="395035">
                <a:tc>
                  <a:txBody>
                    <a:bodyPr/>
                    <a:lstStyle/>
                    <a:p>
                      <a:pPr algn="ctr"/>
                      <a:r>
                        <a:rPr lang="fr-FR" sz="1200" b="0" dirty="0">
                          <a:solidFill>
                            <a:schemeClr val="tx1"/>
                          </a:solidFill>
                        </a:rPr>
                        <a:t>Quelqu’un d’autre</a:t>
                      </a:r>
                    </a:p>
                  </a:txBody>
                  <a:tcPr anchor="ctr"/>
                </a:tc>
                <a:extLst>
                  <a:ext uri="{0D108BD9-81ED-4DB2-BD59-A6C34878D82A}">
                    <a16:rowId xmlns:a16="http://schemas.microsoft.com/office/drawing/2014/main" val="449917818"/>
                  </a:ext>
                </a:extLst>
              </a:tr>
            </a:tbl>
          </a:graphicData>
        </a:graphic>
      </p:graphicFrame>
      <p:graphicFrame>
        <p:nvGraphicFramePr>
          <p:cNvPr id="21" name="Tableau 20">
            <a:extLst>
              <a:ext uri="{FF2B5EF4-FFF2-40B4-BE49-F238E27FC236}">
                <a16:creationId xmlns:a16="http://schemas.microsoft.com/office/drawing/2014/main" id="{8EAA4874-DC91-5B51-AE46-E614286E527C}"/>
              </a:ext>
            </a:extLst>
          </p:cNvPr>
          <p:cNvGraphicFramePr>
            <a:graphicFrameLocks noGrp="1"/>
          </p:cNvGraphicFramePr>
          <p:nvPr>
            <p:extLst>
              <p:ext uri="{D42A27DB-BD31-4B8C-83A1-F6EECF244321}">
                <p14:modId xmlns:p14="http://schemas.microsoft.com/office/powerpoint/2010/main" val="3678805328"/>
              </p:ext>
            </p:extLst>
          </p:nvPr>
        </p:nvGraphicFramePr>
        <p:xfrm>
          <a:off x="4232489" y="2799695"/>
          <a:ext cx="690033" cy="3031350"/>
        </p:xfrm>
        <a:graphic>
          <a:graphicData uri="http://schemas.openxmlformats.org/drawingml/2006/table">
            <a:tbl>
              <a:tblPr firstRow="1" bandRow="1">
                <a:tableStyleId>{2D5ABB26-0587-4C30-8999-92F81FD0307C}</a:tableStyleId>
              </a:tblPr>
              <a:tblGrid>
                <a:gridCol w="690033">
                  <a:extLst>
                    <a:ext uri="{9D8B030D-6E8A-4147-A177-3AD203B41FA5}">
                      <a16:colId xmlns:a16="http://schemas.microsoft.com/office/drawing/2014/main" val="2564470084"/>
                    </a:ext>
                  </a:extLst>
                </a:gridCol>
              </a:tblGrid>
              <a:tr h="606270">
                <a:tc>
                  <a:txBody>
                    <a:bodyPr/>
                    <a:lstStyle/>
                    <a:p>
                      <a:pPr algn="ctr"/>
                      <a:r>
                        <a:rPr lang="fr-FR" b="1" dirty="0">
                          <a:solidFill>
                            <a:srgbClr val="17406D"/>
                          </a:solidFill>
                        </a:rPr>
                        <a:t>72%</a:t>
                      </a:r>
                    </a:p>
                  </a:txBody>
                  <a:tcPr anchor="ctr"/>
                </a:tc>
                <a:extLst>
                  <a:ext uri="{0D108BD9-81ED-4DB2-BD59-A6C34878D82A}">
                    <a16:rowId xmlns:a16="http://schemas.microsoft.com/office/drawing/2014/main" val="3309693034"/>
                  </a:ext>
                </a:extLst>
              </a:tr>
              <a:tr h="60627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69%</a:t>
                      </a:r>
                    </a:p>
                  </a:txBody>
                  <a:tcPr anchor="ctr"/>
                </a:tc>
                <a:extLst>
                  <a:ext uri="{0D108BD9-81ED-4DB2-BD59-A6C34878D82A}">
                    <a16:rowId xmlns:a16="http://schemas.microsoft.com/office/drawing/2014/main" val="2811886992"/>
                  </a:ext>
                </a:extLst>
              </a:tr>
              <a:tr h="60627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62%</a:t>
                      </a:r>
                    </a:p>
                  </a:txBody>
                  <a:tcPr anchor="ctr"/>
                </a:tc>
                <a:extLst>
                  <a:ext uri="{0D108BD9-81ED-4DB2-BD59-A6C34878D82A}">
                    <a16:rowId xmlns:a16="http://schemas.microsoft.com/office/drawing/2014/main" val="3466736975"/>
                  </a:ext>
                </a:extLst>
              </a:tr>
              <a:tr h="60627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60%</a:t>
                      </a:r>
                    </a:p>
                  </a:txBody>
                  <a:tcPr anchor="ctr"/>
                </a:tc>
                <a:extLst>
                  <a:ext uri="{0D108BD9-81ED-4DB2-BD59-A6C34878D82A}">
                    <a16:rowId xmlns:a16="http://schemas.microsoft.com/office/drawing/2014/main" val="4231699068"/>
                  </a:ext>
                </a:extLst>
              </a:tr>
              <a:tr h="60627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42%</a:t>
                      </a:r>
                    </a:p>
                  </a:txBody>
                  <a:tcPr anchor="ctr"/>
                </a:tc>
                <a:extLst>
                  <a:ext uri="{0D108BD9-81ED-4DB2-BD59-A6C34878D82A}">
                    <a16:rowId xmlns:a16="http://schemas.microsoft.com/office/drawing/2014/main" val="449917818"/>
                  </a:ext>
                </a:extLst>
              </a:tr>
            </a:tbl>
          </a:graphicData>
        </a:graphic>
      </p:graphicFrame>
      <p:graphicFrame>
        <p:nvGraphicFramePr>
          <p:cNvPr id="22" name="Tableau 21">
            <a:extLst>
              <a:ext uri="{FF2B5EF4-FFF2-40B4-BE49-F238E27FC236}">
                <a16:creationId xmlns:a16="http://schemas.microsoft.com/office/drawing/2014/main" id="{CBE6C405-DA09-E956-E850-F8B18C7336CB}"/>
              </a:ext>
            </a:extLst>
          </p:cNvPr>
          <p:cNvGraphicFramePr>
            <a:graphicFrameLocks noGrp="1"/>
          </p:cNvGraphicFramePr>
          <p:nvPr>
            <p:extLst>
              <p:ext uri="{D42A27DB-BD31-4B8C-83A1-F6EECF244321}">
                <p14:modId xmlns:p14="http://schemas.microsoft.com/office/powerpoint/2010/main" val="3214416432"/>
              </p:ext>
            </p:extLst>
          </p:nvPr>
        </p:nvGraphicFramePr>
        <p:xfrm>
          <a:off x="7277915" y="2799695"/>
          <a:ext cx="690033" cy="3031350"/>
        </p:xfrm>
        <a:graphic>
          <a:graphicData uri="http://schemas.openxmlformats.org/drawingml/2006/table">
            <a:tbl>
              <a:tblPr firstRow="1" bandRow="1">
                <a:tableStyleId>{2D5ABB26-0587-4C30-8999-92F81FD0307C}</a:tableStyleId>
              </a:tblPr>
              <a:tblGrid>
                <a:gridCol w="690033">
                  <a:extLst>
                    <a:ext uri="{9D8B030D-6E8A-4147-A177-3AD203B41FA5}">
                      <a16:colId xmlns:a16="http://schemas.microsoft.com/office/drawing/2014/main" val="2564470084"/>
                    </a:ext>
                  </a:extLst>
                </a:gridCol>
              </a:tblGrid>
              <a:tr h="606270">
                <a:tc>
                  <a:txBody>
                    <a:bodyPr/>
                    <a:lstStyle/>
                    <a:p>
                      <a:pPr algn="ctr"/>
                      <a:r>
                        <a:rPr lang="fr-FR" b="1" dirty="0">
                          <a:solidFill>
                            <a:srgbClr val="17406D"/>
                          </a:solidFill>
                        </a:rPr>
                        <a:t>66%</a:t>
                      </a:r>
                    </a:p>
                  </a:txBody>
                  <a:tcPr anchor="ctr"/>
                </a:tc>
                <a:extLst>
                  <a:ext uri="{0D108BD9-81ED-4DB2-BD59-A6C34878D82A}">
                    <a16:rowId xmlns:a16="http://schemas.microsoft.com/office/drawing/2014/main" val="3309693034"/>
                  </a:ext>
                </a:extLst>
              </a:tr>
              <a:tr h="60627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65%</a:t>
                      </a:r>
                    </a:p>
                  </a:txBody>
                  <a:tcPr anchor="ctr"/>
                </a:tc>
                <a:extLst>
                  <a:ext uri="{0D108BD9-81ED-4DB2-BD59-A6C34878D82A}">
                    <a16:rowId xmlns:a16="http://schemas.microsoft.com/office/drawing/2014/main" val="2811886992"/>
                  </a:ext>
                </a:extLst>
              </a:tr>
              <a:tr h="60627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56%</a:t>
                      </a:r>
                    </a:p>
                  </a:txBody>
                  <a:tcPr anchor="ctr"/>
                </a:tc>
                <a:extLst>
                  <a:ext uri="{0D108BD9-81ED-4DB2-BD59-A6C34878D82A}">
                    <a16:rowId xmlns:a16="http://schemas.microsoft.com/office/drawing/2014/main" val="3466736975"/>
                  </a:ext>
                </a:extLst>
              </a:tr>
              <a:tr h="60627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59%</a:t>
                      </a:r>
                    </a:p>
                  </a:txBody>
                  <a:tcPr anchor="ctr"/>
                </a:tc>
                <a:extLst>
                  <a:ext uri="{0D108BD9-81ED-4DB2-BD59-A6C34878D82A}">
                    <a16:rowId xmlns:a16="http://schemas.microsoft.com/office/drawing/2014/main" val="4231699068"/>
                  </a:ext>
                </a:extLst>
              </a:tr>
              <a:tr h="60627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41%</a:t>
                      </a:r>
                    </a:p>
                  </a:txBody>
                  <a:tcPr anchor="ctr"/>
                </a:tc>
                <a:extLst>
                  <a:ext uri="{0D108BD9-81ED-4DB2-BD59-A6C34878D82A}">
                    <a16:rowId xmlns:a16="http://schemas.microsoft.com/office/drawing/2014/main" val="449917818"/>
                  </a:ext>
                </a:extLst>
              </a:tr>
            </a:tbl>
          </a:graphicData>
        </a:graphic>
      </p:graphicFrame>
      <p:graphicFrame>
        <p:nvGraphicFramePr>
          <p:cNvPr id="23" name="Graphique 22">
            <a:extLst>
              <a:ext uri="{FF2B5EF4-FFF2-40B4-BE49-F238E27FC236}">
                <a16:creationId xmlns:a16="http://schemas.microsoft.com/office/drawing/2014/main" id="{582793F1-7906-7269-98E1-CEA9BC329EAB}"/>
              </a:ext>
            </a:extLst>
          </p:cNvPr>
          <p:cNvGraphicFramePr/>
          <p:nvPr>
            <p:extLst>
              <p:ext uri="{D42A27DB-BD31-4B8C-83A1-F6EECF244321}">
                <p14:modId xmlns:p14="http://schemas.microsoft.com/office/powerpoint/2010/main" val="1478197508"/>
              </p:ext>
            </p:extLst>
          </p:nvPr>
        </p:nvGraphicFramePr>
        <p:xfrm>
          <a:off x="8001752" y="2395747"/>
          <a:ext cx="3826563" cy="3864736"/>
        </p:xfrm>
        <a:graphic>
          <a:graphicData uri="http://schemas.openxmlformats.org/drawingml/2006/chart">
            <c:chart xmlns:c="http://schemas.openxmlformats.org/drawingml/2006/chart" xmlns:r="http://schemas.openxmlformats.org/officeDocument/2006/relationships" r:id="rId5"/>
          </a:graphicData>
        </a:graphic>
      </p:graphicFrame>
      <p:sp>
        <p:nvSpPr>
          <p:cNvPr id="24" name="Bulle narrative : rectangle 23">
            <a:extLst>
              <a:ext uri="{FF2B5EF4-FFF2-40B4-BE49-F238E27FC236}">
                <a16:creationId xmlns:a16="http://schemas.microsoft.com/office/drawing/2014/main" id="{4C192C14-122B-257F-B5AC-07715FA1A114}"/>
              </a:ext>
            </a:extLst>
          </p:cNvPr>
          <p:cNvSpPr/>
          <p:nvPr/>
        </p:nvSpPr>
        <p:spPr>
          <a:xfrm>
            <a:off x="3573206" y="5899551"/>
            <a:ext cx="1926965" cy="576665"/>
          </a:xfrm>
          <a:prstGeom prst="wedgeRectCallout">
            <a:avLst>
              <a:gd name="adj1" fmla="val -20589"/>
              <a:gd name="adj2" fmla="val -74565"/>
            </a:avLst>
          </a:prstGeom>
          <a:noFill/>
          <a:ln>
            <a:solidFill>
              <a:schemeClr val="tx1"/>
            </a:solidFill>
          </a:ln>
        </p:spPr>
        <p:txBody>
          <a:bodyPr lIns="0" tIns="0" rIns="0" bIns="0" rtlCol="0" anchor="ctr">
            <a:noAutofit/>
          </a:bodyPr>
          <a:lstStyle/>
          <a:p>
            <a:pPr algn="ctr"/>
            <a:r>
              <a:rPr lang="fr-FR" sz="1400" dirty="0">
                <a:latin typeface="Roboto" pitchFamily="2" charset="0"/>
                <a:ea typeface="Roboto" pitchFamily="2" charset="0"/>
              </a:rPr>
              <a:t>« les collègues » ; « les clients »; la « direction » </a:t>
            </a:r>
          </a:p>
        </p:txBody>
      </p:sp>
      <p:cxnSp>
        <p:nvCxnSpPr>
          <p:cNvPr id="17" name="Connecteur droit 16">
            <a:extLst>
              <a:ext uri="{FF2B5EF4-FFF2-40B4-BE49-F238E27FC236}">
                <a16:creationId xmlns:a16="http://schemas.microsoft.com/office/drawing/2014/main" id="{2581C1DE-4A81-9E47-835F-238E99958A45}"/>
              </a:ext>
            </a:extLst>
          </p:cNvPr>
          <p:cNvCxnSpPr>
            <a:cxnSpLocks/>
          </p:cNvCxnSpPr>
          <p:nvPr/>
        </p:nvCxnSpPr>
        <p:spPr>
          <a:xfrm>
            <a:off x="1170337" y="5319210"/>
            <a:ext cx="9831208"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44749750-1F6C-1B2F-0101-D2250E43477D}"/>
              </a:ext>
            </a:extLst>
          </p:cNvPr>
          <p:cNvCxnSpPr>
            <a:cxnSpLocks/>
          </p:cNvCxnSpPr>
          <p:nvPr/>
        </p:nvCxnSpPr>
        <p:spPr>
          <a:xfrm>
            <a:off x="1170337" y="4014065"/>
            <a:ext cx="9831208"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9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482229"/>
            <a:ext cx="9110016" cy="232136"/>
          </a:xfrm>
        </p:spPr>
        <p:txBody>
          <a:bodyPr/>
          <a:lstStyle/>
          <a:p>
            <a:r>
              <a:rPr lang="fr-FR" altLang="fr-FR"/>
              <a:t>Occurrence pour le Cercle d’Ethique des Affaires  | Barômètre du climat Ethique | mai 2023</a:t>
            </a:r>
            <a:endParaRPr lang="fr-FR" altLang="fr-FR" dirty="0"/>
          </a:p>
        </p:txBody>
      </p:sp>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664837" y="288198"/>
            <a:ext cx="484609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Comparaison avec les vagues précédentes</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664837"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1" name="Graphique 10">
            <a:extLst>
              <a:ext uri="{FF2B5EF4-FFF2-40B4-BE49-F238E27FC236}">
                <a16:creationId xmlns:a16="http://schemas.microsoft.com/office/drawing/2014/main" id="{9799757C-A11B-C04E-C566-450E22481EE8}"/>
              </a:ext>
            </a:extLst>
          </p:cNvPr>
          <p:cNvGraphicFramePr/>
          <p:nvPr>
            <p:extLst>
              <p:ext uri="{D42A27DB-BD31-4B8C-83A1-F6EECF244321}">
                <p14:modId xmlns:p14="http://schemas.microsoft.com/office/powerpoint/2010/main" val="1964240479"/>
              </p:ext>
            </p:extLst>
          </p:nvPr>
        </p:nvGraphicFramePr>
        <p:xfrm>
          <a:off x="5103280" y="2416125"/>
          <a:ext cx="5660148" cy="652835"/>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Connecteur droit 11">
            <a:extLst>
              <a:ext uri="{FF2B5EF4-FFF2-40B4-BE49-F238E27FC236}">
                <a16:creationId xmlns:a16="http://schemas.microsoft.com/office/drawing/2014/main" id="{6CC81B81-788E-540A-A871-09663AA197AB}"/>
              </a:ext>
            </a:extLst>
          </p:cNvPr>
          <p:cNvCxnSpPr>
            <a:cxnSpLocks/>
          </p:cNvCxnSpPr>
          <p:nvPr/>
        </p:nvCxnSpPr>
        <p:spPr>
          <a:xfrm>
            <a:off x="1138961" y="297895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AA48B7C8-F698-C1BF-186C-4488056B41DA}"/>
              </a:ext>
            </a:extLst>
          </p:cNvPr>
          <p:cNvCxnSpPr>
            <a:cxnSpLocks/>
          </p:cNvCxnSpPr>
          <p:nvPr/>
        </p:nvCxnSpPr>
        <p:spPr>
          <a:xfrm>
            <a:off x="1138961" y="455412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4B62841-CD28-B159-EFD4-3EE0D1AEE610}"/>
              </a:ext>
            </a:extLst>
          </p:cNvPr>
          <p:cNvCxnSpPr>
            <a:cxnSpLocks/>
          </p:cNvCxnSpPr>
          <p:nvPr/>
        </p:nvCxnSpPr>
        <p:spPr>
          <a:xfrm>
            <a:off x="1138961" y="549923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A62DE798-33DF-C622-4F11-80317B6BD73D}"/>
              </a:ext>
            </a:extLst>
          </p:cNvPr>
          <p:cNvCxnSpPr>
            <a:cxnSpLocks/>
          </p:cNvCxnSpPr>
          <p:nvPr/>
        </p:nvCxnSpPr>
        <p:spPr>
          <a:xfrm>
            <a:off x="1138961" y="369903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68D06B42-E194-5398-41BA-AB0806A54C21}"/>
              </a:ext>
            </a:extLst>
          </p:cNvPr>
          <p:cNvSpPr txBox="1"/>
          <p:nvPr/>
        </p:nvSpPr>
        <p:spPr>
          <a:xfrm>
            <a:off x="9498477" y="2004488"/>
            <a:ext cx="720080" cy="215444"/>
          </a:xfrm>
          <a:prstGeom prst="rect">
            <a:avLst/>
          </a:prstGeom>
        </p:spPr>
        <p:txBody>
          <a:bodyPr wrap="square" lIns="0" tIns="0" rIns="0" bIns="0" rtlCol="0" anchor="t" anchorCtr="0">
            <a:spAutoFit/>
          </a:bodyPr>
          <a:lstStyle/>
          <a:p>
            <a:pPr algn="l" fontAlgn="auto"/>
            <a:r>
              <a:rPr lang="fr-FR" sz="1400" b="1" dirty="0"/>
              <a:t>2023</a:t>
            </a:r>
          </a:p>
        </p:txBody>
      </p:sp>
      <p:graphicFrame>
        <p:nvGraphicFramePr>
          <p:cNvPr id="22" name="Graphique 21">
            <a:extLst>
              <a:ext uri="{FF2B5EF4-FFF2-40B4-BE49-F238E27FC236}">
                <a16:creationId xmlns:a16="http://schemas.microsoft.com/office/drawing/2014/main" id="{16444F6C-8B2B-19CC-B002-F78973144CE3}"/>
              </a:ext>
            </a:extLst>
          </p:cNvPr>
          <p:cNvGraphicFramePr/>
          <p:nvPr>
            <p:extLst>
              <p:ext uri="{D42A27DB-BD31-4B8C-83A1-F6EECF244321}">
                <p14:modId xmlns:p14="http://schemas.microsoft.com/office/powerpoint/2010/main" val="2819116288"/>
              </p:ext>
            </p:extLst>
          </p:nvPr>
        </p:nvGraphicFramePr>
        <p:xfrm>
          <a:off x="5103280" y="3091200"/>
          <a:ext cx="5660148" cy="6528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Graphique 27">
            <a:extLst>
              <a:ext uri="{FF2B5EF4-FFF2-40B4-BE49-F238E27FC236}">
                <a16:creationId xmlns:a16="http://schemas.microsoft.com/office/drawing/2014/main" id="{3A52DD2A-FD54-6FCF-81CC-BAC202559164}"/>
              </a:ext>
            </a:extLst>
          </p:cNvPr>
          <p:cNvGraphicFramePr/>
          <p:nvPr>
            <p:extLst>
              <p:ext uri="{D42A27DB-BD31-4B8C-83A1-F6EECF244321}">
                <p14:modId xmlns:p14="http://schemas.microsoft.com/office/powerpoint/2010/main" val="3833065226"/>
              </p:ext>
            </p:extLst>
          </p:nvPr>
        </p:nvGraphicFramePr>
        <p:xfrm>
          <a:off x="5103280" y="3924055"/>
          <a:ext cx="5660148" cy="6528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Graphique 28">
            <a:extLst>
              <a:ext uri="{FF2B5EF4-FFF2-40B4-BE49-F238E27FC236}">
                <a16:creationId xmlns:a16="http://schemas.microsoft.com/office/drawing/2014/main" id="{564F1B1D-41EE-1B8D-24BB-51D38F6E59AD}"/>
              </a:ext>
            </a:extLst>
          </p:cNvPr>
          <p:cNvGraphicFramePr/>
          <p:nvPr>
            <p:extLst>
              <p:ext uri="{D42A27DB-BD31-4B8C-83A1-F6EECF244321}">
                <p14:modId xmlns:p14="http://schemas.microsoft.com/office/powerpoint/2010/main" val="3189026153"/>
              </p:ext>
            </p:extLst>
          </p:nvPr>
        </p:nvGraphicFramePr>
        <p:xfrm>
          <a:off x="5103280" y="4895427"/>
          <a:ext cx="5660148" cy="6528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Graphique 29">
            <a:extLst>
              <a:ext uri="{FF2B5EF4-FFF2-40B4-BE49-F238E27FC236}">
                <a16:creationId xmlns:a16="http://schemas.microsoft.com/office/drawing/2014/main" id="{5FEE0FC9-F598-DF73-6423-8E16E71931FC}"/>
              </a:ext>
            </a:extLst>
          </p:cNvPr>
          <p:cNvGraphicFramePr/>
          <p:nvPr>
            <p:extLst>
              <p:ext uri="{D42A27DB-BD31-4B8C-83A1-F6EECF244321}">
                <p14:modId xmlns:p14="http://schemas.microsoft.com/office/powerpoint/2010/main" val="1407503236"/>
              </p:ext>
            </p:extLst>
          </p:nvPr>
        </p:nvGraphicFramePr>
        <p:xfrm>
          <a:off x="5103280" y="5701490"/>
          <a:ext cx="5660148" cy="652835"/>
        </p:xfrm>
        <a:graphic>
          <a:graphicData uri="http://schemas.openxmlformats.org/drawingml/2006/chart">
            <c:chart xmlns:c="http://schemas.openxmlformats.org/drawingml/2006/chart" xmlns:r="http://schemas.openxmlformats.org/officeDocument/2006/relationships" r:id="rId6"/>
          </a:graphicData>
        </a:graphic>
      </p:graphicFrame>
      <p:sp>
        <p:nvSpPr>
          <p:cNvPr id="42" name="ZoneTexte 41">
            <a:extLst>
              <a:ext uri="{FF2B5EF4-FFF2-40B4-BE49-F238E27FC236}">
                <a16:creationId xmlns:a16="http://schemas.microsoft.com/office/drawing/2014/main" id="{CAE00F40-D0F6-6E98-3D4E-B3A6D09F6E19}"/>
              </a:ext>
            </a:extLst>
          </p:cNvPr>
          <p:cNvSpPr txBox="1"/>
          <p:nvPr/>
        </p:nvSpPr>
        <p:spPr>
          <a:xfrm>
            <a:off x="7718415" y="2004488"/>
            <a:ext cx="720080" cy="215444"/>
          </a:xfrm>
          <a:prstGeom prst="rect">
            <a:avLst/>
          </a:prstGeom>
        </p:spPr>
        <p:txBody>
          <a:bodyPr wrap="square" lIns="0" tIns="0" rIns="0" bIns="0" rtlCol="0" anchor="t" anchorCtr="0">
            <a:spAutoFit/>
          </a:bodyPr>
          <a:lstStyle/>
          <a:p>
            <a:pPr algn="l" fontAlgn="auto"/>
            <a:r>
              <a:rPr lang="fr-FR" sz="1400" b="1" dirty="0"/>
              <a:t>2022</a:t>
            </a:r>
          </a:p>
        </p:txBody>
      </p:sp>
      <p:cxnSp>
        <p:nvCxnSpPr>
          <p:cNvPr id="8" name="Connecteur droit 7">
            <a:extLst>
              <a:ext uri="{FF2B5EF4-FFF2-40B4-BE49-F238E27FC236}">
                <a16:creationId xmlns:a16="http://schemas.microsoft.com/office/drawing/2014/main" id="{7578063D-E06E-C925-FDBD-44092CB638FC}"/>
              </a:ext>
            </a:extLst>
          </p:cNvPr>
          <p:cNvCxnSpPr/>
          <p:nvPr/>
        </p:nvCxnSpPr>
        <p:spPr>
          <a:xfrm>
            <a:off x="9246350" y="5949280"/>
            <a:ext cx="49505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aphicFrame>
        <p:nvGraphicFramePr>
          <p:cNvPr id="4" name="Tableau 3">
            <a:extLst>
              <a:ext uri="{FF2B5EF4-FFF2-40B4-BE49-F238E27FC236}">
                <a16:creationId xmlns:a16="http://schemas.microsoft.com/office/drawing/2014/main" id="{8163BB70-718E-87AE-07F1-1B37A013638D}"/>
              </a:ext>
            </a:extLst>
          </p:cNvPr>
          <p:cNvGraphicFramePr>
            <a:graphicFrameLocks noGrp="1"/>
          </p:cNvGraphicFramePr>
          <p:nvPr>
            <p:extLst>
              <p:ext uri="{D42A27DB-BD31-4B8C-83A1-F6EECF244321}">
                <p14:modId xmlns:p14="http://schemas.microsoft.com/office/powerpoint/2010/main" val="3506440467"/>
              </p:ext>
            </p:extLst>
          </p:nvPr>
        </p:nvGraphicFramePr>
        <p:xfrm>
          <a:off x="652733" y="1144340"/>
          <a:ext cx="7153457" cy="285360"/>
        </p:xfrm>
        <a:graphic>
          <a:graphicData uri="http://schemas.openxmlformats.org/drawingml/2006/table">
            <a:tbl>
              <a:tblPr>
                <a:tableStyleId>{5C22544A-7EE6-4342-B048-85BDC9FD1C3A}</a:tableStyleId>
              </a:tblPr>
              <a:tblGrid>
                <a:gridCol w="7153457">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Q20. Pour discuter d’une question relative à l’éthique ou la conformité, feriez-vous confiance à…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5" name="ZoneTexte 4">
            <a:extLst>
              <a:ext uri="{FF2B5EF4-FFF2-40B4-BE49-F238E27FC236}">
                <a16:creationId xmlns:a16="http://schemas.microsoft.com/office/drawing/2014/main" id="{A1A62019-26DD-725D-4143-BC28F67D809E}"/>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graphicFrame>
        <p:nvGraphicFramePr>
          <p:cNvPr id="6" name="Tableau 23">
            <a:extLst>
              <a:ext uri="{FF2B5EF4-FFF2-40B4-BE49-F238E27FC236}">
                <a16:creationId xmlns:a16="http://schemas.microsoft.com/office/drawing/2014/main" id="{BFE7989E-E277-29CD-8AB6-6B0A017E1B72}"/>
              </a:ext>
            </a:extLst>
          </p:cNvPr>
          <p:cNvGraphicFramePr>
            <a:graphicFrameLocks noGrp="1"/>
          </p:cNvGraphicFramePr>
          <p:nvPr>
            <p:extLst>
              <p:ext uri="{D42A27DB-BD31-4B8C-83A1-F6EECF244321}">
                <p14:modId xmlns:p14="http://schemas.microsoft.com/office/powerpoint/2010/main" val="2870792540"/>
              </p:ext>
            </p:extLst>
          </p:nvPr>
        </p:nvGraphicFramePr>
        <p:xfrm>
          <a:off x="1967641" y="2213865"/>
          <a:ext cx="3103163" cy="3798855"/>
        </p:xfrm>
        <a:graphic>
          <a:graphicData uri="http://schemas.openxmlformats.org/drawingml/2006/table">
            <a:tbl>
              <a:tblPr firstRow="1" bandRow="1">
                <a:tableStyleId>{2D5ABB26-0587-4C30-8999-92F81FD0307C}</a:tableStyleId>
              </a:tblPr>
              <a:tblGrid>
                <a:gridCol w="3103163">
                  <a:extLst>
                    <a:ext uri="{9D8B030D-6E8A-4147-A177-3AD203B41FA5}">
                      <a16:colId xmlns:a16="http://schemas.microsoft.com/office/drawing/2014/main" val="2564470084"/>
                    </a:ext>
                  </a:extLst>
                </a:gridCol>
              </a:tblGrid>
              <a:tr h="771642">
                <a:tc>
                  <a:txBody>
                    <a:bodyPr/>
                    <a:lstStyle/>
                    <a:p>
                      <a:pPr algn="ctr"/>
                      <a:r>
                        <a:rPr lang="fr-FR" sz="1200" b="0" dirty="0">
                          <a:solidFill>
                            <a:schemeClr val="tx1"/>
                          </a:solidFill>
                        </a:rPr>
                        <a:t>Un(e) représentant(e) du personnel</a:t>
                      </a:r>
                    </a:p>
                  </a:txBody>
                  <a:tcPr anchor="ctr"/>
                </a:tc>
                <a:extLst>
                  <a:ext uri="{0D108BD9-81ED-4DB2-BD59-A6C34878D82A}">
                    <a16:rowId xmlns:a16="http://schemas.microsoft.com/office/drawing/2014/main" val="3309693034"/>
                  </a:ext>
                </a:extLst>
              </a:tr>
              <a:tr h="712285">
                <a:tc>
                  <a:txBody>
                    <a:bodyPr/>
                    <a:lstStyle/>
                    <a:p>
                      <a:pPr algn="ctr"/>
                      <a:r>
                        <a:rPr lang="fr-FR" sz="1200" b="0" dirty="0">
                          <a:solidFill>
                            <a:schemeClr val="tx1"/>
                          </a:solidFill>
                        </a:rPr>
                        <a:t>Votre manager</a:t>
                      </a:r>
                    </a:p>
                  </a:txBody>
                  <a:tcPr anchor="ctr"/>
                </a:tc>
                <a:extLst>
                  <a:ext uri="{0D108BD9-81ED-4DB2-BD59-A6C34878D82A}">
                    <a16:rowId xmlns:a16="http://schemas.microsoft.com/office/drawing/2014/main" val="2811886992"/>
                  </a:ext>
                </a:extLst>
              </a:tr>
              <a:tr h="949714">
                <a:tc>
                  <a:txBody>
                    <a:bodyPr/>
                    <a:lstStyle/>
                    <a:p>
                      <a:pPr algn="ctr"/>
                      <a:r>
                        <a:rPr lang="fr-FR" sz="1200" b="0" dirty="0">
                          <a:solidFill>
                            <a:schemeClr val="tx1"/>
                          </a:solidFill>
                        </a:rPr>
                        <a:t>Votre responsable des ressources </a:t>
                      </a:r>
                    </a:p>
                    <a:p>
                      <a:pPr algn="ctr"/>
                      <a:r>
                        <a:rPr lang="fr-FR" sz="1200" b="0" dirty="0">
                          <a:solidFill>
                            <a:schemeClr val="tx1"/>
                          </a:solidFill>
                        </a:rPr>
                        <a:t>humaines</a:t>
                      </a:r>
                    </a:p>
                  </a:txBody>
                  <a:tcPr anchor="ctr"/>
                </a:tc>
                <a:extLst>
                  <a:ext uri="{0D108BD9-81ED-4DB2-BD59-A6C34878D82A}">
                    <a16:rowId xmlns:a16="http://schemas.microsoft.com/office/drawing/2014/main" val="3466736975"/>
                  </a:ext>
                </a:extLst>
              </a:tr>
              <a:tr h="844202">
                <a:tc>
                  <a:txBody>
                    <a:bodyPr/>
                    <a:lstStyle/>
                    <a:p>
                      <a:pPr algn="ctr"/>
                      <a:r>
                        <a:rPr lang="fr-FR" sz="1200" b="0" dirty="0">
                          <a:solidFill>
                            <a:schemeClr val="tx1"/>
                          </a:solidFill>
                        </a:rPr>
                        <a:t>Le, la directeur(</a:t>
                      </a:r>
                      <a:r>
                        <a:rPr lang="fr-FR" sz="1200" b="0" dirty="0" err="1">
                          <a:solidFill>
                            <a:schemeClr val="tx1"/>
                          </a:solidFill>
                        </a:rPr>
                        <a:t>rice</a:t>
                      </a:r>
                      <a:r>
                        <a:rPr lang="fr-FR" sz="1200" b="0" dirty="0">
                          <a:solidFill>
                            <a:schemeClr val="tx1"/>
                          </a:solidFill>
                        </a:rPr>
                        <a:t>) de l’éthique, </a:t>
                      </a:r>
                    </a:p>
                    <a:p>
                      <a:pPr algn="ctr"/>
                      <a:r>
                        <a:rPr lang="fr-FR" sz="1200" b="0" dirty="0">
                          <a:solidFill>
                            <a:schemeClr val="tx1"/>
                          </a:solidFill>
                        </a:rPr>
                        <a:t>compliance ou le, la référent(e) éthique </a:t>
                      </a:r>
                    </a:p>
                    <a:p>
                      <a:pPr algn="ctr"/>
                      <a:r>
                        <a:rPr lang="fr-FR" sz="1200" b="0" dirty="0">
                          <a:solidFill>
                            <a:schemeClr val="tx1"/>
                          </a:solidFill>
                        </a:rPr>
                        <a:t>et conformité de votre entité</a:t>
                      </a:r>
                    </a:p>
                  </a:txBody>
                  <a:tcPr anchor="ctr"/>
                </a:tc>
                <a:extLst>
                  <a:ext uri="{0D108BD9-81ED-4DB2-BD59-A6C34878D82A}">
                    <a16:rowId xmlns:a16="http://schemas.microsoft.com/office/drawing/2014/main" val="4231699068"/>
                  </a:ext>
                </a:extLst>
              </a:tr>
              <a:tr h="521012">
                <a:tc>
                  <a:txBody>
                    <a:bodyPr/>
                    <a:lstStyle/>
                    <a:p>
                      <a:pPr algn="ctr"/>
                      <a:r>
                        <a:rPr lang="fr-FR" sz="1200" b="0" dirty="0">
                          <a:solidFill>
                            <a:schemeClr val="tx1"/>
                          </a:solidFill>
                        </a:rPr>
                        <a:t>Quelqu’un d’autre</a:t>
                      </a:r>
                    </a:p>
                  </a:txBody>
                  <a:tcPr anchor="ctr"/>
                </a:tc>
                <a:extLst>
                  <a:ext uri="{0D108BD9-81ED-4DB2-BD59-A6C34878D82A}">
                    <a16:rowId xmlns:a16="http://schemas.microsoft.com/office/drawing/2014/main" val="449917818"/>
                  </a:ext>
                </a:extLst>
              </a:tr>
            </a:tbl>
          </a:graphicData>
        </a:graphic>
      </p:graphicFrame>
      <p:sp>
        <p:nvSpPr>
          <p:cNvPr id="13" name="ZoneTexte 12">
            <a:extLst>
              <a:ext uri="{FF2B5EF4-FFF2-40B4-BE49-F238E27FC236}">
                <a16:creationId xmlns:a16="http://schemas.microsoft.com/office/drawing/2014/main" id="{4B8424D4-E84E-7144-738C-3D4069E15C35}"/>
              </a:ext>
            </a:extLst>
          </p:cNvPr>
          <p:cNvSpPr txBox="1"/>
          <p:nvPr/>
        </p:nvSpPr>
        <p:spPr>
          <a:xfrm>
            <a:off x="5928785" y="2004488"/>
            <a:ext cx="720080" cy="215444"/>
          </a:xfrm>
          <a:prstGeom prst="rect">
            <a:avLst/>
          </a:prstGeom>
        </p:spPr>
        <p:txBody>
          <a:bodyPr wrap="square" lIns="0" tIns="0" rIns="0" bIns="0" rtlCol="0" anchor="t" anchorCtr="0">
            <a:spAutoFit/>
          </a:bodyPr>
          <a:lstStyle/>
          <a:p>
            <a:pPr algn="l" fontAlgn="auto"/>
            <a:r>
              <a:rPr lang="fr-FR" sz="1400" b="1" dirty="0"/>
              <a:t>2021</a:t>
            </a:r>
          </a:p>
        </p:txBody>
      </p:sp>
      <p:sp>
        <p:nvSpPr>
          <p:cNvPr id="2" name="Espace réservé du numéro de diapositive 1">
            <a:extLst>
              <a:ext uri="{FF2B5EF4-FFF2-40B4-BE49-F238E27FC236}">
                <a16:creationId xmlns:a16="http://schemas.microsoft.com/office/drawing/2014/main" id="{9BFA1F85-C1C3-ADA2-CDAE-A99F4A74978E}"/>
              </a:ext>
            </a:extLst>
          </p:cNvPr>
          <p:cNvSpPr>
            <a:spLocks noGrp="1"/>
          </p:cNvSpPr>
          <p:nvPr>
            <p:ph type="sldNum" sz="quarter" idx="4"/>
          </p:nvPr>
        </p:nvSpPr>
        <p:spPr/>
        <p:txBody>
          <a:bodyPr/>
          <a:lstStyle/>
          <a:p>
            <a:fld id="{69A197D1-22BB-4CE7-B90B-919B10D073A0}" type="slidenum">
              <a:rPr lang="fr-FR" altLang="fr-FR" smtClean="0"/>
              <a:pPr/>
              <a:t>161</a:t>
            </a:fld>
            <a:endParaRPr lang="fr-FR" altLang="fr-FR" dirty="0"/>
          </a:p>
        </p:txBody>
      </p:sp>
    </p:spTree>
    <p:extLst>
      <p:ext uri="{BB962C8B-B14F-4D97-AF65-F5344CB8AC3E}">
        <p14:creationId xmlns:p14="http://schemas.microsoft.com/office/powerpoint/2010/main" val="176125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162</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364509"/>
            <a:ext cx="10855569" cy="332399"/>
          </a:xfrm>
        </p:spPr>
        <p:txBody>
          <a:bodyPr/>
          <a:lstStyle/>
          <a:p>
            <a:r>
              <a:rPr lang="fr-FR" sz="2400" dirty="0"/>
              <a:t>Confiance accordée aux interlocuteurs – managers vs non-managers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pic>
        <p:nvPicPr>
          <p:cNvPr id="4" name="Picture 2">
            <a:extLst>
              <a:ext uri="{FF2B5EF4-FFF2-40B4-BE49-F238E27FC236}">
                <a16:creationId xmlns:a16="http://schemas.microsoft.com/office/drawing/2014/main" id="{EB1D287C-7966-F194-BFD3-F975C6F6A3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C447FB52-D51D-ABDA-7405-FE4E907615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6038"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40A6AE10-718E-DBA7-F745-A8C7535405B6}"/>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11" name="ZoneTexte 10">
            <a:extLst>
              <a:ext uri="{FF2B5EF4-FFF2-40B4-BE49-F238E27FC236}">
                <a16:creationId xmlns:a16="http://schemas.microsoft.com/office/drawing/2014/main" id="{A5B204A9-18A0-7FE0-D83F-7C1EDA9087CD}"/>
              </a:ext>
            </a:extLst>
          </p:cNvPr>
          <p:cNvSpPr txBox="1"/>
          <p:nvPr/>
        </p:nvSpPr>
        <p:spPr>
          <a:xfrm>
            <a:off x="8674199"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aphicFrame>
        <p:nvGraphicFramePr>
          <p:cNvPr id="13" name="Tableau 12">
            <a:extLst>
              <a:ext uri="{FF2B5EF4-FFF2-40B4-BE49-F238E27FC236}">
                <a16:creationId xmlns:a16="http://schemas.microsoft.com/office/drawing/2014/main" id="{DBB3BFC1-7BAA-DCDC-0F00-940FB6638A9C}"/>
              </a:ext>
            </a:extLst>
          </p:cNvPr>
          <p:cNvGraphicFramePr>
            <a:graphicFrameLocks noGrp="1"/>
          </p:cNvGraphicFramePr>
          <p:nvPr>
            <p:extLst>
              <p:ext uri="{D42A27DB-BD31-4B8C-83A1-F6EECF244321}">
                <p14:modId xmlns:p14="http://schemas.microsoft.com/office/powerpoint/2010/main" val="302244821"/>
              </p:ext>
            </p:extLst>
          </p:nvPr>
        </p:nvGraphicFramePr>
        <p:xfrm>
          <a:off x="652733" y="1144340"/>
          <a:ext cx="7288470" cy="285360"/>
        </p:xfrm>
        <a:graphic>
          <a:graphicData uri="http://schemas.openxmlformats.org/drawingml/2006/table">
            <a:tbl>
              <a:tblPr>
                <a:tableStyleId>{5C22544A-7EE6-4342-B048-85BDC9FD1C3A}</a:tableStyleId>
              </a:tblPr>
              <a:tblGrid>
                <a:gridCol w="7288470">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Q20. Pour discuter d’une question relative à l’éthique ou la conformité, feriez-vous confiance à…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graphicFrame>
        <p:nvGraphicFramePr>
          <p:cNvPr id="12" name="Graphique 11">
            <a:extLst>
              <a:ext uri="{FF2B5EF4-FFF2-40B4-BE49-F238E27FC236}">
                <a16:creationId xmlns:a16="http://schemas.microsoft.com/office/drawing/2014/main" id="{629CDFFE-871C-1F99-F34F-AD497723E1AA}"/>
              </a:ext>
            </a:extLst>
          </p:cNvPr>
          <p:cNvGraphicFramePr/>
          <p:nvPr>
            <p:extLst>
              <p:ext uri="{D42A27DB-BD31-4B8C-83A1-F6EECF244321}">
                <p14:modId xmlns:p14="http://schemas.microsoft.com/office/powerpoint/2010/main" val="1534876384"/>
              </p:ext>
            </p:extLst>
          </p:nvPr>
        </p:nvGraphicFramePr>
        <p:xfrm>
          <a:off x="104262" y="2684449"/>
          <a:ext cx="5901728" cy="3632221"/>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Connecteur droit 14">
            <a:extLst>
              <a:ext uri="{FF2B5EF4-FFF2-40B4-BE49-F238E27FC236}">
                <a16:creationId xmlns:a16="http://schemas.microsoft.com/office/drawing/2014/main" id="{2E291FE9-998A-F015-DEBB-9D9A66E3A938}"/>
              </a:ext>
            </a:extLst>
          </p:cNvPr>
          <p:cNvCxnSpPr>
            <a:cxnSpLocks/>
          </p:cNvCxnSpPr>
          <p:nvPr/>
        </p:nvCxnSpPr>
        <p:spPr>
          <a:xfrm>
            <a:off x="6095999" y="2978950"/>
            <a:ext cx="0" cy="3150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7" name="Graphique 16">
            <a:extLst>
              <a:ext uri="{FF2B5EF4-FFF2-40B4-BE49-F238E27FC236}">
                <a16:creationId xmlns:a16="http://schemas.microsoft.com/office/drawing/2014/main" id="{5F6318AD-F993-1F9A-2BC2-C9E74A67553F}"/>
              </a:ext>
            </a:extLst>
          </p:cNvPr>
          <p:cNvGraphicFramePr/>
          <p:nvPr>
            <p:extLst>
              <p:ext uri="{D42A27DB-BD31-4B8C-83A1-F6EECF244321}">
                <p14:modId xmlns:p14="http://schemas.microsoft.com/office/powerpoint/2010/main" val="1430205504"/>
              </p:ext>
            </p:extLst>
          </p:nvPr>
        </p:nvGraphicFramePr>
        <p:xfrm>
          <a:off x="6186009" y="2684449"/>
          <a:ext cx="5901728" cy="3632221"/>
        </p:xfrm>
        <a:graphic>
          <a:graphicData uri="http://schemas.openxmlformats.org/drawingml/2006/chart">
            <c:chart xmlns:c="http://schemas.openxmlformats.org/drawingml/2006/chart" xmlns:r="http://schemas.openxmlformats.org/officeDocument/2006/relationships" r:id="rId5"/>
          </a:graphicData>
        </a:graphic>
      </p:graphicFrame>
      <p:sp>
        <p:nvSpPr>
          <p:cNvPr id="22" name="ZoneTexte 21">
            <a:extLst>
              <a:ext uri="{FF2B5EF4-FFF2-40B4-BE49-F238E27FC236}">
                <a16:creationId xmlns:a16="http://schemas.microsoft.com/office/drawing/2014/main" id="{67CC84F6-C223-AA89-8E5E-FCE0FBA88598}"/>
              </a:ext>
            </a:extLst>
          </p:cNvPr>
          <p:cNvSpPr txBox="1"/>
          <p:nvPr/>
        </p:nvSpPr>
        <p:spPr>
          <a:xfrm>
            <a:off x="1658350" y="2493324"/>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3" name="ZoneTexte 22">
            <a:extLst>
              <a:ext uri="{FF2B5EF4-FFF2-40B4-BE49-F238E27FC236}">
                <a16:creationId xmlns:a16="http://schemas.microsoft.com/office/drawing/2014/main" id="{7CF4C434-44E7-9B44-80CC-32416A85D4D7}"/>
              </a:ext>
            </a:extLst>
          </p:cNvPr>
          <p:cNvSpPr txBox="1"/>
          <p:nvPr/>
        </p:nvSpPr>
        <p:spPr>
          <a:xfrm>
            <a:off x="2779210" y="2404221"/>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4" name="ZoneTexte 23">
            <a:extLst>
              <a:ext uri="{FF2B5EF4-FFF2-40B4-BE49-F238E27FC236}">
                <a16:creationId xmlns:a16="http://schemas.microsoft.com/office/drawing/2014/main" id="{1EFA7B1E-6111-B370-4587-D4EC2E127133}"/>
              </a:ext>
            </a:extLst>
          </p:cNvPr>
          <p:cNvSpPr txBox="1"/>
          <p:nvPr/>
        </p:nvSpPr>
        <p:spPr>
          <a:xfrm>
            <a:off x="3898690" y="2374400"/>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5" name="ZoneTexte 24">
            <a:extLst>
              <a:ext uri="{FF2B5EF4-FFF2-40B4-BE49-F238E27FC236}">
                <a16:creationId xmlns:a16="http://schemas.microsoft.com/office/drawing/2014/main" id="{49FE2C2B-E760-8FA3-53DD-5C431C7799F4}"/>
              </a:ext>
            </a:extLst>
          </p:cNvPr>
          <p:cNvSpPr txBox="1"/>
          <p:nvPr/>
        </p:nvSpPr>
        <p:spPr>
          <a:xfrm>
            <a:off x="5014806" y="3069193"/>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6" name="ZoneTexte 25">
            <a:extLst>
              <a:ext uri="{FF2B5EF4-FFF2-40B4-BE49-F238E27FC236}">
                <a16:creationId xmlns:a16="http://schemas.microsoft.com/office/drawing/2014/main" id="{065F1F4C-78F6-B021-15F8-4ABB835B3C22}"/>
              </a:ext>
            </a:extLst>
          </p:cNvPr>
          <p:cNvSpPr txBox="1"/>
          <p:nvPr/>
        </p:nvSpPr>
        <p:spPr>
          <a:xfrm>
            <a:off x="7737076" y="2430272"/>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7" name="ZoneTexte 26">
            <a:extLst>
              <a:ext uri="{FF2B5EF4-FFF2-40B4-BE49-F238E27FC236}">
                <a16:creationId xmlns:a16="http://schemas.microsoft.com/office/drawing/2014/main" id="{FC1404D3-217D-B7FC-3651-367C22E01266}"/>
              </a:ext>
            </a:extLst>
          </p:cNvPr>
          <p:cNvSpPr txBox="1"/>
          <p:nvPr/>
        </p:nvSpPr>
        <p:spPr>
          <a:xfrm>
            <a:off x="8871536" y="2493324"/>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8" name="ZoneTexte 27">
            <a:extLst>
              <a:ext uri="{FF2B5EF4-FFF2-40B4-BE49-F238E27FC236}">
                <a16:creationId xmlns:a16="http://schemas.microsoft.com/office/drawing/2014/main" id="{B571D482-A8C7-34B3-0FFC-C2DB1D67FDD5}"/>
              </a:ext>
            </a:extLst>
          </p:cNvPr>
          <p:cNvSpPr txBox="1"/>
          <p:nvPr/>
        </p:nvSpPr>
        <p:spPr>
          <a:xfrm>
            <a:off x="9997675" y="2379741"/>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Tree>
    <p:extLst>
      <p:ext uri="{BB962C8B-B14F-4D97-AF65-F5344CB8AC3E}">
        <p14:creationId xmlns:p14="http://schemas.microsoft.com/office/powerpoint/2010/main" val="405732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608572"/>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extLst>
              <p:ext uri="{D42A27DB-BD31-4B8C-83A1-F6EECF244321}">
                <p14:modId xmlns:p14="http://schemas.microsoft.com/office/powerpoint/2010/main" val="939462654"/>
              </p:ext>
            </p:extLst>
          </p:nvPr>
        </p:nvGraphicFramePr>
        <p:xfrm>
          <a:off x="785410" y="1133085"/>
          <a:ext cx="7245804" cy="285360"/>
        </p:xfrm>
        <a:graphic>
          <a:graphicData uri="http://schemas.openxmlformats.org/drawingml/2006/table">
            <a:tbl>
              <a:tblPr>
                <a:tableStyleId>{5C22544A-7EE6-4342-B048-85BDC9FD1C3A}</a:tableStyleId>
              </a:tblPr>
              <a:tblGrid>
                <a:gridCol w="7245804">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Q20. Pour discuter d’une question relative à l’éthique ou la conformité, feriez-vous confiance à…</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544264" y="181554"/>
            <a:ext cx="11312376" cy="664797"/>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 Profils identifiés pour discuter des questions relatives à l’éthique ou la conformité</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323655"/>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794337" y="146721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 – </a:t>
            </a:r>
            <a:r>
              <a:rPr lang="fr-FR" sz="1050" b="1" i="1" dirty="0">
                <a:latin typeface="Roboto" panose="020B0604020202020204" charset="0"/>
                <a:ea typeface="Roboto" panose="020B0604020202020204" charset="0"/>
              </a:rPr>
              <a:t>ST « Oui »</a:t>
            </a: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extLst>
              <p:ext uri="{D42A27DB-BD31-4B8C-83A1-F6EECF244321}">
                <p14:modId xmlns:p14="http://schemas.microsoft.com/office/powerpoint/2010/main" val="4002137324"/>
              </p:ext>
            </p:extLst>
          </p:nvPr>
        </p:nvGraphicFramePr>
        <p:xfrm>
          <a:off x="161925" y="2555994"/>
          <a:ext cx="11740467" cy="3033246"/>
        </p:xfrm>
        <a:graphic>
          <a:graphicData uri="http://schemas.openxmlformats.org/drawingml/2006/table">
            <a:tbl>
              <a:tblPr firstRow="1" bandRow="1"/>
              <a:tblGrid>
                <a:gridCol w="1790700">
                  <a:extLst>
                    <a:ext uri="{9D8B030D-6E8A-4147-A177-3AD203B41FA5}">
                      <a16:colId xmlns:a16="http://schemas.microsoft.com/office/drawing/2014/main" val="1613173348"/>
                    </a:ext>
                  </a:extLst>
                </a:gridCol>
                <a:gridCol w="708382">
                  <a:extLst>
                    <a:ext uri="{9D8B030D-6E8A-4147-A177-3AD203B41FA5}">
                      <a16:colId xmlns:a16="http://schemas.microsoft.com/office/drawing/2014/main" val="2417229433"/>
                    </a:ext>
                  </a:extLst>
                </a:gridCol>
                <a:gridCol w="1933295">
                  <a:extLst>
                    <a:ext uri="{9D8B030D-6E8A-4147-A177-3AD203B41FA5}">
                      <a16:colId xmlns:a16="http://schemas.microsoft.com/office/drawing/2014/main" val="4065695276"/>
                    </a:ext>
                  </a:extLst>
                </a:gridCol>
                <a:gridCol w="2086763">
                  <a:extLst>
                    <a:ext uri="{9D8B030D-6E8A-4147-A177-3AD203B41FA5}">
                      <a16:colId xmlns:a16="http://schemas.microsoft.com/office/drawing/2014/main" val="1842800419"/>
                    </a:ext>
                  </a:extLst>
                </a:gridCol>
                <a:gridCol w="849892">
                  <a:extLst>
                    <a:ext uri="{9D8B030D-6E8A-4147-A177-3AD203B41FA5}">
                      <a16:colId xmlns:a16="http://schemas.microsoft.com/office/drawing/2014/main" val="332636344"/>
                    </a:ext>
                  </a:extLst>
                </a:gridCol>
                <a:gridCol w="2147299">
                  <a:extLst>
                    <a:ext uri="{9D8B030D-6E8A-4147-A177-3AD203B41FA5}">
                      <a16:colId xmlns:a16="http://schemas.microsoft.com/office/drawing/2014/main" val="1978337493"/>
                    </a:ext>
                  </a:extLst>
                </a:gridCol>
                <a:gridCol w="2224136">
                  <a:extLst>
                    <a:ext uri="{9D8B030D-6E8A-4147-A177-3AD203B41FA5}">
                      <a16:colId xmlns:a16="http://schemas.microsoft.com/office/drawing/2014/main" val="1820714950"/>
                    </a:ext>
                  </a:extLst>
                </a:gridCol>
              </a:tblGrid>
              <a:tr h="673448">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Un(e) représentant(e) du personnel</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72%</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De 10 à 19 ans d’ancienneté : 66%</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kern="1200" baseline="0" dirty="0">
                          <a:solidFill>
                            <a:srgbClr val="84A120"/>
                          </a:solidFill>
                          <a:latin typeface="Calibri" panose="020F0502020204030204" pitchFamily="34" charset="0"/>
                          <a:ea typeface="+mn-ea"/>
                          <a:cs typeface="+mn-cs"/>
                        </a:rPr>
                        <a:t>66%</a:t>
                      </a:r>
                      <a:endParaRPr lang="fr-FR" sz="900" b="0" i="0" u="none" strike="noStrike" baseline="0" dirty="0">
                        <a:solidFill>
                          <a:srgbClr val="C0000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772022013"/>
                  </a:ext>
                </a:extLst>
              </a:tr>
              <a:tr h="493159">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Votre manager</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69%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Entre 30 et 39 ans : 78%</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66%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65%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60%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989341"/>
                  </a:ext>
                </a:extLst>
              </a:tr>
              <a:tr h="40582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Votre responsable des ressources humaines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62%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68%</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58%</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57%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56%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64%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53%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593490565"/>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Le, la directeur(</a:t>
                      </a:r>
                      <a:r>
                        <a:rPr lang="fr-FR" sz="900" b="1" kern="1200" dirty="0" err="1">
                          <a:solidFill>
                            <a:schemeClr val="tx1"/>
                          </a:solidFill>
                          <a:latin typeface="Verdana"/>
                          <a:ea typeface="+mn-ea"/>
                          <a:cs typeface="+mn-cs"/>
                        </a:rPr>
                        <a:t>rice</a:t>
                      </a:r>
                      <a:r>
                        <a:rPr lang="fr-FR" sz="900" b="1" kern="1200" dirty="0">
                          <a:solidFill>
                            <a:schemeClr val="tx1"/>
                          </a:solidFill>
                          <a:latin typeface="Verdana"/>
                          <a:ea typeface="+mn-ea"/>
                          <a:cs typeface="+mn-cs"/>
                        </a:rPr>
                        <a:t>) de l’éthique, </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compliance ou le, la référent(e) éthique </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et conformité de votre entité</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60%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Entre 30 et 39 ans : 71%</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54%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59%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Moins de 5 ans d’ancienneté : 71%</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54%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8002930"/>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Quelqu’un d’autre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42%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Entre 30 et 39 ans : 55%</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52%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50 ans et plus : 36%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De 10 à 19 ans d’ancienneté : 35%</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36%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41%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Entre 30 et 39 ans : 53%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Moins de 5 ans d’ancienneté : 53%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50%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38%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3837908201"/>
                  </a:ext>
                </a:extLst>
              </a:tr>
            </a:tbl>
          </a:graphicData>
        </a:graphic>
      </p:graphicFrame>
      <p:sp>
        <p:nvSpPr>
          <p:cNvPr id="4" name="Espace réservé du numéro de diapositive 3">
            <a:extLst>
              <a:ext uri="{FF2B5EF4-FFF2-40B4-BE49-F238E27FC236}">
                <a16:creationId xmlns:a16="http://schemas.microsoft.com/office/drawing/2014/main" id="{5D18DDDE-7E25-59B0-D61E-CB1937738ECE}"/>
              </a:ext>
            </a:extLst>
          </p:cNvPr>
          <p:cNvSpPr>
            <a:spLocks noGrp="1"/>
          </p:cNvSpPr>
          <p:nvPr>
            <p:ph type="sldNum" sz="quarter" idx="4"/>
          </p:nvPr>
        </p:nvSpPr>
        <p:spPr/>
        <p:txBody>
          <a:bodyPr/>
          <a:lstStyle/>
          <a:p>
            <a:fld id="{69A197D1-22BB-4CE7-B90B-919B10D073A0}" type="slidenum">
              <a:rPr lang="fr-FR" altLang="fr-FR" smtClean="0"/>
              <a:pPr/>
              <a:t>163</a:t>
            </a:fld>
            <a:endParaRPr lang="fr-FR" altLang="fr-FR" dirty="0"/>
          </a:p>
        </p:txBody>
      </p:sp>
      <p:grpSp>
        <p:nvGrpSpPr>
          <p:cNvPr id="5" name="Groupe 4">
            <a:extLst>
              <a:ext uri="{FF2B5EF4-FFF2-40B4-BE49-F238E27FC236}">
                <a16:creationId xmlns:a16="http://schemas.microsoft.com/office/drawing/2014/main" id="{A6BE3E58-9DAB-ABE0-A3CD-77299EFD15B1}"/>
              </a:ext>
            </a:extLst>
          </p:cNvPr>
          <p:cNvGrpSpPr/>
          <p:nvPr/>
        </p:nvGrpSpPr>
        <p:grpSpPr>
          <a:xfrm>
            <a:off x="3817560" y="1835565"/>
            <a:ext cx="2060885" cy="504916"/>
            <a:chOff x="842615" y="1939448"/>
            <a:chExt cx="2060885" cy="504916"/>
          </a:xfrm>
        </p:grpSpPr>
        <p:pic>
          <p:nvPicPr>
            <p:cNvPr id="6" name="Picture 2">
              <a:extLst>
                <a:ext uri="{FF2B5EF4-FFF2-40B4-BE49-F238E27FC236}">
                  <a16:creationId xmlns:a16="http://schemas.microsoft.com/office/drawing/2014/main" id="{4ADA52CD-29B1-C841-CB1E-5836AF483A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CA2080EC-4B06-255E-66E2-15B500EFAE7E}"/>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1" name="Groupe 10">
            <a:extLst>
              <a:ext uri="{FF2B5EF4-FFF2-40B4-BE49-F238E27FC236}">
                <a16:creationId xmlns:a16="http://schemas.microsoft.com/office/drawing/2014/main" id="{AA8020F9-93C5-4075-3AB1-E8B0130BEEC1}"/>
              </a:ext>
            </a:extLst>
          </p:cNvPr>
          <p:cNvGrpSpPr/>
          <p:nvPr/>
        </p:nvGrpSpPr>
        <p:grpSpPr>
          <a:xfrm>
            <a:off x="9089136" y="1822420"/>
            <a:ext cx="2010242" cy="504916"/>
            <a:chOff x="8058119" y="1939448"/>
            <a:chExt cx="2010242" cy="504916"/>
          </a:xfrm>
        </p:grpSpPr>
        <p:pic>
          <p:nvPicPr>
            <p:cNvPr id="13" name="Picture 4">
              <a:extLst>
                <a:ext uri="{FF2B5EF4-FFF2-40B4-BE49-F238E27FC236}">
                  <a16:creationId xmlns:a16="http://schemas.microsoft.com/office/drawing/2014/main" id="{93E61CEC-4B85-0C80-61C9-027A78AD8B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52FF8FE3-6016-0F3A-2EAC-7FDD7EAD8F77}"/>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cxnSp>
        <p:nvCxnSpPr>
          <p:cNvPr id="16" name="Connecteur droit 15">
            <a:extLst>
              <a:ext uri="{FF2B5EF4-FFF2-40B4-BE49-F238E27FC236}">
                <a16:creationId xmlns:a16="http://schemas.microsoft.com/office/drawing/2014/main" id="{5BADCF57-9A95-96D9-7E0C-AAF852322EA7}"/>
              </a:ext>
            </a:extLst>
          </p:cNvPr>
          <p:cNvCxnSpPr>
            <a:cxnSpLocks/>
          </p:cNvCxnSpPr>
          <p:nvPr/>
        </p:nvCxnSpPr>
        <p:spPr>
          <a:xfrm>
            <a:off x="6693663" y="2555993"/>
            <a:ext cx="0" cy="303324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93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164</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48235" y="364404"/>
            <a:ext cx="10855569" cy="332399"/>
          </a:xfrm>
        </p:spPr>
        <p:txBody>
          <a:bodyPr/>
          <a:lstStyle/>
          <a:p>
            <a:r>
              <a:rPr lang="fr-FR" sz="2400" dirty="0"/>
              <a:t>7 répondants sur 10 considèrent que leur manager agit de façon éthique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4246581147"/>
              </p:ext>
            </p:extLst>
          </p:nvPr>
        </p:nvGraphicFramePr>
        <p:xfrm>
          <a:off x="652733" y="998730"/>
          <a:ext cx="4487999" cy="285360"/>
        </p:xfrm>
        <a:graphic>
          <a:graphicData uri="http://schemas.openxmlformats.org/drawingml/2006/table">
            <a:tbl>
              <a:tblPr>
                <a:tableStyleId>{5C22544A-7EE6-4342-B048-85BDC9FD1C3A}</a:tableStyleId>
              </a:tblPr>
              <a:tblGrid>
                <a:gridCol w="4487999">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Q22. Diriez-vous que votre manager agit de façon éthique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397073"/>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572239"/>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3795971" y="5028273"/>
            <a:ext cx="4712713" cy="830997"/>
          </a:xfrm>
          <a:prstGeom prst="rect">
            <a:avLst/>
          </a:prstGeom>
          <a:noFill/>
        </p:spPr>
        <p:txBody>
          <a:bodyPr wrap="square" lIns="0" rIns="0" rtlCol="0" anchor="b">
            <a:spAutoFit/>
          </a:bodyPr>
          <a:lstStyle/>
          <a:p>
            <a:pPr algn="ctr"/>
            <a:r>
              <a:rPr lang="en-US" sz="2400" b="1" noProof="1">
                <a:solidFill>
                  <a:srgbClr val="17406D"/>
                </a:solidFill>
                <a:latin typeface="Roboto" panose="02000000000000000000"/>
              </a:rPr>
              <a:t>Estiment que leur manager </a:t>
            </a:r>
          </a:p>
          <a:p>
            <a:pPr algn="ctr"/>
            <a:r>
              <a:rPr lang="en-US" sz="2400" b="1" noProof="1">
                <a:solidFill>
                  <a:srgbClr val="17406D"/>
                </a:solidFill>
                <a:latin typeface="Roboto" panose="02000000000000000000"/>
              </a:rPr>
              <a:t>agit de façon éthique</a:t>
            </a:r>
          </a:p>
        </p:txBody>
      </p:sp>
      <p:graphicFrame>
        <p:nvGraphicFramePr>
          <p:cNvPr id="17" name="Graphique 16">
            <a:extLst>
              <a:ext uri="{FF2B5EF4-FFF2-40B4-BE49-F238E27FC236}">
                <a16:creationId xmlns:a16="http://schemas.microsoft.com/office/drawing/2014/main" id="{8461BCDC-F99C-0B2F-CEDD-F9C9B7279D4F}"/>
              </a:ext>
            </a:extLst>
          </p:cNvPr>
          <p:cNvGraphicFramePr/>
          <p:nvPr>
            <p:extLst>
              <p:ext uri="{D42A27DB-BD31-4B8C-83A1-F6EECF244321}">
                <p14:modId xmlns:p14="http://schemas.microsoft.com/office/powerpoint/2010/main" val="1026982925"/>
              </p:ext>
            </p:extLst>
          </p:nvPr>
        </p:nvGraphicFramePr>
        <p:xfrm>
          <a:off x="552702" y="2296824"/>
          <a:ext cx="4588030" cy="3889331"/>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0">
            <a:extLst>
              <a:ext uri="{FF2B5EF4-FFF2-40B4-BE49-F238E27FC236}">
                <a16:creationId xmlns:a16="http://schemas.microsoft.com/office/drawing/2014/main" id="{AF496C5E-6973-122E-AFFD-CFF6A3C90605}"/>
              </a:ext>
            </a:extLst>
          </p:cNvPr>
          <p:cNvSpPr txBox="1"/>
          <p:nvPr/>
        </p:nvSpPr>
        <p:spPr>
          <a:xfrm>
            <a:off x="1460485" y="5258327"/>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72%</a:t>
            </a:r>
          </a:p>
        </p:txBody>
      </p:sp>
      <p:sp>
        <p:nvSpPr>
          <p:cNvPr id="19" name="Arc 18">
            <a:extLst>
              <a:ext uri="{FF2B5EF4-FFF2-40B4-BE49-F238E27FC236}">
                <a16:creationId xmlns:a16="http://schemas.microsoft.com/office/drawing/2014/main" id="{DF99D336-9578-96B0-00F8-603674ED143F}"/>
              </a:ext>
            </a:extLst>
          </p:cNvPr>
          <p:cNvSpPr/>
          <p:nvPr/>
        </p:nvSpPr>
        <p:spPr>
          <a:xfrm>
            <a:off x="593469" y="2546657"/>
            <a:ext cx="2682219" cy="2740336"/>
          </a:xfrm>
          <a:prstGeom prst="arc">
            <a:avLst>
              <a:gd name="adj1" fmla="val 16240062"/>
              <a:gd name="adj2" fmla="val 101102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aphicFrame>
        <p:nvGraphicFramePr>
          <p:cNvPr id="21" name="Graphique 20">
            <a:extLst>
              <a:ext uri="{FF2B5EF4-FFF2-40B4-BE49-F238E27FC236}">
                <a16:creationId xmlns:a16="http://schemas.microsoft.com/office/drawing/2014/main" id="{DCE3B22A-E62C-A162-ABEC-44FF3E34AEEC}"/>
              </a:ext>
            </a:extLst>
          </p:cNvPr>
          <p:cNvGraphicFramePr/>
          <p:nvPr>
            <p:extLst>
              <p:ext uri="{D42A27DB-BD31-4B8C-83A1-F6EECF244321}">
                <p14:modId xmlns:p14="http://schemas.microsoft.com/office/powerpoint/2010/main" val="3357906440"/>
              </p:ext>
            </p:extLst>
          </p:nvPr>
        </p:nvGraphicFramePr>
        <p:xfrm>
          <a:off x="8661285" y="2291406"/>
          <a:ext cx="4588030" cy="3889331"/>
        </p:xfrm>
        <a:graphic>
          <a:graphicData uri="http://schemas.openxmlformats.org/drawingml/2006/chart">
            <c:chart xmlns:c="http://schemas.openxmlformats.org/drawingml/2006/chart" xmlns:r="http://schemas.openxmlformats.org/officeDocument/2006/relationships" r:id="rId3"/>
          </a:graphicData>
        </a:graphic>
      </p:graphicFrame>
      <p:sp>
        <p:nvSpPr>
          <p:cNvPr id="22" name="Arc 21">
            <a:extLst>
              <a:ext uri="{FF2B5EF4-FFF2-40B4-BE49-F238E27FC236}">
                <a16:creationId xmlns:a16="http://schemas.microsoft.com/office/drawing/2014/main" id="{AFBF29CB-971E-60FA-7D41-1C49CBAAE1E2}"/>
              </a:ext>
            </a:extLst>
          </p:cNvPr>
          <p:cNvSpPr/>
          <p:nvPr/>
        </p:nvSpPr>
        <p:spPr>
          <a:xfrm>
            <a:off x="8702052" y="2546657"/>
            <a:ext cx="2682219" cy="2740336"/>
          </a:xfrm>
          <a:prstGeom prst="arc">
            <a:avLst>
              <a:gd name="adj1" fmla="val 16290432"/>
              <a:gd name="adj2" fmla="val 98126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3" name="TextBox 10">
            <a:extLst>
              <a:ext uri="{FF2B5EF4-FFF2-40B4-BE49-F238E27FC236}">
                <a16:creationId xmlns:a16="http://schemas.microsoft.com/office/drawing/2014/main" id="{5D40AB05-0144-519E-9CB2-34481367FC25}"/>
              </a:ext>
            </a:extLst>
          </p:cNvPr>
          <p:cNvSpPr txBox="1"/>
          <p:nvPr/>
        </p:nvSpPr>
        <p:spPr>
          <a:xfrm>
            <a:off x="9595199" y="5253829"/>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71%</a:t>
            </a:r>
          </a:p>
        </p:txBody>
      </p:sp>
      <p:pic>
        <p:nvPicPr>
          <p:cNvPr id="24" name="Picture 2">
            <a:extLst>
              <a:ext uri="{FF2B5EF4-FFF2-40B4-BE49-F238E27FC236}">
                <a16:creationId xmlns:a16="http://schemas.microsoft.com/office/drawing/2014/main" id="{55F95CAA-E404-81DE-0C3F-184DE4D3C9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615" y="1844559"/>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D5EE6CE7-CC29-1E91-3F1B-CD0EFFB27A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8119" y="1844559"/>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9D3F7BFD-8BE3-E502-8B6A-8694C0D9AE65}"/>
              </a:ext>
            </a:extLst>
          </p:cNvPr>
          <p:cNvSpPr txBox="1"/>
          <p:nvPr/>
        </p:nvSpPr>
        <p:spPr>
          <a:xfrm>
            <a:off x="1451419" y="2010921"/>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27" name="ZoneTexte 26">
            <a:extLst>
              <a:ext uri="{FF2B5EF4-FFF2-40B4-BE49-F238E27FC236}">
                <a16:creationId xmlns:a16="http://schemas.microsoft.com/office/drawing/2014/main" id="{5D5B608F-9689-A03F-4B14-477D2D016404}"/>
              </a:ext>
            </a:extLst>
          </p:cNvPr>
          <p:cNvSpPr txBox="1"/>
          <p:nvPr/>
        </p:nvSpPr>
        <p:spPr>
          <a:xfrm>
            <a:off x="8616280" y="2010921"/>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sp>
        <p:nvSpPr>
          <p:cNvPr id="2" name="ZoneTexte 1">
            <a:extLst>
              <a:ext uri="{FF2B5EF4-FFF2-40B4-BE49-F238E27FC236}">
                <a16:creationId xmlns:a16="http://schemas.microsoft.com/office/drawing/2014/main" id="{68C000B0-42B1-B09B-F340-3FC4EE34C808}"/>
              </a:ext>
            </a:extLst>
          </p:cNvPr>
          <p:cNvSpPr txBox="1"/>
          <p:nvPr/>
        </p:nvSpPr>
        <p:spPr>
          <a:xfrm>
            <a:off x="-429725" y="6136558"/>
            <a:ext cx="4113043" cy="307777"/>
          </a:xfrm>
          <a:prstGeom prst="rect">
            <a:avLst/>
          </a:prstGeom>
        </p:spPr>
        <p:txBody>
          <a:bodyPr wrap="square" lIns="0" tIns="0" rIns="0" bIns="0" rtlCol="0" anchor="t" anchorCtr="0">
            <a:spAutoFit/>
          </a:bodyPr>
          <a:lstStyle/>
          <a:p>
            <a:pPr algn="r" fontAlgn="auto"/>
            <a:r>
              <a:rPr lang="fr-FR" sz="1000" dirty="0">
                <a:solidFill>
                  <a:srgbClr val="00B050"/>
                </a:solidFill>
              </a:rPr>
              <a:t>Entre 30 et 39 ans : 79%</a:t>
            </a:r>
          </a:p>
          <a:p>
            <a:pPr algn="r" fontAlgn="auto"/>
            <a:r>
              <a:rPr lang="fr-FR" sz="1000" dirty="0">
                <a:solidFill>
                  <a:srgbClr val="00B050"/>
                </a:solidFill>
              </a:rPr>
              <a:t>Encadrant d’une équipe : 80% </a:t>
            </a:r>
            <a:r>
              <a:rPr lang="fr-FR" sz="1000" dirty="0"/>
              <a:t>/</a:t>
            </a:r>
            <a:r>
              <a:rPr lang="fr-FR" sz="1000" dirty="0">
                <a:solidFill>
                  <a:srgbClr val="00B050"/>
                </a:solidFill>
              </a:rPr>
              <a:t> </a:t>
            </a:r>
            <a:r>
              <a:rPr lang="fr-FR" sz="1000" dirty="0">
                <a:solidFill>
                  <a:srgbClr val="FF0000"/>
                </a:solidFill>
              </a:rPr>
              <a:t>N’encadrant pas d’équipe : 68%</a:t>
            </a:r>
            <a:endParaRPr lang="fr-FR" sz="1050" dirty="0">
              <a:solidFill>
                <a:srgbClr val="FF0000"/>
              </a:solidFill>
            </a:endParaRPr>
          </a:p>
        </p:txBody>
      </p:sp>
      <p:sp>
        <p:nvSpPr>
          <p:cNvPr id="3" name="ZoneTexte 2">
            <a:extLst>
              <a:ext uri="{FF2B5EF4-FFF2-40B4-BE49-F238E27FC236}">
                <a16:creationId xmlns:a16="http://schemas.microsoft.com/office/drawing/2014/main" id="{67BA6A67-E81C-1607-731B-ACD8E8446EAE}"/>
              </a:ext>
            </a:extLst>
          </p:cNvPr>
          <p:cNvSpPr txBox="1"/>
          <p:nvPr/>
        </p:nvSpPr>
        <p:spPr>
          <a:xfrm>
            <a:off x="7721711" y="6046548"/>
            <a:ext cx="4113043" cy="153888"/>
          </a:xfrm>
          <a:prstGeom prst="rect">
            <a:avLst/>
          </a:prstGeom>
        </p:spPr>
        <p:txBody>
          <a:bodyPr wrap="square" lIns="0" tIns="0" rIns="0" bIns="0" rtlCol="0" anchor="t" anchorCtr="0">
            <a:spAutoFit/>
          </a:bodyPr>
          <a:lstStyle/>
          <a:p>
            <a:pPr algn="r" fontAlgn="auto"/>
            <a:r>
              <a:rPr lang="fr-FR" sz="1000" dirty="0">
                <a:solidFill>
                  <a:srgbClr val="00B050"/>
                </a:solidFill>
              </a:rPr>
              <a:t>Encadrant d’une équipe : 81% </a:t>
            </a:r>
            <a:r>
              <a:rPr lang="fr-FR" sz="1000" dirty="0"/>
              <a:t>/</a:t>
            </a:r>
            <a:r>
              <a:rPr lang="fr-FR" sz="1000" dirty="0">
                <a:solidFill>
                  <a:srgbClr val="00B050"/>
                </a:solidFill>
              </a:rPr>
              <a:t> </a:t>
            </a:r>
            <a:r>
              <a:rPr lang="fr-FR" sz="1000" dirty="0">
                <a:solidFill>
                  <a:srgbClr val="FF0000"/>
                </a:solidFill>
              </a:rPr>
              <a:t>N’encadrant pas d’équipe : 67%</a:t>
            </a:r>
            <a:endParaRPr lang="fr-FR" sz="1050" dirty="0">
              <a:solidFill>
                <a:srgbClr val="FF0000"/>
              </a:solidFill>
            </a:endParaRPr>
          </a:p>
        </p:txBody>
      </p:sp>
      <p:graphicFrame>
        <p:nvGraphicFramePr>
          <p:cNvPr id="8" name="Graphique 7">
            <a:extLst>
              <a:ext uri="{FF2B5EF4-FFF2-40B4-BE49-F238E27FC236}">
                <a16:creationId xmlns:a16="http://schemas.microsoft.com/office/drawing/2014/main" id="{64CE8C72-C5C8-744F-5D2E-EE286CF8E07B}"/>
              </a:ext>
            </a:extLst>
          </p:cNvPr>
          <p:cNvGraphicFramePr/>
          <p:nvPr>
            <p:extLst>
              <p:ext uri="{D42A27DB-BD31-4B8C-83A1-F6EECF244321}">
                <p14:modId xmlns:p14="http://schemas.microsoft.com/office/powerpoint/2010/main" val="1066817570"/>
              </p:ext>
            </p:extLst>
          </p:nvPr>
        </p:nvGraphicFramePr>
        <p:xfrm>
          <a:off x="4712169" y="5871447"/>
          <a:ext cx="2880316" cy="86701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9211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165</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233645"/>
            <a:ext cx="10855569" cy="664797"/>
          </a:xfrm>
        </p:spPr>
        <p:txBody>
          <a:bodyPr/>
          <a:lstStyle/>
          <a:p>
            <a:r>
              <a:rPr lang="fr-FR" sz="2400" dirty="0"/>
              <a:t>Près de 7 répondants sur 10 estiment que les valeurs de leur entreprise sont réellement mises en œuvre au quotidien. À noter : une conviction plutôt modérée (« oui plutôt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2785685591"/>
              </p:ext>
            </p:extLst>
          </p:nvPr>
        </p:nvGraphicFramePr>
        <p:xfrm>
          <a:off x="652733" y="1298931"/>
          <a:ext cx="10483827" cy="285360"/>
        </p:xfrm>
        <a:graphic>
          <a:graphicData uri="http://schemas.openxmlformats.org/drawingml/2006/table">
            <a:tbl>
              <a:tblPr>
                <a:tableStyleId>{5C22544A-7EE6-4342-B048-85BDC9FD1C3A}</a:tableStyleId>
              </a:tblPr>
              <a:tblGrid>
                <a:gridCol w="10483827">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Q23. Diriez-vous que les valeurs de votre entreprise sont réellement mises en œuvre au quotidien dans votre environnement professionnel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641696"/>
            <a:ext cx="4754433"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3834726" y="4737950"/>
            <a:ext cx="4712713" cy="1200329"/>
          </a:xfrm>
          <a:prstGeom prst="rect">
            <a:avLst/>
          </a:prstGeom>
          <a:noFill/>
        </p:spPr>
        <p:txBody>
          <a:bodyPr wrap="square" lIns="0" rIns="0" rtlCol="0" anchor="b">
            <a:spAutoFit/>
          </a:bodyPr>
          <a:lstStyle/>
          <a:p>
            <a:pPr algn="ctr"/>
            <a:r>
              <a:rPr lang="en-US" sz="2400" b="1" noProof="1">
                <a:solidFill>
                  <a:srgbClr val="17406D"/>
                </a:solidFill>
                <a:latin typeface="Roboto" panose="02000000000000000000"/>
              </a:rPr>
              <a:t>Estiment que les valeurs de leur entreprise sont réellement mises en oeuvre au quotidien</a:t>
            </a:r>
          </a:p>
        </p:txBody>
      </p:sp>
      <p:graphicFrame>
        <p:nvGraphicFramePr>
          <p:cNvPr id="17" name="Graphique 16">
            <a:extLst>
              <a:ext uri="{FF2B5EF4-FFF2-40B4-BE49-F238E27FC236}">
                <a16:creationId xmlns:a16="http://schemas.microsoft.com/office/drawing/2014/main" id="{87A525DE-5BE5-64D2-7049-F5E8A143BE0F}"/>
              </a:ext>
            </a:extLst>
          </p:cNvPr>
          <p:cNvGraphicFramePr/>
          <p:nvPr>
            <p:extLst>
              <p:ext uri="{D42A27DB-BD31-4B8C-83A1-F6EECF244321}">
                <p14:modId xmlns:p14="http://schemas.microsoft.com/office/powerpoint/2010/main" val="4213251084"/>
              </p:ext>
            </p:extLst>
          </p:nvPr>
        </p:nvGraphicFramePr>
        <p:xfrm>
          <a:off x="552702" y="2391713"/>
          <a:ext cx="4588030" cy="3889331"/>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0">
            <a:extLst>
              <a:ext uri="{FF2B5EF4-FFF2-40B4-BE49-F238E27FC236}">
                <a16:creationId xmlns:a16="http://schemas.microsoft.com/office/drawing/2014/main" id="{D147B756-D35D-41F9-7562-055FA8791D62}"/>
              </a:ext>
            </a:extLst>
          </p:cNvPr>
          <p:cNvSpPr txBox="1"/>
          <p:nvPr/>
        </p:nvSpPr>
        <p:spPr>
          <a:xfrm>
            <a:off x="1460485" y="5353216"/>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67%</a:t>
            </a:r>
          </a:p>
        </p:txBody>
      </p:sp>
      <p:sp>
        <p:nvSpPr>
          <p:cNvPr id="19" name="Arc 18">
            <a:extLst>
              <a:ext uri="{FF2B5EF4-FFF2-40B4-BE49-F238E27FC236}">
                <a16:creationId xmlns:a16="http://schemas.microsoft.com/office/drawing/2014/main" id="{46A386BA-5A8B-45E0-53AF-6EED19B5D0B2}"/>
              </a:ext>
            </a:extLst>
          </p:cNvPr>
          <p:cNvSpPr/>
          <p:nvPr/>
        </p:nvSpPr>
        <p:spPr>
          <a:xfrm>
            <a:off x="593469" y="2641546"/>
            <a:ext cx="2682219" cy="2740336"/>
          </a:xfrm>
          <a:prstGeom prst="arc">
            <a:avLst>
              <a:gd name="adj1" fmla="val 16240062"/>
              <a:gd name="adj2" fmla="val 904818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aphicFrame>
        <p:nvGraphicFramePr>
          <p:cNvPr id="21" name="Graphique 20">
            <a:extLst>
              <a:ext uri="{FF2B5EF4-FFF2-40B4-BE49-F238E27FC236}">
                <a16:creationId xmlns:a16="http://schemas.microsoft.com/office/drawing/2014/main" id="{E4CF75BE-A869-EA37-C936-1A96C1F44A0A}"/>
              </a:ext>
            </a:extLst>
          </p:cNvPr>
          <p:cNvGraphicFramePr/>
          <p:nvPr>
            <p:extLst>
              <p:ext uri="{D42A27DB-BD31-4B8C-83A1-F6EECF244321}">
                <p14:modId xmlns:p14="http://schemas.microsoft.com/office/powerpoint/2010/main" val="2389782218"/>
              </p:ext>
            </p:extLst>
          </p:nvPr>
        </p:nvGraphicFramePr>
        <p:xfrm>
          <a:off x="8661285" y="2391713"/>
          <a:ext cx="4588030" cy="3889331"/>
        </p:xfrm>
        <a:graphic>
          <a:graphicData uri="http://schemas.openxmlformats.org/drawingml/2006/chart">
            <c:chart xmlns:c="http://schemas.openxmlformats.org/drawingml/2006/chart" xmlns:r="http://schemas.openxmlformats.org/officeDocument/2006/relationships" r:id="rId3"/>
          </a:graphicData>
        </a:graphic>
      </p:graphicFrame>
      <p:sp>
        <p:nvSpPr>
          <p:cNvPr id="22" name="Arc 21">
            <a:extLst>
              <a:ext uri="{FF2B5EF4-FFF2-40B4-BE49-F238E27FC236}">
                <a16:creationId xmlns:a16="http://schemas.microsoft.com/office/drawing/2014/main" id="{1FA36184-DF60-ECE8-F4BE-711D4E968185}"/>
              </a:ext>
            </a:extLst>
          </p:cNvPr>
          <p:cNvSpPr/>
          <p:nvPr/>
        </p:nvSpPr>
        <p:spPr>
          <a:xfrm>
            <a:off x="8702052" y="2641546"/>
            <a:ext cx="2682219" cy="2740336"/>
          </a:xfrm>
          <a:prstGeom prst="arc">
            <a:avLst>
              <a:gd name="adj1" fmla="val 16290432"/>
              <a:gd name="adj2" fmla="val 970192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3" name="TextBox 10">
            <a:extLst>
              <a:ext uri="{FF2B5EF4-FFF2-40B4-BE49-F238E27FC236}">
                <a16:creationId xmlns:a16="http://schemas.microsoft.com/office/drawing/2014/main" id="{ABA41309-492F-862B-738D-04E4443E43AE}"/>
              </a:ext>
            </a:extLst>
          </p:cNvPr>
          <p:cNvSpPr txBox="1"/>
          <p:nvPr/>
        </p:nvSpPr>
        <p:spPr>
          <a:xfrm>
            <a:off x="9595199" y="5348718"/>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70%</a:t>
            </a:r>
          </a:p>
        </p:txBody>
      </p:sp>
      <p:pic>
        <p:nvPicPr>
          <p:cNvPr id="24" name="Picture 2">
            <a:extLst>
              <a:ext uri="{FF2B5EF4-FFF2-40B4-BE49-F238E27FC236}">
                <a16:creationId xmlns:a16="http://schemas.microsoft.com/office/drawing/2014/main" id="{AAF656C8-E806-BE79-A371-1265B81836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12C5924E-565E-4D0E-6021-F48E6CF565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0997"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5C74B7F5-4236-0F0E-464C-87E3AD7EE870}"/>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27" name="ZoneTexte 26">
            <a:extLst>
              <a:ext uri="{FF2B5EF4-FFF2-40B4-BE49-F238E27FC236}">
                <a16:creationId xmlns:a16="http://schemas.microsoft.com/office/drawing/2014/main" id="{FBDBE4A1-E268-CBC9-C318-E24A68AF81B3}"/>
              </a:ext>
            </a:extLst>
          </p:cNvPr>
          <p:cNvSpPr txBox="1"/>
          <p:nvPr/>
        </p:nvSpPr>
        <p:spPr>
          <a:xfrm>
            <a:off x="8869158"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sp>
        <p:nvSpPr>
          <p:cNvPr id="2" name="ZoneTexte 1">
            <a:extLst>
              <a:ext uri="{FF2B5EF4-FFF2-40B4-BE49-F238E27FC236}">
                <a16:creationId xmlns:a16="http://schemas.microsoft.com/office/drawing/2014/main" id="{C0AF1A13-D244-8C96-C666-229A7A7A1834}"/>
              </a:ext>
            </a:extLst>
          </p:cNvPr>
          <p:cNvSpPr txBox="1"/>
          <p:nvPr/>
        </p:nvSpPr>
        <p:spPr>
          <a:xfrm>
            <a:off x="-429725" y="6091553"/>
            <a:ext cx="4113043" cy="307777"/>
          </a:xfrm>
          <a:prstGeom prst="rect">
            <a:avLst/>
          </a:prstGeom>
        </p:spPr>
        <p:txBody>
          <a:bodyPr wrap="square" lIns="0" tIns="0" rIns="0" bIns="0" rtlCol="0" anchor="t" anchorCtr="0">
            <a:spAutoFit/>
          </a:bodyPr>
          <a:lstStyle/>
          <a:p>
            <a:pPr algn="r" fontAlgn="auto"/>
            <a:r>
              <a:rPr lang="fr-FR" sz="1000" dirty="0">
                <a:solidFill>
                  <a:srgbClr val="00B050"/>
                </a:solidFill>
              </a:rPr>
              <a:t>Homme : 73% </a:t>
            </a:r>
            <a:r>
              <a:rPr lang="fr-FR" sz="1000" dirty="0"/>
              <a:t>/</a:t>
            </a:r>
            <a:r>
              <a:rPr lang="fr-FR" sz="1000" dirty="0">
                <a:solidFill>
                  <a:srgbClr val="00B050"/>
                </a:solidFill>
              </a:rPr>
              <a:t> </a:t>
            </a:r>
            <a:r>
              <a:rPr lang="fr-FR" sz="1000" dirty="0">
                <a:solidFill>
                  <a:srgbClr val="FF0000"/>
                </a:solidFill>
              </a:rPr>
              <a:t>Femme : 64%</a:t>
            </a:r>
          </a:p>
          <a:p>
            <a:pPr algn="r" fontAlgn="auto"/>
            <a:r>
              <a:rPr lang="fr-FR" sz="1000" dirty="0">
                <a:solidFill>
                  <a:srgbClr val="00B050"/>
                </a:solidFill>
              </a:rPr>
              <a:t>Encadrant d’une équipe : 79% </a:t>
            </a:r>
            <a:r>
              <a:rPr lang="fr-FR" sz="1000" dirty="0"/>
              <a:t>/</a:t>
            </a:r>
            <a:r>
              <a:rPr lang="fr-FR" sz="1000" dirty="0">
                <a:solidFill>
                  <a:srgbClr val="00B050"/>
                </a:solidFill>
              </a:rPr>
              <a:t> </a:t>
            </a:r>
            <a:r>
              <a:rPr lang="fr-FR" sz="1000" dirty="0">
                <a:solidFill>
                  <a:srgbClr val="FF0000"/>
                </a:solidFill>
              </a:rPr>
              <a:t>N’encadrant pas d’équipe : 62%</a:t>
            </a:r>
            <a:endParaRPr lang="fr-FR" sz="1050" dirty="0">
              <a:solidFill>
                <a:srgbClr val="FF0000"/>
              </a:solidFill>
            </a:endParaRPr>
          </a:p>
        </p:txBody>
      </p:sp>
      <p:sp>
        <p:nvSpPr>
          <p:cNvPr id="3" name="ZoneTexte 2">
            <a:extLst>
              <a:ext uri="{FF2B5EF4-FFF2-40B4-BE49-F238E27FC236}">
                <a16:creationId xmlns:a16="http://schemas.microsoft.com/office/drawing/2014/main" id="{3A5A223F-86A1-19DA-A146-7E84A2E5D192}"/>
              </a:ext>
            </a:extLst>
          </p:cNvPr>
          <p:cNvSpPr txBox="1"/>
          <p:nvPr/>
        </p:nvSpPr>
        <p:spPr>
          <a:xfrm>
            <a:off x="7721711" y="6110427"/>
            <a:ext cx="4113043" cy="153888"/>
          </a:xfrm>
          <a:prstGeom prst="rect">
            <a:avLst/>
          </a:prstGeom>
        </p:spPr>
        <p:txBody>
          <a:bodyPr wrap="square" lIns="0" tIns="0" rIns="0" bIns="0" rtlCol="0" anchor="t" anchorCtr="0">
            <a:spAutoFit/>
          </a:bodyPr>
          <a:lstStyle/>
          <a:p>
            <a:pPr algn="r" fontAlgn="auto"/>
            <a:r>
              <a:rPr lang="fr-FR" sz="1000" dirty="0">
                <a:solidFill>
                  <a:srgbClr val="00B050"/>
                </a:solidFill>
              </a:rPr>
              <a:t>Encadrant d’une équipe : 77% </a:t>
            </a:r>
            <a:r>
              <a:rPr lang="fr-FR" sz="1000" dirty="0"/>
              <a:t>/</a:t>
            </a:r>
            <a:r>
              <a:rPr lang="fr-FR" sz="1000" dirty="0">
                <a:solidFill>
                  <a:srgbClr val="00B050"/>
                </a:solidFill>
              </a:rPr>
              <a:t> </a:t>
            </a:r>
            <a:r>
              <a:rPr lang="fr-FR" sz="1000" dirty="0">
                <a:solidFill>
                  <a:srgbClr val="FF0000"/>
                </a:solidFill>
              </a:rPr>
              <a:t>N’encadrant pas d’équipe : 68%</a:t>
            </a:r>
            <a:endParaRPr lang="fr-FR" sz="1050" dirty="0">
              <a:solidFill>
                <a:srgbClr val="FF0000"/>
              </a:solidFill>
            </a:endParaRPr>
          </a:p>
        </p:txBody>
      </p:sp>
      <p:graphicFrame>
        <p:nvGraphicFramePr>
          <p:cNvPr id="8" name="Graphique 7">
            <a:extLst>
              <a:ext uri="{FF2B5EF4-FFF2-40B4-BE49-F238E27FC236}">
                <a16:creationId xmlns:a16="http://schemas.microsoft.com/office/drawing/2014/main" id="{A92BFB8B-E375-99EF-0948-1246E6491F63}"/>
              </a:ext>
            </a:extLst>
          </p:cNvPr>
          <p:cNvGraphicFramePr/>
          <p:nvPr>
            <p:extLst>
              <p:ext uri="{D42A27DB-BD31-4B8C-83A1-F6EECF244321}">
                <p14:modId xmlns:p14="http://schemas.microsoft.com/office/powerpoint/2010/main" val="3070736511"/>
              </p:ext>
            </p:extLst>
          </p:nvPr>
        </p:nvGraphicFramePr>
        <p:xfrm>
          <a:off x="4636106" y="5965089"/>
          <a:ext cx="2880316" cy="867016"/>
        </p:xfrm>
        <a:graphic>
          <a:graphicData uri="http://schemas.openxmlformats.org/drawingml/2006/chart">
            <c:chart xmlns:c="http://schemas.openxmlformats.org/drawingml/2006/chart" xmlns:r="http://schemas.openxmlformats.org/officeDocument/2006/relationships" r:id="rId6"/>
          </a:graphicData>
        </a:graphic>
      </p:graphicFrame>
      <p:sp>
        <p:nvSpPr>
          <p:cNvPr id="4" name="Arc 3">
            <a:extLst>
              <a:ext uri="{FF2B5EF4-FFF2-40B4-BE49-F238E27FC236}">
                <a16:creationId xmlns:a16="http://schemas.microsoft.com/office/drawing/2014/main" id="{1A98E868-3AC7-D5B6-3851-2C2427275A1B}"/>
              </a:ext>
            </a:extLst>
          </p:cNvPr>
          <p:cNvSpPr/>
          <p:nvPr/>
        </p:nvSpPr>
        <p:spPr>
          <a:xfrm>
            <a:off x="2087574" y="3216453"/>
            <a:ext cx="498036" cy="342627"/>
          </a:xfrm>
          <a:prstGeom prst="arc">
            <a:avLst>
              <a:gd name="adj1" fmla="val 3671642"/>
              <a:gd name="adj2" fmla="val 0"/>
            </a:avLst>
          </a:prstGeom>
          <a:ln w="28575">
            <a:solidFill>
              <a:srgbClr val="F491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Arc 9">
            <a:extLst>
              <a:ext uri="{FF2B5EF4-FFF2-40B4-BE49-F238E27FC236}">
                <a16:creationId xmlns:a16="http://schemas.microsoft.com/office/drawing/2014/main" id="{CDFC6D07-761B-34E7-C19A-042232FDFEA8}"/>
              </a:ext>
            </a:extLst>
          </p:cNvPr>
          <p:cNvSpPr/>
          <p:nvPr/>
        </p:nvSpPr>
        <p:spPr>
          <a:xfrm>
            <a:off x="10219957" y="3216453"/>
            <a:ext cx="498036" cy="342627"/>
          </a:xfrm>
          <a:prstGeom prst="arc">
            <a:avLst>
              <a:gd name="adj1" fmla="val 3671642"/>
              <a:gd name="adj2" fmla="val 0"/>
            </a:avLst>
          </a:prstGeom>
          <a:ln w="28575">
            <a:solidFill>
              <a:srgbClr val="F491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80797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BAE7A-5C67-47C6-F118-3667A311E5CA}"/>
              </a:ext>
            </a:extLst>
          </p:cNvPr>
          <p:cNvSpPr>
            <a:spLocks noGrp="1"/>
          </p:cNvSpPr>
          <p:nvPr>
            <p:ph type="title"/>
          </p:nvPr>
        </p:nvSpPr>
        <p:spPr>
          <a:xfrm>
            <a:off x="803711" y="378646"/>
            <a:ext cx="10872909" cy="332399"/>
          </a:xfrm>
        </p:spPr>
        <p:txBody>
          <a:bodyPr/>
          <a:lstStyle/>
          <a:p>
            <a:r>
              <a:rPr lang="fr-FR" sz="2400" dirty="0"/>
              <a:t>Des managers convaincus de l’engagement éthique de leur N+1 et de leur entreprise</a:t>
            </a:r>
          </a:p>
        </p:txBody>
      </p:sp>
      <p:sp>
        <p:nvSpPr>
          <p:cNvPr id="4" name="Espace réservé du pied de page 3">
            <a:extLst>
              <a:ext uri="{FF2B5EF4-FFF2-40B4-BE49-F238E27FC236}">
                <a16:creationId xmlns:a16="http://schemas.microsoft.com/office/drawing/2014/main" id="{BD7541D4-C108-A807-D96D-C431D1A69BF8}"/>
              </a:ext>
            </a:extLst>
          </p:cNvPr>
          <p:cNvSpPr>
            <a:spLocks noGrp="1"/>
          </p:cNvSpPr>
          <p:nvPr>
            <p:ph type="ftr" sz="quarter" idx="3"/>
          </p:nvPr>
        </p:nvSpPr>
        <p:spPr/>
        <p:txBody>
          <a:bodyPr/>
          <a:lstStyle/>
          <a:p>
            <a:r>
              <a:rPr lang="fr-FR" altLang="fr-FR"/>
              <a:t>Occurrence pour le Cercle d’Ethique des Affaires  | Barômètre du climat Ethique | mai 2023</a:t>
            </a:r>
            <a:endParaRPr lang="fr-FR" altLang="fr-FR" dirty="0"/>
          </a:p>
        </p:txBody>
      </p:sp>
      <p:sp>
        <p:nvSpPr>
          <p:cNvPr id="5" name="Espace réservé du numéro de diapositive 4">
            <a:extLst>
              <a:ext uri="{FF2B5EF4-FFF2-40B4-BE49-F238E27FC236}">
                <a16:creationId xmlns:a16="http://schemas.microsoft.com/office/drawing/2014/main" id="{4D6293A9-0340-BFC2-5C00-B8F1D23491F1}"/>
              </a:ext>
            </a:extLst>
          </p:cNvPr>
          <p:cNvSpPr>
            <a:spLocks noGrp="1"/>
          </p:cNvSpPr>
          <p:nvPr>
            <p:ph type="sldNum" sz="quarter" idx="4"/>
          </p:nvPr>
        </p:nvSpPr>
        <p:spPr/>
        <p:txBody>
          <a:bodyPr/>
          <a:lstStyle/>
          <a:p>
            <a:fld id="{69A197D1-22BB-4CE7-B90B-919B10D073A0}" type="slidenum">
              <a:rPr lang="fr-FR" altLang="fr-FR" smtClean="0"/>
              <a:pPr/>
              <a:t>166</a:t>
            </a:fld>
            <a:endParaRPr lang="fr-FR" altLang="fr-FR" dirty="0"/>
          </a:p>
        </p:txBody>
      </p:sp>
      <p:graphicFrame>
        <p:nvGraphicFramePr>
          <p:cNvPr id="6" name="Graphique 5">
            <a:extLst>
              <a:ext uri="{FF2B5EF4-FFF2-40B4-BE49-F238E27FC236}">
                <a16:creationId xmlns:a16="http://schemas.microsoft.com/office/drawing/2014/main" id="{03178F5C-9E68-51D4-F6F5-F4BFCA23B3A7}"/>
              </a:ext>
            </a:extLst>
          </p:cNvPr>
          <p:cNvGraphicFramePr/>
          <p:nvPr>
            <p:extLst>
              <p:ext uri="{D42A27DB-BD31-4B8C-83A1-F6EECF244321}">
                <p14:modId xmlns:p14="http://schemas.microsoft.com/office/powerpoint/2010/main" val="1246913661"/>
              </p:ext>
            </p:extLst>
          </p:nvPr>
        </p:nvGraphicFramePr>
        <p:xfrm>
          <a:off x="155340" y="3582418"/>
          <a:ext cx="2745305" cy="26563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au 6">
            <a:extLst>
              <a:ext uri="{FF2B5EF4-FFF2-40B4-BE49-F238E27FC236}">
                <a16:creationId xmlns:a16="http://schemas.microsoft.com/office/drawing/2014/main" id="{F7486006-17D5-2946-8D26-09421E2A5171}"/>
              </a:ext>
            </a:extLst>
          </p:cNvPr>
          <p:cNvGraphicFramePr>
            <a:graphicFrameLocks noGrp="1"/>
          </p:cNvGraphicFramePr>
          <p:nvPr>
            <p:extLst>
              <p:ext uri="{D42A27DB-BD31-4B8C-83A1-F6EECF244321}">
                <p14:modId xmlns:p14="http://schemas.microsoft.com/office/powerpoint/2010/main" val="1973948593"/>
              </p:ext>
            </p:extLst>
          </p:nvPr>
        </p:nvGraphicFramePr>
        <p:xfrm>
          <a:off x="652733" y="1211650"/>
          <a:ext cx="10483828" cy="498720"/>
        </p:xfrm>
        <a:graphic>
          <a:graphicData uri="http://schemas.openxmlformats.org/drawingml/2006/table">
            <a:tbl>
              <a:tblPr>
                <a:tableStyleId>{5C22544A-7EE6-4342-B048-85BDC9FD1C3A}</a:tableStyleId>
              </a:tblPr>
              <a:tblGrid>
                <a:gridCol w="10483828">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Q22. Diriez-vous que votre manager agit de façon éthique ?</a:t>
                      </a:r>
                    </a:p>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Q23. Diriez-vous que les valeurs de votre entreprise sont réellement mises en œuvre au quotidien dans votre environnement professionnel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8" name="ZoneTexte 7">
            <a:extLst>
              <a:ext uri="{FF2B5EF4-FFF2-40B4-BE49-F238E27FC236}">
                <a16:creationId xmlns:a16="http://schemas.microsoft.com/office/drawing/2014/main" id="{A1CD2991-A2C1-3FDE-C1D6-B14D9BB8DE33}"/>
              </a:ext>
            </a:extLst>
          </p:cNvPr>
          <p:cNvSpPr txBox="1"/>
          <p:nvPr/>
        </p:nvSpPr>
        <p:spPr>
          <a:xfrm>
            <a:off x="668217" y="1788074"/>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pic>
        <p:nvPicPr>
          <p:cNvPr id="9" name="Picture 2">
            <a:extLst>
              <a:ext uri="{FF2B5EF4-FFF2-40B4-BE49-F238E27FC236}">
                <a16:creationId xmlns:a16="http://schemas.microsoft.com/office/drawing/2014/main" id="{124762AA-3CFC-7D67-70E9-8246A7E067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076" y="2748734"/>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C10CCE98-FAF1-D29B-2E00-67788B6C4E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4232" y="2748734"/>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AA0AC0AB-0452-2290-31F7-D28FD8F44279}"/>
              </a:ext>
            </a:extLst>
          </p:cNvPr>
          <p:cNvSpPr txBox="1"/>
          <p:nvPr/>
        </p:nvSpPr>
        <p:spPr>
          <a:xfrm>
            <a:off x="1290880" y="2915096"/>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12" name="ZoneTexte 11">
            <a:extLst>
              <a:ext uri="{FF2B5EF4-FFF2-40B4-BE49-F238E27FC236}">
                <a16:creationId xmlns:a16="http://schemas.microsoft.com/office/drawing/2014/main" id="{9AEFB74D-F300-8A16-C802-48968F0AF90F}"/>
              </a:ext>
            </a:extLst>
          </p:cNvPr>
          <p:cNvSpPr txBox="1"/>
          <p:nvPr/>
        </p:nvSpPr>
        <p:spPr>
          <a:xfrm>
            <a:off x="4122393" y="2915096"/>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aphicFrame>
        <p:nvGraphicFramePr>
          <p:cNvPr id="13" name="Graphique 12">
            <a:extLst>
              <a:ext uri="{FF2B5EF4-FFF2-40B4-BE49-F238E27FC236}">
                <a16:creationId xmlns:a16="http://schemas.microsoft.com/office/drawing/2014/main" id="{E5E32F64-55EA-5F51-08C4-DFB5949FC193}"/>
              </a:ext>
            </a:extLst>
          </p:cNvPr>
          <p:cNvGraphicFramePr/>
          <p:nvPr>
            <p:extLst>
              <p:ext uri="{D42A27DB-BD31-4B8C-83A1-F6EECF244321}">
                <p14:modId xmlns:p14="http://schemas.microsoft.com/office/powerpoint/2010/main" val="42208618"/>
              </p:ext>
            </p:extLst>
          </p:nvPr>
        </p:nvGraphicFramePr>
        <p:xfrm>
          <a:off x="2972180" y="3582418"/>
          <a:ext cx="2745305" cy="265638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94">
            <a:extLst>
              <a:ext uri="{FF2B5EF4-FFF2-40B4-BE49-F238E27FC236}">
                <a16:creationId xmlns:a16="http://schemas.microsoft.com/office/drawing/2014/main" id="{8FA3A21D-A42E-2D77-80B4-38969E7D0B78}"/>
              </a:ext>
            </a:extLst>
          </p:cNvPr>
          <p:cNvSpPr txBox="1"/>
          <p:nvPr/>
        </p:nvSpPr>
        <p:spPr>
          <a:xfrm>
            <a:off x="6903964" y="2034240"/>
            <a:ext cx="4772656" cy="584775"/>
          </a:xfrm>
          <a:prstGeom prst="rect">
            <a:avLst/>
          </a:prstGeom>
          <a:noFill/>
        </p:spPr>
        <p:txBody>
          <a:bodyPr wrap="square" lIns="0" rIns="0" rtlCol="0" anchor="b">
            <a:spAutoFit/>
          </a:bodyPr>
          <a:lstStyle/>
          <a:p>
            <a:pPr algn="ctr"/>
            <a:r>
              <a:rPr lang="en-US" sz="1600" b="1" noProof="1">
                <a:solidFill>
                  <a:srgbClr val="17406D"/>
                </a:solidFill>
                <a:latin typeface="Roboto" panose="02000000000000000000"/>
              </a:rPr>
              <a:t>Estiment que valeurs de leur entreprise sont réellement mises en oeuvre au quotidien</a:t>
            </a:r>
          </a:p>
        </p:txBody>
      </p:sp>
      <p:pic>
        <p:nvPicPr>
          <p:cNvPr id="16" name="Picture 2">
            <a:extLst>
              <a:ext uri="{FF2B5EF4-FFF2-40B4-BE49-F238E27FC236}">
                <a16:creationId xmlns:a16="http://schemas.microsoft.com/office/drawing/2014/main" id="{01E923D2-1319-A401-302F-C89BB10E75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0921" y="2748734"/>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B83A577A-524D-F362-8351-BF9E246C29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6397" y="2748734"/>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D74311CE-4836-2C50-380B-088BDD000E8E}"/>
              </a:ext>
            </a:extLst>
          </p:cNvPr>
          <p:cNvSpPr txBox="1"/>
          <p:nvPr/>
        </p:nvSpPr>
        <p:spPr>
          <a:xfrm>
            <a:off x="7729725" y="2915096"/>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19" name="ZoneTexte 18">
            <a:extLst>
              <a:ext uri="{FF2B5EF4-FFF2-40B4-BE49-F238E27FC236}">
                <a16:creationId xmlns:a16="http://schemas.microsoft.com/office/drawing/2014/main" id="{762CDD15-2DA3-F1EE-33EA-325057D2103C}"/>
              </a:ext>
            </a:extLst>
          </p:cNvPr>
          <p:cNvSpPr txBox="1"/>
          <p:nvPr/>
        </p:nvSpPr>
        <p:spPr>
          <a:xfrm>
            <a:off x="10404558" y="2915096"/>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aphicFrame>
        <p:nvGraphicFramePr>
          <p:cNvPr id="20" name="Graphique 19">
            <a:extLst>
              <a:ext uri="{FF2B5EF4-FFF2-40B4-BE49-F238E27FC236}">
                <a16:creationId xmlns:a16="http://schemas.microsoft.com/office/drawing/2014/main" id="{BF69614B-13E8-4558-93D8-DD94778F6086}"/>
              </a:ext>
            </a:extLst>
          </p:cNvPr>
          <p:cNvGraphicFramePr/>
          <p:nvPr>
            <p:extLst>
              <p:ext uri="{D42A27DB-BD31-4B8C-83A1-F6EECF244321}">
                <p14:modId xmlns:p14="http://schemas.microsoft.com/office/powerpoint/2010/main" val="2387416834"/>
              </p:ext>
            </p:extLst>
          </p:nvPr>
        </p:nvGraphicFramePr>
        <p:xfrm>
          <a:off x="6641020" y="3582418"/>
          <a:ext cx="2745305" cy="265638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Graphique 20">
            <a:extLst>
              <a:ext uri="{FF2B5EF4-FFF2-40B4-BE49-F238E27FC236}">
                <a16:creationId xmlns:a16="http://schemas.microsoft.com/office/drawing/2014/main" id="{F31DED57-F429-6B47-5D96-F94B19F5BA98}"/>
              </a:ext>
            </a:extLst>
          </p:cNvPr>
          <p:cNvGraphicFramePr/>
          <p:nvPr>
            <p:extLst>
              <p:ext uri="{D42A27DB-BD31-4B8C-83A1-F6EECF244321}">
                <p14:modId xmlns:p14="http://schemas.microsoft.com/office/powerpoint/2010/main" val="170562869"/>
              </p:ext>
            </p:extLst>
          </p:nvPr>
        </p:nvGraphicFramePr>
        <p:xfrm>
          <a:off x="9457860" y="3582418"/>
          <a:ext cx="2745305" cy="2656386"/>
        </p:xfrm>
        <a:graphic>
          <a:graphicData uri="http://schemas.openxmlformats.org/drawingml/2006/chart">
            <c:chart xmlns:c="http://schemas.openxmlformats.org/drawingml/2006/chart" xmlns:r="http://schemas.openxmlformats.org/officeDocument/2006/relationships" r:id="rId7"/>
          </a:graphicData>
        </a:graphic>
      </p:graphicFrame>
      <p:cxnSp>
        <p:nvCxnSpPr>
          <p:cNvPr id="23" name="Connecteur droit 22">
            <a:extLst>
              <a:ext uri="{FF2B5EF4-FFF2-40B4-BE49-F238E27FC236}">
                <a16:creationId xmlns:a16="http://schemas.microsoft.com/office/drawing/2014/main" id="{A92A96F2-0BC2-EAF2-271B-C6EEBAF03D0F}"/>
              </a:ext>
            </a:extLst>
          </p:cNvPr>
          <p:cNvCxnSpPr>
            <a:cxnSpLocks/>
          </p:cNvCxnSpPr>
          <p:nvPr/>
        </p:nvCxnSpPr>
        <p:spPr>
          <a:xfrm>
            <a:off x="6186010" y="2978950"/>
            <a:ext cx="0" cy="3150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Box 94">
            <a:extLst>
              <a:ext uri="{FF2B5EF4-FFF2-40B4-BE49-F238E27FC236}">
                <a16:creationId xmlns:a16="http://schemas.microsoft.com/office/drawing/2014/main" id="{F23D03D4-FB0D-6723-F991-76D53E1F0423}"/>
              </a:ext>
            </a:extLst>
          </p:cNvPr>
          <p:cNvSpPr txBox="1"/>
          <p:nvPr/>
        </p:nvSpPr>
        <p:spPr>
          <a:xfrm>
            <a:off x="806523" y="2034240"/>
            <a:ext cx="4772656" cy="584775"/>
          </a:xfrm>
          <a:prstGeom prst="rect">
            <a:avLst/>
          </a:prstGeom>
          <a:noFill/>
        </p:spPr>
        <p:txBody>
          <a:bodyPr wrap="square" lIns="0" rIns="0" rtlCol="0" anchor="b">
            <a:spAutoFit/>
          </a:bodyPr>
          <a:lstStyle/>
          <a:p>
            <a:pPr algn="ctr"/>
            <a:r>
              <a:rPr lang="en-US" sz="1600" b="1" noProof="1">
                <a:solidFill>
                  <a:srgbClr val="17406D"/>
                </a:solidFill>
                <a:latin typeface="Roboto" panose="02000000000000000000"/>
              </a:rPr>
              <a:t>Estiment que leur manager </a:t>
            </a:r>
          </a:p>
          <a:p>
            <a:pPr algn="ctr"/>
            <a:r>
              <a:rPr lang="en-US" sz="1600" b="1" noProof="1">
                <a:solidFill>
                  <a:srgbClr val="17406D"/>
                </a:solidFill>
                <a:latin typeface="Roboto" panose="02000000000000000000"/>
              </a:rPr>
              <a:t>agit de façon éthique</a:t>
            </a:r>
          </a:p>
        </p:txBody>
      </p:sp>
      <p:sp>
        <p:nvSpPr>
          <p:cNvPr id="22" name="ZoneTexte 21">
            <a:extLst>
              <a:ext uri="{FF2B5EF4-FFF2-40B4-BE49-F238E27FC236}">
                <a16:creationId xmlns:a16="http://schemas.microsoft.com/office/drawing/2014/main" id="{EC8F9E77-4118-98C4-0A03-A580399C47AF}"/>
              </a:ext>
            </a:extLst>
          </p:cNvPr>
          <p:cNvSpPr txBox="1"/>
          <p:nvPr/>
        </p:nvSpPr>
        <p:spPr>
          <a:xfrm>
            <a:off x="1069435" y="3408434"/>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4" name="ZoneTexte 23">
            <a:extLst>
              <a:ext uri="{FF2B5EF4-FFF2-40B4-BE49-F238E27FC236}">
                <a16:creationId xmlns:a16="http://schemas.microsoft.com/office/drawing/2014/main" id="{A1B4C489-3EED-FAA1-42F3-D0CFDAD59355}"/>
              </a:ext>
            </a:extLst>
          </p:cNvPr>
          <p:cNvSpPr txBox="1"/>
          <p:nvPr/>
        </p:nvSpPr>
        <p:spPr>
          <a:xfrm>
            <a:off x="3871169" y="3408434"/>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5" name="ZoneTexte 24">
            <a:extLst>
              <a:ext uri="{FF2B5EF4-FFF2-40B4-BE49-F238E27FC236}">
                <a16:creationId xmlns:a16="http://schemas.microsoft.com/office/drawing/2014/main" id="{1DAE0944-3A3B-1DCB-463D-2E785CF968E4}"/>
              </a:ext>
            </a:extLst>
          </p:cNvPr>
          <p:cNvSpPr txBox="1"/>
          <p:nvPr/>
        </p:nvSpPr>
        <p:spPr>
          <a:xfrm>
            <a:off x="7559773" y="3476185"/>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7" name="ZoneTexte 26">
            <a:extLst>
              <a:ext uri="{FF2B5EF4-FFF2-40B4-BE49-F238E27FC236}">
                <a16:creationId xmlns:a16="http://schemas.microsoft.com/office/drawing/2014/main" id="{106566DE-249A-8ED7-A04B-D0B6D9AD342C}"/>
              </a:ext>
            </a:extLst>
          </p:cNvPr>
          <p:cNvSpPr txBox="1"/>
          <p:nvPr/>
        </p:nvSpPr>
        <p:spPr>
          <a:xfrm>
            <a:off x="10341472" y="3293344"/>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3" name="Forme libre : forme 2">
            <a:extLst>
              <a:ext uri="{FF2B5EF4-FFF2-40B4-BE49-F238E27FC236}">
                <a16:creationId xmlns:a16="http://schemas.microsoft.com/office/drawing/2014/main" id="{28FBDF2D-6103-404F-4904-7EAB49723500}"/>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Tree>
    <p:extLst>
      <p:ext uri="{BB962C8B-B14F-4D97-AF65-F5344CB8AC3E}">
        <p14:creationId xmlns:p14="http://schemas.microsoft.com/office/powerpoint/2010/main" val="198222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167</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293528"/>
            <a:ext cx="11216044" cy="332399"/>
          </a:xfrm>
        </p:spPr>
        <p:txBody>
          <a:bodyPr/>
          <a:lstStyle/>
          <a:p>
            <a:r>
              <a:rPr lang="fr-FR" sz="2400" dirty="0"/>
              <a:t>Une évolution très variable d’une entreprise à l’autre.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278650"/>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2106059813"/>
              </p:ext>
            </p:extLst>
          </p:nvPr>
        </p:nvGraphicFramePr>
        <p:xfrm>
          <a:off x="652733" y="1030104"/>
          <a:ext cx="10618839" cy="498720"/>
        </p:xfrm>
        <a:graphic>
          <a:graphicData uri="http://schemas.openxmlformats.org/drawingml/2006/table">
            <a:tbl>
              <a:tblPr>
                <a:tableStyleId>{5C22544A-7EE6-4342-B048-85BDC9FD1C3A}</a:tableStyleId>
              </a:tblPr>
              <a:tblGrid>
                <a:gridCol w="10618839">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Q24. Au cours des deux dernières années, avez-vous observé dans votre entreprise une évolution des comportements individuels en matière d’éthique et de conformité… </a:t>
                      </a:r>
                      <a:endParaRPr lang="fr-FR" sz="1400" b="1" kern="1200" dirty="0">
                        <a:solidFill>
                          <a:schemeClr val="dk1"/>
                        </a:solidFill>
                        <a:effectLst/>
                        <a:latin typeface="Roboto" panose="02000000000000000000" pitchFamily="2" charset="0"/>
                        <a:ea typeface="Roboto" panose="02000000000000000000" pitchFamily="2" charset="0"/>
                        <a:cs typeface="+mn-cs"/>
                      </a:endParaRP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73316"/>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graphicFrame>
        <p:nvGraphicFramePr>
          <p:cNvPr id="3" name="Graphique 2">
            <a:extLst>
              <a:ext uri="{FF2B5EF4-FFF2-40B4-BE49-F238E27FC236}">
                <a16:creationId xmlns:a16="http://schemas.microsoft.com/office/drawing/2014/main" id="{9AFDDEB2-3B9D-FEC9-4DBC-8C230B66437A}"/>
              </a:ext>
            </a:extLst>
          </p:cNvPr>
          <p:cNvGraphicFramePr/>
          <p:nvPr>
            <p:extLst>
              <p:ext uri="{D42A27DB-BD31-4B8C-83A1-F6EECF244321}">
                <p14:modId xmlns:p14="http://schemas.microsoft.com/office/powerpoint/2010/main" val="2384343730"/>
              </p:ext>
            </p:extLst>
          </p:nvPr>
        </p:nvGraphicFramePr>
        <p:xfrm>
          <a:off x="378865" y="2348880"/>
          <a:ext cx="5049269" cy="3993902"/>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2">
            <a:extLst>
              <a:ext uri="{FF2B5EF4-FFF2-40B4-BE49-F238E27FC236}">
                <a16:creationId xmlns:a16="http://schemas.microsoft.com/office/drawing/2014/main" id="{351428B5-B9AF-CAF9-CA42-A1EDD7D8E1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615" y="1888969"/>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E20DBC7B-9780-3306-CA96-64ABEE0E32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3034" y="1888969"/>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E2680365-2C96-77EF-19EF-8C3BF87975EF}"/>
              </a:ext>
            </a:extLst>
          </p:cNvPr>
          <p:cNvSpPr txBox="1"/>
          <p:nvPr/>
        </p:nvSpPr>
        <p:spPr>
          <a:xfrm>
            <a:off x="1451419" y="2055331"/>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13" name="ZoneTexte 12">
            <a:extLst>
              <a:ext uri="{FF2B5EF4-FFF2-40B4-BE49-F238E27FC236}">
                <a16:creationId xmlns:a16="http://schemas.microsoft.com/office/drawing/2014/main" id="{1E8DA87C-AFCC-80BE-14A0-0058656341B8}"/>
              </a:ext>
            </a:extLst>
          </p:cNvPr>
          <p:cNvSpPr txBox="1"/>
          <p:nvPr/>
        </p:nvSpPr>
        <p:spPr>
          <a:xfrm>
            <a:off x="7851195" y="2055331"/>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aphicFrame>
        <p:nvGraphicFramePr>
          <p:cNvPr id="14" name="Graphique 13">
            <a:extLst>
              <a:ext uri="{FF2B5EF4-FFF2-40B4-BE49-F238E27FC236}">
                <a16:creationId xmlns:a16="http://schemas.microsoft.com/office/drawing/2014/main" id="{4FAEBC00-A029-8A30-A379-ADDD600497C1}"/>
              </a:ext>
            </a:extLst>
          </p:cNvPr>
          <p:cNvGraphicFramePr/>
          <p:nvPr>
            <p:extLst>
              <p:ext uri="{D42A27DB-BD31-4B8C-83A1-F6EECF244321}">
                <p14:modId xmlns:p14="http://schemas.microsoft.com/office/powerpoint/2010/main" val="3765561728"/>
              </p:ext>
            </p:extLst>
          </p:nvPr>
        </p:nvGraphicFramePr>
        <p:xfrm>
          <a:off x="6474514" y="2572870"/>
          <a:ext cx="5049269" cy="399390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Graphique 3">
            <a:extLst>
              <a:ext uri="{FF2B5EF4-FFF2-40B4-BE49-F238E27FC236}">
                <a16:creationId xmlns:a16="http://schemas.microsoft.com/office/drawing/2014/main" id="{76F6C964-3B9D-795F-3739-83F387E325D2}"/>
              </a:ext>
            </a:extLst>
          </p:cNvPr>
          <p:cNvGraphicFramePr/>
          <p:nvPr>
            <p:extLst>
              <p:ext uri="{D42A27DB-BD31-4B8C-83A1-F6EECF244321}">
                <p14:modId xmlns:p14="http://schemas.microsoft.com/office/powerpoint/2010/main" val="4146682091"/>
              </p:ext>
            </p:extLst>
          </p:nvPr>
        </p:nvGraphicFramePr>
        <p:xfrm>
          <a:off x="3503095" y="2797839"/>
          <a:ext cx="2745305" cy="2656386"/>
        </p:xfrm>
        <a:graphic>
          <a:graphicData uri="http://schemas.openxmlformats.org/drawingml/2006/chart">
            <c:chart xmlns:c="http://schemas.openxmlformats.org/drawingml/2006/chart" xmlns:r="http://schemas.openxmlformats.org/officeDocument/2006/relationships" r:id="rId6"/>
          </a:graphicData>
        </a:graphic>
      </p:graphicFrame>
      <p:cxnSp>
        <p:nvCxnSpPr>
          <p:cNvPr id="15" name="Connecteur droit 14">
            <a:extLst>
              <a:ext uri="{FF2B5EF4-FFF2-40B4-BE49-F238E27FC236}">
                <a16:creationId xmlns:a16="http://schemas.microsoft.com/office/drawing/2014/main" id="{8473C699-1E04-964E-AC87-C577CBD5C3FE}"/>
              </a:ext>
            </a:extLst>
          </p:cNvPr>
          <p:cNvCxnSpPr>
            <a:cxnSpLocks/>
          </p:cNvCxnSpPr>
          <p:nvPr/>
        </p:nvCxnSpPr>
        <p:spPr>
          <a:xfrm>
            <a:off x="6321025" y="3023955"/>
            <a:ext cx="0" cy="3150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Graphique 15">
            <a:extLst>
              <a:ext uri="{FF2B5EF4-FFF2-40B4-BE49-F238E27FC236}">
                <a16:creationId xmlns:a16="http://schemas.microsoft.com/office/drawing/2014/main" id="{D1BDC9A0-5C0A-0CB1-002D-DB36E8479269}"/>
              </a:ext>
            </a:extLst>
          </p:cNvPr>
          <p:cNvGraphicFramePr/>
          <p:nvPr>
            <p:extLst>
              <p:ext uri="{D42A27DB-BD31-4B8C-83A1-F6EECF244321}">
                <p14:modId xmlns:p14="http://schemas.microsoft.com/office/powerpoint/2010/main" val="3631484794"/>
              </p:ext>
            </p:extLst>
          </p:nvPr>
        </p:nvGraphicFramePr>
        <p:xfrm>
          <a:off x="9394225" y="2831110"/>
          <a:ext cx="2745305" cy="2656386"/>
        </p:xfrm>
        <a:graphic>
          <a:graphicData uri="http://schemas.openxmlformats.org/drawingml/2006/chart">
            <c:chart xmlns:c="http://schemas.openxmlformats.org/drawingml/2006/chart" xmlns:r="http://schemas.openxmlformats.org/officeDocument/2006/relationships" r:id="rId7"/>
          </a:graphicData>
        </a:graphic>
      </p:graphicFrame>
      <p:sp>
        <p:nvSpPr>
          <p:cNvPr id="19" name="ZoneTexte 18">
            <a:extLst>
              <a:ext uri="{FF2B5EF4-FFF2-40B4-BE49-F238E27FC236}">
                <a16:creationId xmlns:a16="http://schemas.microsoft.com/office/drawing/2014/main" id="{7458498A-F6CA-CB73-C9D1-129247CF6D5B}"/>
              </a:ext>
            </a:extLst>
          </p:cNvPr>
          <p:cNvSpPr txBox="1"/>
          <p:nvPr/>
        </p:nvSpPr>
        <p:spPr>
          <a:xfrm>
            <a:off x="4397851" y="2531131"/>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0" name="ZoneTexte 19">
            <a:extLst>
              <a:ext uri="{FF2B5EF4-FFF2-40B4-BE49-F238E27FC236}">
                <a16:creationId xmlns:a16="http://schemas.microsoft.com/office/drawing/2014/main" id="{40330AF1-07E9-5ED1-A72D-FEC850150CA1}"/>
              </a:ext>
            </a:extLst>
          </p:cNvPr>
          <p:cNvSpPr txBox="1"/>
          <p:nvPr/>
        </p:nvSpPr>
        <p:spPr>
          <a:xfrm>
            <a:off x="10324986" y="2528900"/>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17" name="ZoneTexte 16">
            <a:extLst>
              <a:ext uri="{FF2B5EF4-FFF2-40B4-BE49-F238E27FC236}">
                <a16:creationId xmlns:a16="http://schemas.microsoft.com/office/drawing/2014/main" id="{96B207ED-4DAD-F723-242C-DE518EF36EA2}"/>
              </a:ext>
            </a:extLst>
          </p:cNvPr>
          <p:cNvSpPr txBox="1"/>
          <p:nvPr/>
        </p:nvSpPr>
        <p:spPr>
          <a:xfrm>
            <a:off x="7213917" y="5615161"/>
            <a:ext cx="4113043" cy="307777"/>
          </a:xfrm>
          <a:prstGeom prst="rect">
            <a:avLst/>
          </a:prstGeom>
        </p:spPr>
        <p:txBody>
          <a:bodyPr wrap="square" lIns="0" tIns="0" rIns="0" bIns="0" rtlCol="0" anchor="t" anchorCtr="0">
            <a:spAutoFit/>
          </a:bodyPr>
          <a:lstStyle/>
          <a:p>
            <a:pPr fontAlgn="auto"/>
            <a:r>
              <a:rPr lang="fr-FR" sz="1000" dirty="0">
                <a:solidFill>
                  <a:srgbClr val="00B050"/>
                </a:solidFill>
              </a:rPr>
              <a:t>Encadrant d’une équipe : 46%</a:t>
            </a:r>
          </a:p>
          <a:p>
            <a:pPr fontAlgn="auto"/>
            <a:r>
              <a:rPr lang="fr-FR" sz="1000" dirty="0">
                <a:solidFill>
                  <a:srgbClr val="FF0000"/>
                </a:solidFill>
              </a:rPr>
              <a:t>N’encadrant pas d’équipe : 32%</a:t>
            </a:r>
            <a:endParaRPr lang="fr-FR" sz="1050" dirty="0">
              <a:solidFill>
                <a:srgbClr val="FF0000"/>
              </a:solidFill>
            </a:endParaRPr>
          </a:p>
        </p:txBody>
      </p:sp>
      <p:sp>
        <p:nvSpPr>
          <p:cNvPr id="18" name="ZoneTexte 17">
            <a:extLst>
              <a:ext uri="{FF2B5EF4-FFF2-40B4-BE49-F238E27FC236}">
                <a16:creationId xmlns:a16="http://schemas.microsoft.com/office/drawing/2014/main" id="{48F14435-F382-6EF4-E00A-3497CA17F1A6}"/>
              </a:ext>
            </a:extLst>
          </p:cNvPr>
          <p:cNvSpPr txBox="1"/>
          <p:nvPr/>
        </p:nvSpPr>
        <p:spPr>
          <a:xfrm>
            <a:off x="86361" y="5544235"/>
            <a:ext cx="3593852" cy="461665"/>
          </a:xfrm>
          <a:prstGeom prst="rect">
            <a:avLst/>
          </a:prstGeom>
        </p:spPr>
        <p:txBody>
          <a:bodyPr wrap="square" lIns="0" tIns="0" rIns="0" bIns="0" rtlCol="0" anchor="t" anchorCtr="0">
            <a:spAutoFit/>
          </a:bodyPr>
          <a:lstStyle/>
          <a:p>
            <a:pPr algn="r" fontAlgn="auto"/>
            <a:r>
              <a:rPr lang="fr-FR" sz="1000" dirty="0">
                <a:solidFill>
                  <a:srgbClr val="00B050"/>
                </a:solidFill>
              </a:rPr>
              <a:t>Homme : 46% </a:t>
            </a:r>
            <a:r>
              <a:rPr lang="fr-FR" sz="1000" dirty="0"/>
              <a:t>/ </a:t>
            </a:r>
            <a:r>
              <a:rPr lang="fr-FR" sz="1000" dirty="0">
                <a:solidFill>
                  <a:srgbClr val="00B050"/>
                </a:solidFill>
              </a:rPr>
              <a:t>De 10 à 19 ans d’ancienneté : 46%</a:t>
            </a:r>
          </a:p>
          <a:p>
            <a:pPr algn="r" fontAlgn="auto"/>
            <a:r>
              <a:rPr lang="fr-FR" sz="1000" dirty="0">
                <a:solidFill>
                  <a:srgbClr val="00B050"/>
                </a:solidFill>
              </a:rPr>
              <a:t>Encadrant d’une équipe : 52% </a:t>
            </a:r>
            <a:r>
              <a:rPr lang="fr-FR" sz="1000" dirty="0"/>
              <a:t>/</a:t>
            </a:r>
            <a:r>
              <a:rPr lang="fr-FR" sz="1000" dirty="0">
                <a:solidFill>
                  <a:srgbClr val="00B050"/>
                </a:solidFill>
              </a:rPr>
              <a:t> </a:t>
            </a:r>
            <a:r>
              <a:rPr lang="fr-FR" sz="1000" dirty="0">
                <a:solidFill>
                  <a:srgbClr val="FF0000"/>
                </a:solidFill>
              </a:rPr>
              <a:t>Femme : 36%</a:t>
            </a:r>
          </a:p>
          <a:p>
            <a:pPr algn="r" fontAlgn="auto"/>
            <a:r>
              <a:rPr lang="fr-FR" sz="1000" dirty="0">
                <a:solidFill>
                  <a:srgbClr val="FF0000"/>
                </a:solidFill>
              </a:rPr>
              <a:t>N’encadrant pas d’équipe : 34%</a:t>
            </a:r>
            <a:endParaRPr lang="fr-FR" sz="1050" dirty="0">
              <a:solidFill>
                <a:srgbClr val="FF0000"/>
              </a:solidFill>
            </a:endParaRPr>
          </a:p>
        </p:txBody>
      </p:sp>
    </p:spTree>
    <p:extLst>
      <p:ext uri="{BB962C8B-B14F-4D97-AF65-F5344CB8AC3E}">
        <p14:creationId xmlns:p14="http://schemas.microsoft.com/office/powerpoint/2010/main" val="137929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a16="http://schemas.microsoft.com/office/drawing/2014/main" id="{D4F6E0D0-6E96-F394-A862-587BBFF11A3D}"/>
              </a:ext>
            </a:extLst>
          </p:cNvPr>
          <p:cNvGraphicFramePr/>
          <p:nvPr>
            <p:extLst>
              <p:ext uri="{D42A27DB-BD31-4B8C-83A1-F6EECF244321}">
                <p14:modId xmlns:p14="http://schemas.microsoft.com/office/powerpoint/2010/main" val="2623647229"/>
              </p:ext>
            </p:extLst>
          </p:nvPr>
        </p:nvGraphicFramePr>
        <p:xfrm>
          <a:off x="5031578" y="2490670"/>
          <a:ext cx="6093753" cy="1107691"/>
        </p:xfrm>
        <a:graphic>
          <a:graphicData uri="http://schemas.openxmlformats.org/drawingml/2006/chart">
            <c:chart xmlns:c="http://schemas.openxmlformats.org/drawingml/2006/chart" xmlns:r="http://schemas.openxmlformats.org/officeDocument/2006/relationships" r:id="rId2"/>
          </a:graphicData>
        </a:graphic>
      </p:graphicFrame>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482229"/>
            <a:ext cx="9110016" cy="232136"/>
          </a:xfrm>
        </p:spPr>
        <p:txBody>
          <a:bodyPr/>
          <a:lstStyle/>
          <a:p>
            <a:r>
              <a:rPr lang="fr-FR" altLang="fr-FR"/>
              <a:t>Occurrence pour le Cercle d’Ethique des Affaires  | Barômètre du climat Ethique | mai 2023</a:t>
            </a:r>
            <a:endParaRPr lang="fr-FR" altLang="fr-FR" dirty="0"/>
          </a:p>
        </p:txBody>
      </p:sp>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88198"/>
            <a:ext cx="484609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Comparaison avec les vagues précédentes</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cxnSp>
        <p:nvCxnSpPr>
          <p:cNvPr id="12" name="Connecteur droit 11">
            <a:extLst>
              <a:ext uri="{FF2B5EF4-FFF2-40B4-BE49-F238E27FC236}">
                <a16:creationId xmlns:a16="http://schemas.microsoft.com/office/drawing/2014/main" id="{6CC81B81-788E-540A-A871-09663AA197AB}"/>
              </a:ext>
            </a:extLst>
          </p:cNvPr>
          <p:cNvCxnSpPr>
            <a:cxnSpLocks/>
          </p:cNvCxnSpPr>
          <p:nvPr/>
        </p:nvCxnSpPr>
        <p:spPr>
          <a:xfrm>
            <a:off x="1138961" y="356401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AA48B7C8-F698-C1BF-186C-4488056B41DA}"/>
              </a:ext>
            </a:extLst>
          </p:cNvPr>
          <p:cNvCxnSpPr>
            <a:cxnSpLocks/>
          </p:cNvCxnSpPr>
          <p:nvPr/>
        </p:nvCxnSpPr>
        <p:spPr>
          <a:xfrm>
            <a:off x="1138961" y="486916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68D06B42-E194-5398-41BA-AB0806A54C21}"/>
              </a:ext>
            </a:extLst>
          </p:cNvPr>
          <p:cNvSpPr txBox="1"/>
          <p:nvPr/>
        </p:nvSpPr>
        <p:spPr>
          <a:xfrm>
            <a:off x="9498477" y="2004488"/>
            <a:ext cx="720080" cy="307777"/>
          </a:xfrm>
          <a:prstGeom prst="rect">
            <a:avLst/>
          </a:prstGeom>
        </p:spPr>
        <p:txBody>
          <a:bodyPr wrap="square" lIns="0" tIns="0" rIns="0" bIns="0" rtlCol="0" anchor="t" anchorCtr="0">
            <a:spAutoFit/>
          </a:bodyPr>
          <a:lstStyle/>
          <a:p>
            <a:pPr algn="l" fontAlgn="auto"/>
            <a:r>
              <a:rPr lang="fr-FR" sz="2000" i="1" dirty="0"/>
              <a:t>2023</a:t>
            </a:r>
          </a:p>
        </p:txBody>
      </p:sp>
      <p:sp>
        <p:nvSpPr>
          <p:cNvPr id="42" name="ZoneTexte 41">
            <a:extLst>
              <a:ext uri="{FF2B5EF4-FFF2-40B4-BE49-F238E27FC236}">
                <a16:creationId xmlns:a16="http://schemas.microsoft.com/office/drawing/2014/main" id="{CAE00F40-D0F6-6E98-3D4E-B3A6D09F6E19}"/>
              </a:ext>
            </a:extLst>
          </p:cNvPr>
          <p:cNvSpPr txBox="1"/>
          <p:nvPr/>
        </p:nvSpPr>
        <p:spPr>
          <a:xfrm>
            <a:off x="7718415" y="2004488"/>
            <a:ext cx="720080" cy="307777"/>
          </a:xfrm>
          <a:prstGeom prst="rect">
            <a:avLst/>
          </a:prstGeom>
        </p:spPr>
        <p:txBody>
          <a:bodyPr wrap="square" lIns="0" tIns="0" rIns="0" bIns="0" rtlCol="0" anchor="t" anchorCtr="0">
            <a:spAutoFit/>
          </a:bodyPr>
          <a:lstStyle/>
          <a:p>
            <a:pPr algn="l" fontAlgn="auto"/>
            <a:r>
              <a:rPr lang="fr-FR" sz="2000" i="1" dirty="0"/>
              <a:t>2022</a:t>
            </a:r>
          </a:p>
        </p:txBody>
      </p:sp>
      <p:sp>
        <p:nvSpPr>
          <p:cNvPr id="13" name="ZoneTexte 12">
            <a:extLst>
              <a:ext uri="{FF2B5EF4-FFF2-40B4-BE49-F238E27FC236}">
                <a16:creationId xmlns:a16="http://schemas.microsoft.com/office/drawing/2014/main" id="{4B8424D4-E84E-7144-738C-3D4069E15C35}"/>
              </a:ext>
            </a:extLst>
          </p:cNvPr>
          <p:cNvSpPr txBox="1"/>
          <p:nvPr/>
        </p:nvSpPr>
        <p:spPr>
          <a:xfrm>
            <a:off x="5928785" y="2004488"/>
            <a:ext cx="720080" cy="307777"/>
          </a:xfrm>
          <a:prstGeom prst="rect">
            <a:avLst/>
          </a:prstGeom>
        </p:spPr>
        <p:txBody>
          <a:bodyPr wrap="square" lIns="0" tIns="0" rIns="0" bIns="0" rtlCol="0" anchor="t" anchorCtr="0">
            <a:spAutoFit/>
          </a:bodyPr>
          <a:lstStyle/>
          <a:p>
            <a:pPr algn="l" fontAlgn="auto"/>
            <a:r>
              <a:rPr lang="fr-FR" sz="2000" i="1" dirty="0"/>
              <a:t>2021</a:t>
            </a:r>
          </a:p>
        </p:txBody>
      </p:sp>
      <p:graphicFrame>
        <p:nvGraphicFramePr>
          <p:cNvPr id="4" name="Graphique 3">
            <a:extLst>
              <a:ext uri="{FF2B5EF4-FFF2-40B4-BE49-F238E27FC236}">
                <a16:creationId xmlns:a16="http://schemas.microsoft.com/office/drawing/2014/main" id="{4C567BA5-7DE1-1477-F23E-6EB7D2D6EEDD}"/>
              </a:ext>
            </a:extLst>
          </p:cNvPr>
          <p:cNvGraphicFramePr/>
          <p:nvPr>
            <p:extLst>
              <p:ext uri="{D42A27DB-BD31-4B8C-83A1-F6EECF244321}">
                <p14:modId xmlns:p14="http://schemas.microsoft.com/office/powerpoint/2010/main" val="1144942614"/>
              </p:ext>
            </p:extLst>
          </p:nvPr>
        </p:nvGraphicFramePr>
        <p:xfrm>
          <a:off x="5031578" y="3869040"/>
          <a:ext cx="6093753" cy="11351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a:extLst>
              <a:ext uri="{FF2B5EF4-FFF2-40B4-BE49-F238E27FC236}">
                <a16:creationId xmlns:a16="http://schemas.microsoft.com/office/drawing/2014/main" id="{A0BDBA7E-6C2A-DDE6-0170-E0926727DC58}"/>
              </a:ext>
            </a:extLst>
          </p:cNvPr>
          <p:cNvGraphicFramePr/>
          <p:nvPr>
            <p:extLst>
              <p:ext uri="{D42A27DB-BD31-4B8C-83A1-F6EECF244321}">
                <p14:modId xmlns:p14="http://schemas.microsoft.com/office/powerpoint/2010/main" val="1782027689"/>
              </p:ext>
            </p:extLst>
          </p:nvPr>
        </p:nvGraphicFramePr>
        <p:xfrm>
          <a:off x="4864884" y="4727033"/>
          <a:ext cx="6427139" cy="141390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10">
            <a:extLst>
              <a:ext uri="{FF2B5EF4-FFF2-40B4-BE49-F238E27FC236}">
                <a16:creationId xmlns:a16="http://schemas.microsoft.com/office/drawing/2014/main" id="{62AE7A51-0EF9-46A9-E99C-012F94E0DFC5}"/>
              </a:ext>
            </a:extLst>
          </p:cNvPr>
          <p:cNvSpPr txBox="1"/>
          <p:nvPr/>
        </p:nvSpPr>
        <p:spPr>
          <a:xfrm>
            <a:off x="2885470" y="2806147"/>
            <a:ext cx="1095295" cy="400110"/>
          </a:xfrm>
          <a:prstGeom prst="rect">
            <a:avLst/>
          </a:prstGeom>
          <a:noFill/>
        </p:spPr>
        <p:txBody>
          <a:bodyPr wrap="square" rtlCol="0" anchor="ctr">
            <a:spAutoFit/>
          </a:bodyPr>
          <a:lstStyle/>
          <a:p>
            <a:pPr algn="r"/>
            <a:r>
              <a:rPr lang="en-US" sz="2000" i="1" dirty="0">
                <a:latin typeface="Roboto" panose="02000000000000000000"/>
              </a:rPr>
              <a:t>Positive</a:t>
            </a:r>
          </a:p>
        </p:txBody>
      </p:sp>
      <p:graphicFrame>
        <p:nvGraphicFramePr>
          <p:cNvPr id="14" name="Tableau 13">
            <a:extLst>
              <a:ext uri="{FF2B5EF4-FFF2-40B4-BE49-F238E27FC236}">
                <a16:creationId xmlns:a16="http://schemas.microsoft.com/office/drawing/2014/main" id="{C5C25865-2D83-7951-A42F-22DFDF0C92CC}"/>
              </a:ext>
            </a:extLst>
          </p:cNvPr>
          <p:cNvGraphicFramePr>
            <a:graphicFrameLocks noGrp="1"/>
          </p:cNvGraphicFramePr>
          <p:nvPr>
            <p:extLst>
              <p:ext uri="{D42A27DB-BD31-4B8C-83A1-F6EECF244321}">
                <p14:modId xmlns:p14="http://schemas.microsoft.com/office/powerpoint/2010/main" val="2841166001"/>
              </p:ext>
            </p:extLst>
          </p:nvPr>
        </p:nvGraphicFramePr>
        <p:xfrm>
          <a:off x="652733" y="963732"/>
          <a:ext cx="9673737" cy="498720"/>
        </p:xfrm>
        <a:graphic>
          <a:graphicData uri="http://schemas.openxmlformats.org/drawingml/2006/table">
            <a:tbl>
              <a:tblPr>
                <a:tableStyleId>{5C22544A-7EE6-4342-B048-85BDC9FD1C3A}</a:tableStyleId>
              </a:tblPr>
              <a:tblGrid>
                <a:gridCol w="9673737">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Q24. Au cours des deux dernières années, avez-vous observé dans votre entreprise une évolution des comportements individuels en matière d’éthique et de conformité…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5" name="ZoneTexte 14">
            <a:extLst>
              <a:ext uri="{FF2B5EF4-FFF2-40B4-BE49-F238E27FC236}">
                <a16:creationId xmlns:a16="http://schemas.microsoft.com/office/drawing/2014/main" id="{4E2B9EC7-0A0B-3888-C2EB-23BA2473A79E}"/>
              </a:ext>
            </a:extLst>
          </p:cNvPr>
          <p:cNvSpPr txBox="1"/>
          <p:nvPr/>
        </p:nvSpPr>
        <p:spPr>
          <a:xfrm>
            <a:off x="668217" y="164723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17" name="TextBox 10">
            <a:extLst>
              <a:ext uri="{FF2B5EF4-FFF2-40B4-BE49-F238E27FC236}">
                <a16:creationId xmlns:a16="http://schemas.microsoft.com/office/drawing/2014/main" id="{8BB37603-A12B-CA00-4B14-B70220796C05}"/>
              </a:ext>
            </a:extLst>
          </p:cNvPr>
          <p:cNvSpPr txBox="1"/>
          <p:nvPr/>
        </p:nvSpPr>
        <p:spPr>
          <a:xfrm>
            <a:off x="2428210" y="4019000"/>
            <a:ext cx="1552555" cy="400110"/>
          </a:xfrm>
          <a:prstGeom prst="rect">
            <a:avLst/>
          </a:prstGeom>
          <a:noFill/>
        </p:spPr>
        <p:txBody>
          <a:bodyPr wrap="square" rtlCol="0" anchor="ctr">
            <a:spAutoFit/>
          </a:bodyPr>
          <a:lstStyle/>
          <a:p>
            <a:pPr algn="r"/>
            <a:r>
              <a:rPr lang="en-US" sz="2000" i="1" dirty="0">
                <a:latin typeface="Roboto" panose="02000000000000000000"/>
              </a:rPr>
              <a:t>Négative</a:t>
            </a:r>
          </a:p>
        </p:txBody>
      </p:sp>
      <p:sp>
        <p:nvSpPr>
          <p:cNvPr id="18" name="TextBox 10">
            <a:extLst>
              <a:ext uri="{FF2B5EF4-FFF2-40B4-BE49-F238E27FC236}">
                <a16:creationId xmlns:a16="http://schemas.microsoft.com/office/drawing/2014/main" id="{18332120-31BC-ECC7-9799-22F977D4CCB6}"/>
              </a:ext>
            </a:extLst>
          </p:cNvPr>
          <p:cNvSpPr txBox="1"/>
          <p:nvPr/>
        </p:nvSpPr>
        <p:spPr>
          <a:xfrm>
            <a:off x="1910535" y="5294006"/>
            <a:ext cx="2070230" cy="400110"/>
          </a:xfrm>
          <a:prstGeom prst="rect">
            <a:avLst/>
          </a:prstGeom>
          <a:noFill/>
        </p:spPr>
        <p:txBody>
          <a:bodyPr wrap="square" rtlCol="0" anchor="ctr">
            <a:spAutoFit/>
          </a:bodyPr>
          <a:lstStyle/>
          <a:p>
            <a:pPr algn="r"/>
            <a:r>
              <a:rPr lang="en-US" sz="2000" i="1" dirty="0">
                <a:latin typeface="Roboto" panose="02000000000000000000"/>
              </a:rPr>
              <a:t>Pas d’évolution</a:t>
            </a:r>
          </a:p>
        </p:txBody>
      </p:sp>
      <p:sp>
        <p:nvSpPr>
          <p:cNvPr id="2" name="Espace réservé du numéro de diapositive 1">
            <a:extLst>
              <a:ext uri="{FF2B5EF4-FFF2-40B4-BE49-F238E27FC236}">
                <a16:creationId xmlns:a16="http://schemas.microsoft.com/office/drawing/2014/main" id="{0E42EC9D-6ABE-A1C0-F3FD-3508DD933E58}"/>
              </a:ext>
            </a:extLst>
          </p:cNvPr>
          <p:cNvSpPr>
            <a:spLocks noGrp="1"/>
          </p:cNvSpPr>
          <p:nvPr>
            <p:ph type="sldNum" sz="quarter" idx="4"/>
          </p:nvPr>
        </p:nvSpPr>
        <p:spPr/>
        <p:txBody>
          <a:bodyPr/>
          <a:lstStyle/>
          <a:p>
            <a:fld id="{69A197D1-22BB-4CE7-B90B-919B10D073A0}" type="slidenum">
              <a:rPr lang="fr-FR" altLang="fr-FR" smtClean="0"/>
              <a:pPr/>
              <a:t>168</a:t>
            </a:fld>
            <a:endParaRPr lang="fr-FR" altLang="fr-FR" dirty="0"/>
          </a:p>
        </p:txBody>
      </p:sp>
    </p:spTree>
    <p:extLst>
      <p:ext uri="{BB962C8B-B14F-4D97-AF65-F5344CB8AC3E}">
        <p14:creationId xmlns:p14="http://schemas.microsoft.com/office/powerpoint/2010/main" val="334564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169</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645197" y="252116"/>
            <a:ext cx="11325944" cy="664797"/>
          </a:xfrm>
        </p:spPr>
        <p:txBody>
          <a:bodyPr/>
          <a:lstStyle/>
          <a:p>
            <a:r>
              <a:rPr lang="fr-FR" sz="2400" dirty="0"/>
              <a:t>Des entreprises globalement respectueuses des individus avec qui elles sont en contact. </a:t>
            </a:r>
            <a:br>
              <a:rPr lang="fr-FR" sz="2400" dirty="0"/>
            </a:br>
            <a:r>
              <a:rPr lang="fr-FR" sz="2400" dirty="0"/>
              <a:t>A noter : le respect des salariés est moins reconnu que le respect vis-à-vis des autres parties prenantes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605399"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3621805260"/>
              </p:ext>
            </p:extLst>
          </p:nvPr>
        </p:nvGraphicFramePr>
        <p:xfrm>
          <a:off x="652733" y="1144340"/>
          <a:ext cx="3778082" cy="285360"/>
        </p:xfrm>
        <a:graphic>
          <a:graphicData uri="http://schemas.openxmlformats.org/drawingml/2006/table">
            <a:tbl>
              <a:tblPr>
                <a:tableStyleId>{5C22544A-7EE6-4342-B048-85BDC9FD1C3A}</a:tableStyleId>
              </a:tblPr>
              <a:tblGrid>
                <a:gridCol w="3778082">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Q25. Diriez-vous que votre entreprise…</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pic>
        <p:nvPicPr>
          <p:cNvPr id="13" name="Picture 2">
            <a:extLst>
              <a:ext uri="{FF2B5EF4-FFF2-40B4-BE49-F238E27FC236}">
                <a16:creationId xmlns:a16="http://schemas.microsoft.com/office/drawing/2014/main" id="{8C7121E7-C699-4C2F-E663-59775D231C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636F26B1-F663-DBB0-69ED-DF28E39AFF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0234"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1EDB546F-A4F7-71AB-2DDF-05F594812421}"/>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18" name="ZoneTexte 17">
            <a:extLst>
              <a:ext uri="{FF2B5EF4-FFF2-40B4-BE49-F238E27FC236}">
                <a16:creationId xmlns:a16="http://schemas.microsoft.com/office/drawing/2014/main" id="{A17D2C68-80D0-4DA2-4B77-16AA4ABC936B}"/>
              </a:ext>
            </a:extLst>
          </p:cNvPr>
          <p:cNvSpPr txBox="1"/>
          <p:nvPr/>
        </p:nvSpPr>
        <p:spPr>
          <a:xfrm>
            <a:off x="8818395"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sp>
        <p:nvSpPr>
          <p:cNvPr id="19" name="Rectangle : coins arrondis 18">
            <a:extLst>
              <a:ext uri="{FF2B5EF4-FFF2-40B4-BE49-F238E27FC236}">
                <a16:creationId xmlns:a16="http://schemas.microsoft.com/office/drawing/2014/main" id="{EDCD45D7-F16F-77F2-D99A-B366EED62061}"/>
              </a:ext>
            </a:extLst>
          </p:cNvPr>
          <p:cNvSpPr/>
          <p:nvPr/>
        </p:nvSpPr>
        <p:spPr>
          <a:xfrm>
            <a:off x="4238550" y="2444364"/>
            <a:ext cx="771539" cy="338553"/>
          </a:xfrm>
          <a:prstGeom prst="roundRect">
            <a:avLst/>
          </a:prstGeom>
          <a:gradFill flip="none" rotWithShape="1">
            <a:gsLst>
              <a:gs pos="0">
                <a:srgbClr val="009DD9"/>
              </a:gs>
              <a:gs pos="44000">
                <a:schemeClr val="accent1">
                  <a:lumMod val="45000"/>
                  <a:lumOff val="55000"/>
                </a:schemeClr>
              </a:gs>
              <a:gs pos="89000">
                <a:srgbClr val="0BD0D9"/>
              </a:gs>
            </a:gsLst>
            <a:lin ang="0" scaled="1"/>
            <a:tileRect/>
          </a:gradFill>
        </p:spPr>
        <p:txBody>
          <a:bodyPr lIns="0" tIns="0" rIns="0" bIns="0" rtlCol="0" anchor="ctr">
            <a:noAutofit/>
          </a:bodyPr>
          <a:lstStyle/>
          <a:p>
            <a:pPr algn="ctr"/>
            <a:r>
              <a:rPr lang="fr-FR" sz="1050" dirty="0">
                <a:solidFill>
                  <a:schemeClr val="bg1"/>
                </a:solidFill>
                <a:latin typeface="Roboto" pitchFamily="2" charset="0"/>
                <a:ea typeface="Roboto" pitchFamily="2" charset="0"/>
              </a:rPr>
              <a:t>Sous-total </a:t>
            </a:r>
          </a:p>
          <a:p>
            <a:pPr algn="ctr"/>
            <a:r>
              <a:rPr lang="fr-FR" sz="700" dirty="0">
                <a:solidFill>
                  <a:schemeClr val="bg1"/>
                </a:solidFill>
                <a:latin typeface="Roboto" pitchFamily="2" charset="0"/>
                <a:ea typeface="Roboto" pitchFamily="2" charset="0"/>
              </a:rPr>
              <a:t>Oui</a:t>
            </a:r>
          </a:p>
        </p:txBody>
      </p:sp>
      <p:graphicFrame>
        <p:nvGraphicFramePr>
          <p:cNvPr id="20" name="Graphique 19">
            <a:extLst>
              <a:ext uri="{FF2B5EF4-FFF2-40B4-BE49-F238E27FC236}">
                <a16:creationId xmlns:a16="http://schemas.microsoft.com/office/drawing/2014/main" id="{94F0FD8E-ED8C-8937-6F8B-694443790326}"/>
              </a:ext>
            </a:extLst>
          </p:cNvPr>
          <p:cNvGraphicFramePr/>
          <p:nvPr>
            <p:extLst>
              <p:ext uri="{D42A27DB-BD31-4B8C-83A1-F6EECF244321}">
                <p14:modId xmlns:p14="http://schemas.microsoft.com/office/powerpoint/2010/main" val="3788017756"/>
              </p:ext>
            </p:extLst>
          </p:nvPr>
        </p:nvGraphicFramePr>
        <p:xfrm>
          <a:off x="424232" y="2421491"/>
          <a:ext cx="3826563" cy="3838993"/>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 coins arrondis 20">
            <a:extLst>
              <a:ext uri="{FF2B5EF4-FFF2-40B4-BE49-F238E27FC236}">
                <a16:creationId xmlns:a16="http://schemas.microsoft.com/office/drawing/2014/main" id="{321CDAEB-57F6-E83B-1769-D2807D34F8C9}"/>
              </a:ext>
            </a:extLst>
          </p:cNvPr>
          <p:cNvSpPr/>
          <p:nvPr/>
        </p:nvSpPr>
        <p:spPr>
          <a:xfrm>
            <a:off x="7159072" y="2444364"/>
            <a:ext cx="771539" cy="338553"/>
          </a:xfrm>
          <a:prstGeom prst="roundRect">
            <a:avLst/>
          </a:prstGeom>
          <a:gradFill flip="none" rotWithShape="1">
            <a:gsLst>
              <a:gs pos="0">
                <a:srgbClr val="009DD9"/>
              </a:gs>
              <a:gs pos="44000">
                <a:schemeClr val="accent1">
                  <a:lumMod val="45000"/>
                  <a:lumOff val="55000"/>
                </a:schemeClr>
              </a:gs>
              <a:gs pos="89000">
                <a:srgbClr val="0BD0D9"/>
              </a:gs>
            </a:gsLst>
            <a:lin ang="0" scaled="1"/>
            <a:tileRect/>
          </a:gradFill>
        </p:spPr>
        <p:txBody>
          <a:bodyPr lIns="0" tIns="0" rIns="0" bIns="0" rtlCol="0" anchor="ctr">
            <a:noAutofit/>
          </a:bodyPr>
          <a:lstStyle/>
          <a:p>
            <a:pPr algn="ctr"/>
            <a:r>
              <a:rPr lang="fr-FR" sz="1050" dirty="0">
                <a:solidFill>
                  <a:schemeClr val="bg1"/>
                </a:solidFill>
                <a:latin typeface="Roboto" pitchFamily="2" charset="0"/>
                <a:ea typeface="Roboto" pitchFamily="2" charset="0"/>
              </a:rPr>
              <a:t>Sous-total </a:t>
            </a:r>
          </a:p>
          <a:p>
            <a:pPr algn="ctr"/>
            <a:r>
              <a:rPr lang="fr-FR" sz="700" dirty="0">
                <a:solidFill>
                  <a:schemeClr val="bg1"/>
                </a:solidFill>
                <a:latin typeface="Roboto" pitchFamily="2" charset="0"/>
                <a:ea typeface="Roboto" pitchFamily="2" charset="0"/>
              </a:rPr>
              <a:t>Oui</a:t>
            </a:r>
          </a:p>
        </p:txBody>
      </p:sp>
      <p:graphicFrame>
        <p:nvGraphicFramePr>
          <p:cNvPr id="22" name="Tableau 23">
            <a:extLst>
              <a:ext uri="{FF2B5EF4-FFF2-40B4-BE49-F238E27FC236}">
                <a16:creationId xmlns:a16="http://schemas.microsoft.com/office/drawing/2014/main" id="{F173617A-6A38-170B-4943-7F1B7397D8F9}"/>
              </a:ext>
            </a:extLst>
          </p:cNvPr>
          <p:cNvGraphicFramePr>
            <a:graphicFrameLocks noGrp="1"/>
          </p:cNvGraphicFramePr>
          <p:nvPr>
            <p:extLst>
              <p:ext uri="{D42A27DB-BD31-4B8C-83A1-F6EECF244321}">
                <p14:modId xmlns:p14="http://schemas.microsoft.com/office/powerpoint/2010/main" val="3933135336"/>
              </p:ext>
            </p:extLst>
          </p:nvPr>
        </p:nvGraphicFramePr>
        <p:xfrm>
          <a:off x="4577505" y="2888940"/>
          <a:ext cx="3103163" cy="3680715"/>
        </p:xfrm>
        <a:graphic>
          <a:graphicData uri="http://schemas.openxmlformats.org/drawingml/2006/table">
            <a:tbl>
              <a:tblPr firstRow="1" bandRow="1">
                <a:tableStyleId>{2D5ABB26-0587-4C30-8999-92F81FD0307C}</a:tableStyleId>
              </a:tblPr>
              <a:tblGrid>
                <a:gridCol w="3103163">
                  <a:extLst>
                    <a:ext uri="{9D8B030D-6E8A-4147-A177-3AD203B41FA5}">
                      <a16:colId xmlns:a16="http://schemas.microsoft.com/office/drawing/2014/main" val="2564470084"/>
                    </a:ext>
                  </a:extLst>
                </a:gridCol>
              </a:tblGrid>
              <a:tr h="736143">
                <a:tc>
                  <a:txBody>
                    <a:bodyPr/>
                    <a:lstStyle/>
                    <a:p>
                      <a:pPr algn="ctr"/>
                      <a:r>
                        <a:rPr lang="fr-FR" sz="1200" b="0" dirty="0">
                          <a:solidFill>
                            <a:schemeClr val="tx1"/>
                          </a:solidFill>
                        </a:rPr>
                        <a:t>Respecte ses clients</a:t>
                      </a:r>
                    </a:p>
                  </a:txBody>
                  <a:tcPr anchor="ctr"/>
                </a:tc>
                <a:extLst>
                  <a:ext uri="{0D108BD9-81ED-4DB2-BD59-A6C34878D82A}">
                    <a16:rowId xmlns:a16="http://schemas.microsoft.com/office/drawing/2014/main" val="3309693034"/>
                  </a:ext>
                </a:extLst>
              </a:tr>
              <a:tr h="736143">
                <a:tc>
                  <a:txBody>
                    <a:bodyPr/>
                    <a:lstStyle/>
                    <a:p>
                      <a:pPr algn="ctr"/>
                      <a:r>
                        <a:rPr lang="fr-FR" sz="1200" b="0" dirty="0">
                          <a:solidFill>
                            <a:schemeClr val="tx1"/>
                          </a:solidFill>
                        </a:rPr>
                        <a:t>Respecte ses partenaires</a:t>
                      </a:r>
                    </a:p>
                    <a:p>
                      <a:pPr algn="ctr"/>
                      <a:r>
                        <a:rPr lang="fr-FR" sz="1200" b="0" dirty="0">
                          <a:solidFill>
                            <a:schemeClr val="tx1"/>
                          </a:solidFill>
                        </a:rPr>
                        <a:t>non-commerciaux</a:t>
                      </a:r>
                    </a:p>
                  </a:txBody>
                  <a:tcPr anchor="ctr"/>
                </a:tc>
                <a:extLst>
                  <a:ext uri="{0D108BD9-81ED-4DB2-BD59-A6C34878D82A}">
                    <a16:rowId xmlns:a16="http://schemas.microsoft.com/office/drawing/2014/main" val="2811886992"/>
                  </a:ext>
                </a:extLst>
              </a:tr>
              <a:tr h="736143">
                <a:tc>
                  <a:txBody>
                    <a:bodyPr/>
                    <a:lstStyle/>
                    <a:p>
                      <a:pPr algn="ctr"/>
                      <a:r>
                        <a:rPr lang="fr-FR" sz="1200" b="0" dirty="0">
                          <a:solidFill>
                            <a:schemeClr val="tx1"/>
                          </a:solidFill>
                        </a:rPr>
                        <a:t>Respecte ses partenaires </a:t>
                      </a:r>
                    </a:p>
                    <a:p>
                      <a:pPr algn="ctr"/>
                      <a:r>
                        <a:rPr lang="fr-FR" sz="1200" b="0" dirty="0">
                          <a:solidFill>
                            <a:schemeClr val="tx1"/>
                          </a:solidFill>
                        </a:rPr>
                        <a:t>économiques</a:t>
                      </a:r>
                    </a:p>
                  </a:txBody>
                  <a:tcPr anchor="ctr"/>
                </a:tc>
                <a:extLst>
                  <a:ext uri="{0D108BD9-81ED-4DB2-BD59-A6C34878D82A}">
                    <a16:rowId xmlns:a16="http://schemas.microsoft.com/office/drawing/2014/main" val="3466736975"/>
                  </a:ext>
                </a:extLst>
              </a:tr>
              <a:tr h="736143">
                <a:tc>
                  <a:txBody>
                    <a:bodyPr/>
                    <a:lstStyle/>
                    <a:p>
                      <a:pPr algn="ctr"/>
                      <a:r>
                        <a:rPr lang="fr-FR" sz="1200" b="0" dirty="0">
                          <a:solidFill>
                            <a:schemeClr val="tx1"/>
                          </a:solidFill>
                        </a:rPr>
                        <a:t>Respecte ses salariés</a:t>
                      </a:r>
                    </a:p>
                  </a:txBody>
                  <a:tcPr anchor="ctr"/>
                </a:tc>
                <a:extLst>
                  <a:ext uri="{0D108BD9-81ED-4DB2-BD59-A6C34878D82A}">
                    <a16:rowId xmlns:a16="http://schemas.microsoft.com/office/drawing/2014/main" val="4231699068"/>
                  </a:ext>
                </a:extLst>
              </a:tr>
              <a:tr h="736143">
                <a:tc>
                  <a:txBody>
                    <a:bodyPr/>
                    <a:lstStyle/>
                    <a:p>
                      <a:pPr algn="ctr"/>
                      <a:endParaRPr lang="fr-FR" sz="1200" b="0" dirty="0">
                        <a:solidFill>
                          <a:schemeClr val="tx1"/>
                        </a:solidFill>
                      </a:endParaRPr>
                    </a:p>
                  </a:txBody>
                  <a:tcPr anchor="ctr"/>
                </a:tc>
                <a:extLst>
                  <a:ext uri="{0D108BD9-81ED-4DB2-BD59-A6C34878D82A}">
                    <a16:rowId xmlns:a16="http://schemas.microsoft.com/office/drawing/2014/main" val="449917818"/>
                  </a:ext>
                </a:extLst>
              </a:tr>
            </a:tbl>
          </a:graphicData>
        </a:graphic>
      </p:graphicFrame>
      <p:graphicFrame>
        <p:nvGraphicFramePr>
          <p:cNvPr id="23" name="Tableau 22">
            <a:extLst>
              <a:ext uri="{FF2B5EF4-FFF2-40B4-BE49-F238E27FC236}">
                <a16:creationId xmlns:a16="http://schemas.microsoft.com/office/drawing/2014/main" id="{87C0D753-4B6C-0128-C14F-ACE3AA82F377}"/>
              </a:ext>
            </a:extLst>
          </p:cNvPr>
          <p:cNvGraphicFramePr>
            <a:graphicFrameLocks noGrp="1"/>
          </p:cNvGraphicFramePr>
          <p:nvPr>
            <p:extLst>
              <p:ext uri="{D42A27DB-BD31-4B8C-83A1-F6EECF244321}">
                <p14:modId xmlns:p14="http://schemas.microsoft.com/office/powerpoint/2010/main" val="3449757138"/>
              </p:ext>
            </p:extLst>
          </p:nvPr>
        </p:nvGraphicFramePr>
        <p:xfrm>
          <a:off x="4232489" y="2915724"/>
          <a:ext cx="690033" cy="3653930"/>
        </p:xfrm>
        <a:graphic>
          <a:graphicData uri="http://schemas.openxmlformats.org/drawingml/2006/table">
            <a:tbl>
              <a:tblPr firstRow="1" bandRow="1">
                <a:tableStyleId>{2D5ABB26-0587-4C30-8999-92F81FD0307C}</a:tableStyleId>
              </a:tblPr>
              <a:tblGrid>
                <a:gridCol w="690033">
                  <a:extLst>
                    <a:ext uri="{9D8B030D-6E8A-4147-A177-3AD203B41FA5}">
                      <a16:colId xmlns:a16="http://schemas.microsoft.com/office/drawing/2014/main" val="2564470084"/>
                    </a:ext>
                  </a:extLst>
                </a:gridCol>
              </a:tblGrid>
              <a:tr h="730786">
                <a:tc>
                  <a:txBody>
                    <a:bodyPr/>
                    <a:lstStyle/>
                    <a:p>
                      <a:pPr algn="ctr"/>
                      <a:r>
                        <a:rPr lang="fr-FR" b="1" dirty="0">
                          <a:solidFill>
                            <a:srgbClr val="17406D"/>
                          </a:solidFill>
                        </a:rPr>
                        <a:t>81%</a:t>
                      </a:r>
                    </a:p>
                  </a:txBody>
                  <a:tcPr anchor="ctr"/>
                </a:tc>
                <a:extLst>
                  <a:ext uri="{0D108BD9-81ED-4DB2-BD59-A6C34878D82A}">
                    <a16:rowId xmlns:a16="http://schemas.microsoft.com/office/drawing/2014/main" val="3309693034"/>
                  </a:ext>
                </a:extLst>
              </a:tr>
              <a:tr h="730786">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75%</a:t>
                      </a:r>
                    </a:p>
                  </a:txBody>
                  <a:tcPr anchor="ctr"/>
                </a:tc>
                <a:extLst>
                  <a:ext uri="{0D108BD9-81ED-4DB2-BD59-A6C34878D82A}">
                    <a16:rowId xmlns:a16="http://schemas.microsoft.com/office/drawing/2014/main" val="2811886992"/>
                  </a:ext>
                </a:extLst>
              </a:tr>
              <a:tr h="730786">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73%</a:t>
                      </a:r>
                    </a:p>
                  </a:txBody>
                  <a:tcPr anchor="ctr"/>
                </a:tc>
                <a:extLst>
                  <a:ext uri="{0D108BD9-81ED-4DB2-BD59-A6C34878D82A}">
                    <a16:rowId xmlns:a16="http://schemas.microsoft.com/office/drawing/2014/main" val="3466736975"/>
                  </a:ext>
                </a:extLst>
              </a:tr>
              <a:tr h="730786">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66%</a:t>
                      </a:r>
                    </a:p>
                  </a:txBody>
                  <a:tcPr anchor="ctr"/>
                </a:tc>
                <a:extLst>
                  <a:ext uri="{0D108BD9-81ED-4DB2-BD59-A6C34878D82A}">
                    <a16:rowId xmlns:a16="http://schemas.microsoft.com/office/drawing/2014/main" val="4231699068"/>
                  </a:ext>
                </a:extLst>
              </a:tr>
              <a:tr h="730786">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fr-FR" sz="1801" b="1" i="0" u="none" strike="noStrike" kern="1200" cap="none" spc="0" normalizeH="0" baseline="0" noProof="0" dirty="0">
                        <a:ln>
                          <a:noFill/>
                        </a:ln>
                        <a:solidFill>
                          <a:srgbClr val="17406D"/>
                        </a:solidFill>
                        <a:effectLst/>
                        <a:uLnTx/>
                        <a:uFillTx/>
                        <a:latin typeface="Calibri"/>
                        <a:ea typeface="+mn-ea"/>
                        <a:cs typeface="+mn-cs"/>
                      </a:endParaRPr>
                    </a:p>
                  </a:txBody>
                  <a:tcPr anchor="ctr"/>
                </a:tc>
                <a:extLst>
                  <a:ext uri="{0D108BD9-81ED-4DB2-BD59-A6C34878D82A}">
                    <a16:rowId xmlns:a16="http://schemas.microsoft.com/office/drawing/2014/main" val="449917818"/>
                  </a:ext>
                </a:extLst>
              </a:tr>
            </a:tbl>
          </a:graphicData>
        </a:graphic>
      </p:graphicFrame>
      <p:graphicFrame>
        <p:nvGraphicFramePr>
          <p:cNvPr id="24" name="Tableau 23">
            <a:extLst>
              <a:ext uri="{FF2B5EF4-FFF2-40B4-BE49-F238E27FC236}">
                <a16:creationId xmlns:a16="http://schemas.microsoft.com/office/drawing/2014/main" id="{85EC7C96-E166-083D-6A7D-E8AD947240C2}"/>
              </a:ext>
            </a:extLst>
          </p:cNvPr>
          <p:cNvGraphicFramePr>
            <a:graphicFrameLocks noGrp="1"/>
          </p:cNvGraphicFramePr>
          <p:nvPr>
            <p:extLst>
              <p:ext uri="{D42A27DB-BD31-4B8C-83A1-F6EECF244321}">
                <p14:modId xmlns:p14="http://schemas.microsoft.com/office/powerpoint/2010/main" val="3563783416"/>
              </p:ext>
            </p:extLst>
          </p:nvPr>
        </p:nvGraphicFramePr>
        <p:xfrm>
          <a:off x="7199826" y="2915724"/>
          <a:ext cx="690033" cy="3653930"/>
        </p:xfrm>
        <a:graphic>
          <a:graphicData uri="http://schemas.openxmlformats.org/drawingml/2006/table">
            <a:tbl>
              <a:tblPr firstRow="1" bandRow="1">
                <a:tableStyleId>{2D5ABB26-0587-4C30-8999-92F81FD0307C}</a:tableStyleId>
              </a:tblPr>
              <a:tblGrid>
                <a:gridCol w="690033">
                  <a:extLst>
                    <a:ext uri="{9D8B030D-6E8A-4147-A177-3AD203B41FA5}">
                      <a16:colId xmlns:a16="http://schemas.microsoft.com/office/drawing/2014/main" val="2564470084"/>
                    </a:ext>
                  </a:extLst>
                </a:gridCol>
              </a:tblGrid>
              <a:tr h="730786">
                <a:tc>
                  <a:txBody>
                    <a:bodyPr/>
                    <a:lstStyle/>
                    <a:p>
                      <a:pPr algn="ctr"/>
                      <a:r>
                        <a:rPr lang="fr-FR" b="1" dirty="0">
                          <a:solidFill>
                            <a:srgbClr val="17406D"/>
                          </a:solidFill>
                        </a:rPr>
                        <a:t>80%</a:t>
                      </a:r>
                    </a:p>
                  </a:txBody>
                  <a:tcPr anchor="ctr"/>
                </a:tc>
                <a:extLst>
                  <a:ext uri="{0D108BD9-81ED-4DB2-BD59-A6C34878D82A}">
                    <a16:rowId xmlns:a16="http://schemas.microsoft.com/office/drawing/2014/main" val="3309693034"/>
                  </a:ext>
                </a:extLst>
              </a:tr>
              <a:tr h="730786">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73%</a:t>
                      </a:r>
                    </a:p>
                  </a:txBody>
                  <a:tcPr anchor="ctr"/>
                </a:tc>
                <a:extLst>
                  <a:ext uri="{0D108BD9-81ED-4DB2-BD59-A6C34878D82A}">
                    <a16:rowId xmlns:a16="http://schemas.microsoft.com/office/drawing/2014/main" val="2811886992"/>
                  </a:ext>
                </a:extLst>
              </a:tr>
              <a:tr h="730786">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69%</a:t>
                      </a:r>
                    </a:p>
                  </a:txBody>
                  <a:tcPr anchor="ctr"/>
                </a:tc>
                <a:extLst>
                  <a:ext uri="{0D108BD9-81ED-4DB2-BD59-A6C34878D82A}">
                    <a16:rowId xmlns:a16="http://schemas.microsoft.com/office/drawing/2014/main" val="3466736975"/>
                  </a:ext>
                </a:extLst>
              </a:tr>
              <a:tr h="730786">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67%</a:t>
                      </a:r>
                    </a:p>
                  </a:txBody>
                  <a:tcPr anchor="ctr"/>
                </a:tc>
                <a:extLst>
                  <a:ext uri="{0D108BD9-81ED-4DB2-BD59-A6C34878D82A}">
                    <a16:rowId xmlns:a16="http://schemas.microsoft.com/office/drawing/2014/main" val="4231699068"/>
                  </a:ext>
                </a:extLst>
              </a:tr>
              <a:tr h="730786">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fr-FR" sz="1801" b="1" i="0" u="none" strike="noStrike" kern="1200" cap="none" spc="0" normalizeH="0" baseline="0" noProof="0" dirty="0">
                        <a:ln>
                          <a:noFill/>
                        </a:ln>
                        <a:solidFill>
                          <a:srgbClr val="17406D"/>
                        </a:solidFill>
                        <a:effectLst/>
                        <a:uLnTx/>
                        <a:uFillTx/>
                        <a:latin typeface="Calibri"/>
                        <a:ea typeface="+mn-ea"/>
                        <a:cs typeface="+mn-cs"/>
                      </a:endParaRPr>
                    </a:p>
                  </a:txBody>
                  <a:tcPr anchor="ctr"/>
                </a:tc>
                <a:extLst>
                  <a:ext uri="{0D108BD9-81ED-4DB2-BD59-A6C34878D82A}">
                    <a16:rowId xmlns:a16="http://schemas.microsoft.com/office/drawing/2014/main" val="449917818"/>
                  </a:ext>
                </a:extLst>
              </a:tr>
            </a:tbl>
          </a:graphicData>
        </a:graphic>
      </p:graphicFrame>
      <p:graphicFrame>
        <p:nvGraphicFramePr>
          <p:cNvPr id="25" name="Graphique 24">
            <a:extLst>
              <a:ext uri="{FF2B5EF4-FFF2-40B4-BE49-F238E27FC236}">
                <a16:creationId xmlns:a16="http://schemas.microsoft.com/office/drawing/2014/main" id="{FB1606FF-B9D2-7D7A-F40A-82B7CCBC0751}"/>
              </a:ext>
            </a:extLst>
          </p:cNvPr>
          <p:cNvGraphicFramePr/>
          <p:nvPr>
            <p:extLst>
              <p:ext uri="{D42A27DB-BD31-4B8C-83A1-F6EECF244321}">
                <p14:modId xmlns:p14="http://schemas.microsoft.com/office/powerpoint/2010/main" val="1599118948"/>
              </p:ext>
            </p:extLst>
          </p:nvPr>
        </p:nvGraphicFramePr>
        <p:xfrm>
          <a:off x="7889859" y="2447234"/>
          <a:ext cx="3826563" cy="3838993"/>
        </p:xfrm>
        <a:graphic>
          <a:graphicData uri="http://schemas.openxmlformats.org/drawingml/2006/chart">
            <c:chart xmlns:c="http://schemas.openxmlformats.org/drawingml/2006/chart" xmlns:r="http://schemas.openxmlformats.org/officeDocument/2006/relationships" r:id="rId5"/>
          </a:graphicData>
        </a:graphic>
      </p:graphicFrame>
      <p:cxnSp>
        <p:nvCxnSpPr>
          <p:cNvPr id="3" name="Connecteur droit 2">
            <a:extLst>
              <a:ext uri="{FF2B5EF4-FFF2-40B4-BE49-F238E27FC236}">
                <a16:creationId xmlns:a16="http://schemas.microsoft.com/office/drawing/2014/main" id="{4C02B8E0-CBC3-2A7E-133B-6D5DA3C648C3}"/>
              </a:ext>
            </a:extLst>
          </p:cNvPr>
          <p:cNvCxnSpPr>
            <a:cxnSpLocks/>
          </p:cNvCxnSpPr>
          <p:nvPr/>
        </p:nvCxnSpPr>
        <p:spPr>
          <a:xfrm>
            <a:off x="1138961" y="513919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9813002A-5439-CB54-408C-0C4BD6F511D4}"/>
              </a:ext>
            </a:extLst>
          </p:cNvPr>
          <p:cNvCxnSpPr>
            <a:cxnSpLocks/>
          </p:cNvCxnSpPr>
          <p:nvPr/>
        </p:nvCxnSpPr>
        <p:spPr>
          <a:xfrm>
            <a:off x="1138961" y="356401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58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17</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233645"/>
            <a:ext cx="10855569" cy="664797"/>
          </a:xfrm>
        </p:spPr>
        <p:txBody>
          <a:bodyPr/>
          <a:lstStyle/>
          <a:p>
            <a:r>
              <a:rPr lang="fr-FR" sz="2400" dirty="0"/>
              <a:t>MOINS DE 6 RÉPONDANTS SUR 10 SE DISENT SENSIBILISÉS À L’ÉTHIQUE OU À LA CONFORMITÉ PAR LEUR ENTREPRISE AU COURS DE L’ANNÉE ÉCOULÉE.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2081776210"/>
              </p:ext>
            </p:extLst>
          </p:nvPr>
        </p:nvGraphicFramePr>
        <p:xfrm>
          <a:off x="652733" y="1144340"/>
          <a:ext cx="8278582" cy="285360"/>
        </p:xfrm>
        <a:graphic>
          <a:graphicData uri="http://schemas.openxmlformats.org/drawingml/2006/table">
            <a:tbl>
              <a:tblPr>
                <a:tableStyleId>{5C22544A-7EE6-4342-B048-85BDC9FD1C3A}</a:tableStyleId>
              </a:tblPr>
              <a:tblGrid>
                <a:gridCol w="8278582">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Avez-vous été sensibilisé(e) à l’éthique ou la conformité dans votre entreprise au cours des 12 derniers mois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Base : 1001 répondants</a:t>
            </a:r>
          </a:p>
        </p:txBody>
      </p:sp>
      <p:graphicFrame>
        <p:nvGraphicFramePr>
          <p:cNvPr id="33" name="Graphique 32">
            <a:extLst>
              <a:ext uri="{FF2B5EF4-FFF2-40B4-BE49-F238E27FC236}">
                <a16:creationId xmlns:a16="http://schemas.microsoft.com/office/drawing/2014/main" id="{AC05EF05-D34B-5234-2808-41423F0F1165}"/>
              </a:ext>
            </a:extLst>
          </p:cNvPr>
          <p:cNvGraphicFramePr/>
          <p:nvPr>
            <p:extLst>
              <p:ext uri="{D42A27DB-BD31-4B8C-83A1-F6EECF244321}">
                <p14:modId xmlns:p14="http://schemas.microsoft.com/office/powerpoint/2010/main" val="2399213059"/>
              </p:ext>
            </p:extLst>
          </p:nvPr>
        </p:nvGraphicFramePr>
        <p:xfrm>
          <a:off x="6096000" y="3800757"/>
          <a:ext cx="5310590" cy="2013508"/>
        </p:xfrm>
        <a:graphic>
          <a:graphicData uri="http://schemas.openxmlformats.org/drawingml/2006/chart">
            <c:chart xmlns:c="http://schemas.openxmlformats.org/drawingml/2006/chart" xmlns:r="http://schemas.openxmlformats.org/officeDocument/2006/relationships" r:id="rId2"/>
          </a:graphicData>
        </a:graphic>
      </p:graphicFrame>
      <p:sp>
        <p:nvSpPr>
          <p:cNvPr id="34" name="TextBox 94">
            <a:extLst>
              <a:ext uri="{FF2B5EF4-FFF2-40B4-BE49-F238E27FC236}">
                <a16:creationId xmlns:a16="http://schemas.microsoft.com/office/drawing/2014/main" id="{C82B05CB-0DDB-9E3E-F7B2-990CEA013DE7}"/>
              </a:ext>
            </a:extLst>
          </p:cNvPr>
          <p:cNvSpPr txBox="1"/>
          <p:nvPr/>
        </p:nvSpPr>
        <p:spPr>
          <a:xfrm>
            <a:off x="3710735" y="2802661"/>
            <a:ext cx="2925325" cy="461665"/>
          </a:xfrm>
          <a:prstGeom prst="rect">
            <a:avLst/>
          </a:prstGeom>
          <a:noFill/>
        </p:spPr>
        <p:txBody>
          <a:bodyPr wrap="square" lIns="0" rIns="0" rtlCol="0" anchor="b">
            <a:spAutoFit/>
          </a:bodyPr>
          <a:lstStyle/>
          <a:p>
            <a:r>
              <a:rPr lang="en-US" sz="2400" b="1" noProof="1">
                <a:solidFill>
                  <a:srgbClr val="FF0000"/>
                </a:solidFill>
                <a:latin typeface="Roboto" panose="02000000000000000000"/>
              </a:rPr>
              <a:t>ont été sensibilisés</a:t>
            </a:r>
          </a:p>
        </p:txBody>
      </p:sp>
      <p:sp>
        <p:nvSpPr>
          <p:cNvPr id="35" name="TextBox 10">
            <a:extLst>
              <a:ext uri="{FF2B5EF4-FFF2-40B4-BE49-F238E27FC236}">
                <a16:creationId xmlns:a16="http://schemas.microsoft.com/office/drawing/2014/main" id="{A8E42BAF-6E17-0C21-224B-4197DAF99607}"/>
              </a:ext>
            </a:extLst>
          </p:cNvPr>
          <p:cNvSpPr txBox="1"/>
          <p:nvPr/>
        </p:nvSpPr>
        <p:spPr>
          <a:xfrm>
            <a:off x="1910535" y="2506765"/>
            <a:ext cx="1635384" cy="1015663"/>
          </a:xfrm>
          <a:prstGeom prst="rect">
            <a:avLst/>
          </a:prstGeom>
          <a:noFill/>
        </p:spPr>
        <p:txBody>
          <a:bodyPr wrap="none" rtlCol="0" anchor="ctr">
            <a:spAutoFit/>
          </a:bodyPr>
          <a:lstStyle/>
          <a:p>
            <a:r>
              <a:rPr lang="en-US" sz="6000" b="1" dirty="0">
                <a:solidFill>
                  <a:srgbClr val="FF0000"/>
                </a:solidFill>
                <a:latin typeface="Roboto" panose="02000000000000000000"/>
              </a:rPr>
              <a:t>56%</a:t>
            </a:r>
          </a:p>
        </p:txBody>
      </p:sp>
      <p:sp>
        <p:nvSpPr>
          <p:cNvPr id="36" name="ZoneTexte 35">
            <a:extLst>
              <a:ext uri="{FF2B5EF4-FFF2-40B4-BE49-F238E27FC236}">
                <a16:creationId xmlns:a16="http://schemas.microsoft.com/office/drawing/2014/main" id="{3685DDDA-CE12-F153-1EC9-BF3345639CFE}"/>
              </a:ext>
            </a:extLst>
          </p:cNvPr>
          <p:cNvSpPr txBox="1"/>
          <p:nvPr/>
        </p:nvSpPr>
        <p:spPr>
          <a:xfrm>
            <a:off x="4024209" y="4697617"/>
            <a:ext cx="1792598" cy="646331"/>
          </a:xfrm>
          <a:prstGeom prst="rect">
            <a:avLst/>
          </a:prstGeom>
        </p:spPr>
        <p:txBody>
          <a:bodyPr wrap="square" lIns="0" tIns="0" rIns="0" bIns="0" rtlCol="0" anchor="t" anchorCtr="0">
            <a:spAutoFit/>
          </a:bodyPr>
          <a:lstStyle/>
          <a:p>
            <a:pPr algn="r" fontAlgn="auto"/>
            <a:r>
              <a:rPr lang="fr-FR" sz="14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Ceux ayant répondu ne </a:t>
            </a:r>
            <a:r>
              <a:rPr lang="fr-FR" sz="1400" b="1"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PAS</a:t>
            </a:r>
            <a:r>
              <a:rPr lang="fr-FR" sz="14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avoir été sensibilisé</a:t>
            </a:r>
          </a:p>
        </p:txBody>
      </p:sp>
      <p:sp>
        <p:nvSpPr>
          <p:cNvPr id="37" name="Arc 36">
            <a:extLst>
              <a:ext uri="{FF2B5EF4-FFF2-40B4-BE49-F238E27FC236}">
                <a16:creationId xmlns:a16="http://schemas.microsoft.com/office/drawing/2014/main" id="{870FA2DA-CD3A-8521-6F01-3F1231064B2C}"/>
              </a:ext>
            </a:extLst>
          </p:cNvPr>
          <p:cNvSpPr/>
          <p:nvPr/>
        </p:nvSpPr>
        <p:spPr>
          <a:xfrm>
            <a:off x="10056440" y="3699030"/>
            <a:ext cx="705524" cy="495054"/>
          </a:xfrm>
          <a:prstGeom prst="arc">
            <a:avLst>
              <a:gd name="adj1" fmla="val 3671642"/>
              <a:gd name="adj2" fmla="val 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00B050"/>
              </a:solidFill>
            </a:endParaRPr>
          </a:p>
        </p:txBody>
      </p:sp>
    </p:spTree>
    <p:extLst>
      <p:ext uri="{BB962C8B-B14F-4D97-AF65-F5344CB8AC3E}">
        <p14:creationId xmlns:p14="http://schemas.microsoft.com/office/powerpoint/2010/main" val="306359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23">
            <a:extLst>
              <a:ext uri="{FF2B5EF4-FFF2-40B4-BE49-F238E27FC236}">
                <a16:creationId xmlns:a16="http://schemas.microsoft.com/office/drawing/2014/main" id="{E7EF8720-2869-AB90-BA98-A6C5AD2FCC47}"/>
              </a:ext>
            </a:extLst>
          </p:cNvPr>
          <p:cNvGraphicFramePr>
            <a:graphicFrameLocks noGrp="1"/>
          </p:cNvGraphicFramePr>
          <p:nvPr>
            <p:extLst>
              <p:ext uri="{D42A27DB-BD31-4B8C-83A1-F6EECF244321}">
                <p14:modId xmlns:p14="http://schemas.microsoft.com/office/powerpoint/2010/main" val="327608272"/>
              </p:ext>
            </p:extLst>
          </p:nvPr>
        </p:nvGraphicFramePr>
        <p:xfrm>
          <a:off x="1861820" y="2250943"/>
          <a:ext cx="3103163" cy="4591325"/>
        </p:xfrm>
        <a:graphic>
          <a:graphicData uri="http://schemas.openxmlformats.org/drawingml/2006/table">
            <a:tbl>
              <a:tblPr firstRow="1" bandRow="1">
                <a:tableStyleId>{2D5ABB26-0587-4C30-8999-92F81FD0307C}</a:tableStyleId>
              </a:tblPr>
              <a:tblGrid>
                <a:gridCol w="3103163">
                  <a:extLst>
                    <a:ext uri="{9D8B030D-6E8A-4147-A177-3AD203B41FA5}">
                      <a16:colId xmlns:a16="http://schemas.microsoft.com/office/drawing/2014/main" val="2564470084"/>
                    </a:ext>
                  </a:extLst>
                </a:gridCol>
              </a:tblGrid>
              <a:tr h="918265">
                <a:tc>
                  <a:txBody>
                    <a:bodyPr/>
                    <a:lstStyle/>
                    <a:p>
                      <a:pPr algn="ctr"/>
                      <a:r>
                        <a:rPr lang="fr-FR" sz="1200" b="0" dirty="0">
                          <a:solidFill>
                            <a:schemeClr val="tx1"/>
                          </a:solidFill>
                        </a:rPr>
                        <a:t>Respecte ses clients</a:t>
                      </a:r>
                    </a:p>
                  </a:txBody>
                  <a:tcPr anchor="ctr"/>
                </a:tc>
                <a:extLst>
                  <a:ext uri="{0D108BD9-81ED-4DB2-BD59-A6C34878D82A}">
                    <a16:rowId xmlns:a16="http://schemas.microsoft.com/office/drawing/2014/main" val="3309693034"/>
                  </a:ext>
                </a:extLst>
              </a:tr>
              <a:tr h="918265">
                <a:tc>
                  <a:txBody>
                    <a:bodyPr/>
                    <a:lstStyle/>
                    <a:p>
                      <a:pPr algn="ctr"/>
                      <a:r>
                        <a:rPr lang="fr-FR" sz="1200" b="0" dirty="0">
                          <a:solidFill>
                            <a:schemeClr val="tx1"/>
                          </a:solidFill>
                        </a:rPr>
                        <a:t>Respecte ses partenaires</a:t>
                      </a:r>
                    </a:p>
                    <a:p>
                      <a:pPr algn="ctr"/>
                      <a:r>
                        <a:rPr lang="fr-FR" sz="1200" b="0" dirty="0">
                          <a:solidFill>
                            <a:schemeClr val="tx1"/>
                          </a:solidFill>
                        </a:rPr>
                        <a:t>non-commerciaux</a:t>
                      </a:r>
                    </a:p>
                  </a:txBody>
                  <a:tcPr anchor="ctr"/>
                </a:tc>
                <a:extLst>
                  <a:ext uri="{0D108BD9-81ED-4DB2-BD59-A6C34878D82A}">
                    <a16:rowId xmlns:a16="http://schemas.microsoft.com/office/drawing/2014/main" val="2811886992"/>
                  </a:ext>
                </a:extLst>
              </a:tr>
              <a:tr h="918265">
                <a:tc>
                  <a:txBody>
                    <a:bodyPr/>
                    <a:lstStyle/>
                    <a:p>
                      <a:pPr algn="ctr"/>
                      <a:r>
                        <a:rPr lang="fr-FR" sz="1200" b="0" dirty="0">
                          <a:solidFill>
                            <a:schemeClr val="tx1"/>
                          </a:solidFill>
                        </a:rPr>
                        <a:t>Respecte ses partenaires </a:t>
                      </a:r>
                    </a:p>
                    <a:p>
                      <a:pPr algn="ctr"/>
                      <a:r>
                        <a:rPr lang="fr-FR" sz="1200" b="0" dirty="0">
                          <a:solidFill>
                            <a:schemeClr val="tx1"/>
                          </a:solidFill>
                        </a:rPr>
                        <a:t>économiques</a:t>
                      </a:r>
                    </a:p>
                  </a:txBody>
                  <a:tcPr anchor="ctr"/>
                </a:tc>
                <a:extLst>
                  <a:ext uri="{0D108BD9-81ED-4DB2-BD59-A6C34878D82A}">
                    <a16:rowId xmlns:a16="http://schemas.microsoft.com/office/drawing/2014/main" val="3466736975"/>
                  </a:ext>
                </a:extLst>
              </a:tr>
              <a:tr h="918265">
                <a:tc>
                  <a:txBody>
                    <a:bodyPr/>
                    <a:lstStyle/>
                    <a:p>
                      <a:pPr algn="ctr"/>
                      <a:r>
                        <a:rPr lang="fr-FR" sz="1200" b="0" dirty="0">
                          <a:solidFill>
                            <a:schemeClr val="tx1"/>
                          </a:solidFill>
                        </a:rPr>
                        <a:t>Respecte ses salariés</a:t>
                      </a:r>
                    </a:p>
                  </a:txBody>
                  <a:tcPr anchor="ctr"/>
                </a:tc>
                <a:extLst>
                  <a:ext uri="{0D108BD9-81ED-4DB2-BD59-A6C34878D82A}">
                    <a16:rowId xmlns:a16="http://schemas.microsoft.com/office/drawing/2014/main" val="4231699068"/>
                  </a:ext>
                </a:extLst>
              </a:tr>
              <a:tr h="918265">
                <a:tc>
                  <a:txBody>
                    <a:bodyPr/>
                    <a:lstStyle/>
                    <a:p>
                      <a:pPr algn="ctr"/>
                      <a:endParaRPr lang="fr-FR" sz="1200" b="0" dirty="0">
                        <a:solidFill>
                          <a:schemeClr val="tx1"/>
                        </a:solidFill>
                      </a:endParaRPr>
                    </a:p>
                  </a:txBody>
                  <a:tcPr anchor="ctr"/>
                </a:tc>
                <a:extLst>
                  <a:ext uri="{0D108BD9-81ED-4DB2-BD59-A6C34878D82A}">
                    <a16:rowId xmlns:a16="http://schemas.microsoft.com/office/drawing/2014/main" val="449917818"/>
                  </a:ext>
                </a:extLst>
              </a:tr>
            </a:tbl>
          </a:graphicData>
        </a:graphic>
      </p:graphicFrame>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482229"/>
            <a:ext cx="9110016" cy="232136"/>
          </a:xfrm>
        </p:spPr>
        <p:txBody>
          <a:bodyPr/>
          <a:lstStyle/>
          <a:p>
            <a:r>
              <a:rPr lang="fr-FR" altLang="fr-FR"/>
              <a:t>Occurrence pour le Cercle d’Ethique des Affaires  | Barômètre du climat Ethique | mai 2023</a:t>
            </a:r>
            <a:endParaRPr lang="fr-FR" altLang="fr-FR" dirty="0"/>
          </a:p>
        </p:txBody>
      </p:sp>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88198"/>
            <a:ext cx="484609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Comparaison avec les vagues précédentes</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1" name="Graphique 10">
            <a:extLst>
              <a:ext uri="{FF2B5EF4-FFF2-40B4-BE49-F238E27FC236}">
                <a16:creationId xmlns:a16="http://schemas.microsoft.com/office/drawing/2014/main" id="{9799757C-A11B-C04E-C566-450E22481EE8}"/>
              </a:ext>
            </a:extLst>
          </p:cNvPr>
          <p:cNvGraphicFramePr/>
          <p:nvPr>
            <p:extLst>
              <p:ext uri="{D42A27DB-BD31-4B8C-83A1-F6EECF244321}">
                <p14:modId xmlns:p14="http://schemas.microsoft.com/office/powerpoint/2010/main" val="1646680011"/>
              </p:ext>
            </p:extLst>
          </p:nvPr>
        </p:nvGraphicFramePr>
        <p:xfrm>
          <a:off x="5103280" y="2573905"/>
          <a:ext cx="5660148" cy="652835"/>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Connecteur droit 11">
            <a:extLst>
              <a:ext uri="{FF2B5EF4-FFF2-40B4-BE49-F238E27FC236}">
                <a16:creationId xmlns:a16="http://schemas.microsoft.com/office/drawing/2014/main" id="{6CC81B81-788E-540A-A871-09663AA197AB}"/>
              </a:ext>
            </a:extLst>
          </p:cNvPr>
          <p:cNvCxnSpPr>
            <a:cxnSpLocks/>
          </p:cNvCxnSpPr>
          <p:nvPr/>
        </p:nvCxnSpPr>
        <p:spPr>
          <a:xfrm>
            <a:off x="1138961" y="315897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AA48B7C8-F698-C1BF-186C-4488056B41DA}"/>
              </a:ext>
            </a:extLst>
          </p:cNvPr>
          <p:cNvCxnSpPr>
            <a:cxnSpLocks/>
          </p:cNvCxnSpPr>
          <p:nvPr/>
        </p:nvCxnSpPr>
        <p:spPr>
          <a:xfrm>
            <a:off x="1138961" y="500417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A62DE798-33DF-C622-4F11-80317B6BD73D}"/>
              </a:ext>
            </a:extLst>
          </p:cNvPr>
          <p:cNvCxnSpPr>
            <a:cxnSpLocks/>
          </p:cNvCxnSpPr>
          <p:nvPr/>
        </p:nvCxnSpPr>
        <p:spPr>
          <a:xfrm>
            <a:off x="1138961" y="410407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68D06B42-E194-5398-41BA-AB0806A54C21}"/>
              </a:ext>
            </a:extLst>
          </p:cNvPr>
          <p:cNvSpPr txBox="1"/>
          <p:nvPr/>
        </p:nvSpPr>
        <p:spPr>
          <a:xfrm>
            <a:off x="9498477" y="2004488"/>
            <a:ext cx="720080" cy="215444"/>
          </a:xfrm>
          <a:prstGeom prst="rect">
            <a:avLst/>
          </a:prstGeom>
        </p:spPr>
        <p:txBody>
          <a:bodyPr wrap="square" lIns="0" tIns="0" rIns="0" bIns="0" rtlCol="0" anchor="t" anchorCtr="0">
            <a:spAutoFit/>
          </a:bodyPr>
          <a:lstStyle/>
          <a:p>
            <a:pPr algn="l" fontAlgn="auto"/>
            <a:r>
              <a:rPr lang="fr-FR" sz="1400" b="1" dirty="0"/>
              <a:t>2023</a:t>
            </a:r>
          </a:p>
        </p:txBody>
      </p:sp>
      <p:graphicFrame>
        <p:nvGraphicFramePr>
          <p:cNvPr id="22" name="Graphique 21">
            <a:extLst>
              <a:ext uri="{FF2B5EF4-FFF2-40B4-BE49-F238E27FC236}">
                <a16:creationId xmlns:a16="http://schemas.microsoft.com/office/drawing/2014/main" id="{16444F6C-8B2B-19CC-B002-F78973144CE3}"/>
              </a:ext>
            </a:extLst>
          </p:cNvPr>
          <p:cNvGraphicFramePr/>
          <p:nvPr>
            <p:extLst>
              <p:ext uri="{D42A27DB-BD31-4B8C-83A1-F6EECF244321}">
                <p14:modId xmlns:p14="http://schemas.microsoft.com/office/powerpoint/2010/main" val="74235900"/>
              </p:ext>
            </p:extLst>
          </p:nvPr>
        </p:nvGraphicFramePr>
        <p:xfrm>
          <a:off x="5103280" y="3338990"/>
          <a:ext cx="5660148" cy="6528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Graphique 27">
            <a:extLst>
              <a:ext uri="{FF2B5EF4-FFF2-40B4-BE49-F238E27FC236}">
                <a16:creationId xmlns:a16="http://schemas.microsoft.com/office/drawing/2014/main" id="{3A52DD2A-FD54-6FCF-81CC-BAC202559164}"/>
              </a:ext>
            </a:extLst>
          </p:cNvPr>
          <p:cNvGraphicFramePr/>
          <p:nvPr>
            <p:extLst>
              <p:ext uri="{D42A27DB-BD31-4B8C-83A1-F6EECF244321}">
                <p14:modId xmlns:p14="http://schemas.microsoft.com/office/powerpoint/2010/main" val="75236214"/>
              </p:ext>
            </p:extLst>
          </p:nvPr>
        </p:nvGraphicFramePr>
        <p:xfrm>
          <a:off x="5103280" y="4239090"/>
          <a:ext cx="5660148" cy="6528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Graphique 28">
            <a:extLst>
              <a:ext uri="{FF2B5EF4-FFF2-40B4-BE49-F238E27FC236}">
                <a16:creationId xmlns:a16="http://schemas.microsoft.com/office/drawing/2014/main" id="{564F1B1D-41EE-1B8D-24BB-51D38F6E59AD}"/>
              </a:ext>
            </a:extLst>
          </p:cNvPr>
          <p:cNvGraphicFramePr/>
          <p:nvPr>
            <p:extLst>
              <p:ext uri="{D42A27DB-BD31-4B8C-83A1-F6EECF244321}">
                <p14:modId xmlns:p14="http://schemas.microsoft.com/office/powerpoint/2010/main" val="3276093625"/>
              </p:ext>
            </p:extLst>
          </p:nvPr>
        </p:nvGraphicFramePr>
        <p:xfrm>
          <a:off x="5103280" y="5274205"/>
          <a:ext cx="5660148" cy="652835"/>
        </p:xfrm>
        <a:graphic>
          <a:graphicData uri="http://schemas.openxmlformats.org/drawingml/2006/chart">
            <c:chart xmlns:c="http://schemas.openxmlformats.org/drawingml/2006/chart" xmlns:r="http://schemas.openxmlformats.org/officeDocument/2006/relationships" r:id="rId5"/>
          </a:graphicData>
        </a:graphic>
      </p:graphicFrame>
      <p:sp>
        <p:nvSpPr>
          <p:cNvPr id="42" name="ZoneTexte 41">
            <a:extLst>
              <a:ext uri="{FF2B5EF4-FFF2-40B4-BE49-F238E27FC236}">
                <a16:creationId xmlns:a16="http://schemas.microsoft.com/office/drawing/2014/main" id="{CAE00F40-D0F6-6E98-3D4E-B3A6D09F6E19}"/>
              </a:ext>
            </a:extLst>
          </p:cNvPr>
          <p:cNvSpPr txBox="1"/>
          <p:nvPr/>
        </p:nvSpPr>
        <p:spPr>
          <a:xfrm>
            <a:off x="7718415" y="2004488"/>
            <a:ext cx="720080" cy="215444"/>
          </a:xfrm>
          <a:prstGeom prst="rect">
            <a:avLst/>
          </a:prstGeom>
        </p:spPr>
        <p:txBody>
          <a:bodyPr wrap="square" lIns="0" tIns="0" rIns="0" bIns="0" rtlCol="0" anchor="t" anchorCtr="0">
            <a:spAutoFit/>
          </a:bodyPr>
          <a:lstStyle/>
          <a:p>
            <a:pPr algn="l" fontAlgn="auto"/>
            <a:r>
              <a:rPr lang="fr-FR" sz="1400" b="1" dirty="0"/>
              <a:t>2022</a:t>
            </a:r>
          </a:p>
        </p:txBody>
      </p:sp>
      <p:sp>
        <p:nvSpPr>
          <p:cNvPr id="13" name="ZoneTexte 12">
            <a:extLst>
              <a:ext uri="{FF2B5EF4-FFF2-40B4-BE49-F238E27FC236}">
                <a16:creationId xmlns:a16="http://schemas.microsoft.com/office/drawing/2014/main" id="{4B8424D4-E84E-7144-738C-3D4069E15C35}"/>
              </a:ext>
            </a:extLst>
          </p:cNvPr>
          <p:cNvSpPr txBox="1"/>
          <p:nvPr/>
        </p:nvSpPr>
        <p:spPr>
          <a:xfrm>
            <a:off x="5928785" y="2004488"/>
            <a:ext cx="720080" cy="215444"/>
          </a:xfrm>
          <a:prstGeom prst="rect">
            <a:avLst/>
          </a:prstGeom>
        </p:spPr>
        <p:txBody>
          <a:bodyPr wrap="square" lIns="0" tIns="0" rIns="0" bIns="0" rtlCol="0" anchor="t" anchorCtr="0">
            <a:spAutoFit/>
          </a:bodyPr>
          <a:lstStyle/>
          <a:p>
            <a:pPr algn="l" fontAlgn="auto"/>
            <a:r>
              <a:rPr lang="fr-FR" sz="1400" b="1" dirty="0"/>
              <a:t>2021</a:t>
            </a:r>
          </a:p>
        </p:txBody>
      </p:sp>
      <p:graphicFrame>
        <p:nvGraphicFramePr>
          <p:cNvPr id="2" name="Tableau 1">
            <a:extLst>
              <a:ext uri="{FF2B5EF4-FFF2-40B4-BE49-F238E27FC236}">
                <a16:creationId xmlns:a16="http://schemas.microsoft.com/office/drawing/2014/main" id="{90A2AD37-9DF4-4211-BDBE-5D78B4F8D36E}"/>
              </a:ext>
            </a:extLst>
          </p:cNvPr>
          <p:cNvGraphicFramePr>
            <a:graphicFrameLocks noGrp="1"/>
          </p:cNvGraphicFramePr>
          <p:nvPr>
            <p:extLst>
              <p:ext uri="{D42A27DB-BD31-4B8C-83A1-F6EECF244321}">
                <p14:modId xmlns:p14="http://schemas.microsoft.com/office/powerpoint/2010/main" val="2502935408"/>
              </p:ext>
            </p:extLst>
          </p:nvPr>
        </p:nvGraphicFramePr>
        <p:xfrm>
          <a:off x="652733" y="1144340"/>
          <a:ext cx="3058002" cy="285360"/>
        </p:xfrm>
        <a:graphic>
          <a:graphicData uri="http://schemas.openxmlformats.org/drawingml/2006/table">
            <a:tbl>
              <a:tblPr>
                <a:tableStyleId>{5C22544A-7EE6-4342-B048-85BDC9FD1C3A}</a:tableStyleId>
              </a:tblPr>
              <a:tblGrid>
                <a:gridCol w="3058002">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Q25. Diriez-vous que votre entreprise…</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 name="ZoneTexte 2">
            <a:extLst>
              <a:ext uri="{FF2B5EF4-FFF2-40B4-BE49-F238E27FC236}">
                <a16:creationId xmlns:a16="http://schemas.microsoft.com/office/drawing/2014/main" id="{56F0ED8A-FDB5-5C1C-87B9-4EE7C3F4A86F}"/>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4" name="Espace réservé du numéro de diapositive 3">
            <a:extLst>
              <a:ext uri="{FF2B5EF4-FFF2-40B4-BE49-F238E27FC236}">
                <a16:creationId xmlns:a16="http://schemas.microsoft.com/office/drawing/2014/main" id="{6EEF7F42-259A-C7FD-C01F-88EA007CFE58}"/>
              </a:ext>
            </a:extLst>
          </p:cNvPr>
          <p:cNvSpPr>
            <a:spLocks noGrp="1"/>
          </p:cNvSpPr>
          <p:nvPr>
            <p:ph type="sldNum" sz="quarter" idx="4"/>
          </p:nvPr>
        </p:nvSpPr>
        <p:spPr/>
        <p:txBody>
          <a:bodyPr/>
          <a:lstStyle/>
          <a:p>
            <a:fld id="{69A197D1-22BB-4CE7-B90B-919B10D073A0}" type="slidenum">
              <a:rPr lang="fr-FR" altLang="fr-FR" smtClean="0"/>
              <a:pPr/>
              <a:t>170</a:t>
            </a:fld>
            <a:endParaRPr lang="fr-FR" altLang="fr-FR" dirty="0"/>
          </a:p>
        </p:txBody>
      </p:sp>
    </p:spTree>
    <p:extLst>
      <p:ext uri="{BB962C8B-B14F-4D97-AF65-F5344CB8AC3E}">
        <p14:creationId xmlns:p14="http://schemas.microsoft.com/office/powerpoint/2010/main" val="218940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171</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900786" y="368491"/>
            <a:ext cx="10855569" cy="332399"/>
          </a:xfrm>
        </p:spPr>
        <p:txBody>
          <a:bodyPr/>
          <a:lstStyle/>
          <a:p>
            <a:r>
              <a:rPr lang="fr-FR" sz="2400" dirty="0"/>
              <a:t>Comportements éthiques de l’entreprise – managers vs non-managers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556764713"/>
              </p:ext>
            </p:extLst>
          </p:nvPr>
        </p:nvGraphicFramePr>
        <p:xfrm>
          <a:off x="652733" y="1144340"/>
          <a:ext cx="3101453" cy="285360"/>
        </p:xfrm>
        <a:graphic>
          <a:graphicData uri="http://schemas.openxmlformats.org/drawingml/2006/table">
            <a:tbl>
              <a:tblPr>
                <a:tableStyleId>{5C22544A-7EE6-4342-B048-85BDC9FD1C3A}</a:tableStyleId>
              </a:tblPr>
              <a:tblGrid>
                <a:gridCol w="3101453">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Q25. Diriez-vous que votre entreprise…</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 – </a:t>
            </a:r>
            <a:r>
              <a:rPr lang="fr-FR" sz="1050" b="1" i="1" dirty="0">
                <a:latin typeface="Roboto" panose="020B0604020202020204" charset="0"/>
                <a:ea typeface="Roboto" panose="020B0604020202020204" charset="0"/>
              </a:rPr>
              <a:t>ST « Oui »</a:t>
            </a:r>
          </a:p>
        </p:txBody>
      </p:sp>
      <p:grpSp>
        <p:nvGrpSpPr>
          <p:cNvPr id="11" name="Groupe 10">
            <a:extLst>
              <a:ext uri="{FF2B5EF4-FFF2-40B4-BE49-F238E27FC236}">
                <a16:creationId xmlns:a16="http://schemas.microsoft.com/office/drawing/2014/main" id="{34C4F323-C5F3-55C6-DF64-BD43AB6C7076}"/>
              </a:ext>
            </a:extLst>
          </p:cNvPr>
          <p:cNvGrpSpPr/>
          <p:nvPr/>
        </p:nvGrpSpPr>
        <p:grpSpPr>
          <a:xfrm>
            <a:off x="842615" y="1939448"/>
            <a:ext cx="2060885" cy="504916"/>
            <a:chOff x="842615" y="1939448"/>
            <a:chExt cx="2060885" cy="504916"/>
          </a:xfrm>
        </p:grpSpPr>
        <p:pic>
          <p:nvPicPr>
            <p:cNvPr id="13" name="Picture 2">
              <a:extLst>
                <a:ext uri="{FF2B5EF4-FFF2-40B4-BE49-F238E27FC236}">
                  <a16:creationId xmlns:a16="http://schemas.microsoft.com/office/drawing/2014/main" id="{33CD5B3C-EBD6-0938-A161-D5672B00FA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759E12CD-74FA-4B34-F44D-760F302EE8B7}"/>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6" name="Groupe 15">
            <a:extLst>
              <a:ext uri="{FF2B5EF4-FFF2-40B4-BE49-F238E27FC236}">
                <a16:creationId xmlns:a16="http://schemas.microsoft.com/office/drawing/2014/main" id="{98342617-09D8-04F9-ADD4-AB162249EE83}"/>
              </a:ext>
            </a:extLst>
          </p:cNvPr>
          <p:cNvGrpSpPr/>
          <p:nvPr/>
        </p:nvGrpSpPr>
        <p:grpSpPr>
          <a:xfrm>
            <a:off x="8058119" y="1939448"/>
            <a:ext cx="2010242" cy="504916"/>
            <a:chOff x="8058119" y="1939448"/>
            <a:chExt cx="2010242" cy="504916"/>
          </a:xfrm>
        </p:grpSpPr>
        <p:pic>
          <p:nvPicPr>
            <p:cNvPr id="19" name="Picture 4">
              <a:extLst>
                <a:ext uri="{FF2B5EF4-FFF2-40B4-BE49-F238E27FC236}">
                  <a16:creationId xmlns:a16="http://schemas.microsoft.com/office/drawing/2014/main" id="{6020E7A9-8DFE-22A5-16D3-E368F3AE20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D83A170B-86F5-5DEE-10D4-788E87936847}"/>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graphicFrame>
        <p:nvGraphicFramePr>
          <p:cNvPr id="8" name="Graphique 7">
            <a:extLst>
              <a:ext uri="{FF2B5EF4-FFF2-40B4-BE49-F238E27FC236}">
                <a16:creationId xmlns:a16="http://schemas.microsoft.com/office/drawing/2014/main" id="{CF149C27-E759-D877-FB1E-09548083084E}"/>
              </a:ext>
            </a:extLst>
          </p:cNvPr>
          <p:cNvGraphicFramePr/>
          <p:nvPr>
            <p:extLst>
              <p:ext uri="{D42A27DB-BD31-4B8C-83A1-F6EECF244321}">
                <p14:modId xmlns:p14="http://schemas.microsoft.com/office/powerpoint/2010/main" val="3329871514"/>
              </p:ext>
            </p:extLst>
          </p:nvPr>
        </p:nvGraphicFramePr>
        <p:xfrm>
          <a:off x="335360" y="2846033"/>
          <a:ext cx="5625624" cy="3465576"/>
        </p:xfrm>
        <a:graphic>
          <a:graphicData uri="http://schemas.openxmlformats.org/drawingml/2006/chart">
            <c:chart xmlns:c="http://schemas.openxmlformats.org/drawingml/2006/chart" xmlns:r="http://schemas.openxmlformats.org/officeDocument/2006/relationships" r:id="rId4"/>
          </a:graphicData>
        </a:graphic>
      </p:graphicFrame>
      <p:cxnSp>
        <p:nvCxnSpPr>
          <p:cNvPr id="26" name="Connecteur droit 25">
            <a:extLst>
              <a:ext uri="{FF2B5EF4-FFF2-40B4-BE49-F238E27FC236}">
                <a16:creationId xmlns:a16="http://schemas.microsoft.com/office/drawing/2014/main" id="{6E28CD52-F95B-D74E-88DF-B57D53A0AF7F}"/>
              </a:ext>
            </a:extLst>
          </p:cNvPr>
          <p:cNvCxnSpPr>
            <a:cxnSpLocks/>
          </p:cNvCxnSpPr>
          <p:nvPr/>
        </p:nvCxnSpPr>
        <p:spPr>
          <a:xfrm>
            <a:off x="6186009" y="2978950"/>
            <a:ext cx="0" cy="3150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Graphique 2">
            <a:extLst>
              <a:ext uri="{FF2B5EF4-FFF2-40B4-BE49-F238E27FC236}">
                <a16:creationId xmlns:a16="http://schemas.microsoft.com/office/drawing/2014/main" id="{3DD4440E-35D6-E19F-1EC7-3913DFE81D95}"/>
              </a:ext>
            </a:extLst>
          </p:cNvPr>
          <p:cNvGraphicFramePr/>
          <p:nvPr>
            <p:extLst>
              <p:ext uri="{D42A27DB-BD31-4B8C-83A1-F6EECF244321}">
                <p14:modId xmlns:p14="http://schemas.microsoft.com/office/powerpoint/2010/main" val="3568009949"/>
              </p:ext>
            </p:extLst>
          </p:nvPr>
        </p:nvGraphicFramePr>
        <p:xfrm>
          <a:off x="6321024" y="2846033"/>
          <a:ext cx="5625624" cy="3465576"/>
        </p:xfrm>
        <a:graphic>
          <a:graphicData uri="http://schemas.openxmlformats.org/drawingml/2006/chart">
            <c:chart xmlns:c="http://schemas.openxmlformats.org/drawingml/2006/chart" xmlns:r="http://schemas.openxmlformats.org/officeDocument/2006/relationships" r:id="rId5"/>
          </a:graphicData>
        </a:graphic>
      </p:graphicFrame>
      <p:sp>
        <p:nvSpPr>
          <p:cNvPr id="21" name="ZoneTexte 20">
            <a:extLst>
              <a:ext uri="{FF2B5EF4-FFF2-40B4-BE49-F238E27FC236}">
                <a16:creationId xmlns:a16="http://schemas.microsoft.com/office/drawing/2014/main" id="{29D78810-555B-0547-2FB9-2334EADB7763}"/>
              </a:ext>
            </a:extLst>
          </p:cNvPr>
          <p:cNvSpPr txBox="1"/>
          <p:nvPr/>
        </p:nvSpPr>
        <p:spPr>
          <a:xfrm>
            <a:off x="2177459" y="2704472"/>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2" name="ZoneTexte 21">
            <a:extLst>
              <a:ext uri="{FF2B5EF4-FFF2-40B4-BE49-F238E27FC236}">
                <a16:creationId xmlns:a16="http://schemas.microsoft.com/office/drawing/2014/main" id="{1C1CE8F5-F5BA-9C12-CA47-2C41966DA165}"/>
              </a:ext>
            </a:extLst>
          </p:cNvPr>
          <p:cNvSpPr txBox="1"/>
          <p:nvPr/>
        </p:nvSpPr>
        <p:spPr>
          <a:xfrm>
            <a:off x="3510337" y="2704472"/>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3" name="ZoneTexte 22">
            <a:extLst>
              <a:ext uri="{FF2B5EF4-FFF2-40B4-BE49-F238E27FC236}">
                <a16:creationId xmlns:a16="http://schemas.microsoft.com/office/drawing/2014/main" id="{79E36F7D-A9D0-966B-5E5E-25C265C193E1}"/>
              </a:ext>
            </a:extLst>
          </p:cNvPr>
          <p:cNvSpPr txBox="1"/>
          <p:nvPr/>
        </p:nvSpPr>
        <p:spPr>
          <a:xfrm>
            <a:off x="4843165" y="2794284"/>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4" name="ZoneTexte 23">
            <a:extLst>
              <a:ext uri="{FF2B5EF4-FFF2-40B4-BE49-F238E27FC236}">
                <a16:creationId xmlns:a16="http://schemas.microsoft.com/office/drawing/2014/main" id="{408C9DDA-8EE5-C3F5-549F-8EC6EC4D9DDD}"/>
              </a:ext>
            </a:extLst>
          </p:cNvPr>
          <p:cNvSpPr txBox="1"/>
          <p:nvPr/>
        </p:nvSpPr>
        <p:spPr>
          <a:xfrm>
            <a:off x="6821259" y="2704472"/>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5" name="ZoneTexte 24">
            <a:extLst>
              <a:ext uri="{FF2B5EF4-FFF2-40B4-BE49-F238E27FC236}">
                <a16:creationId xmlns:a16="http://schemas.microsoft.com/office/drawing/2014/main" id="{2425925D-F404-823D-3079-4DCFFD4D5DEB}"/>
              </a:ext>
            </a:extLst>
          </p:cNvPr>
          <p:cNvSpPr txBox="1"/>
          <p:nvPr/>
        </p:nvSpPr>
        <p:spPr>
          <a:xfrm>
            <a:off x="9469220" y="2804404"/>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7" name="ZoneTexte 26">
            <a:extLst>
              <a:ext uri="{FF2B5EF4-FFF2-40B4-BE49-F238E27FC236}">
                <a16:creationId xmlns:a16="http://schemas.microsoft.com/office/drawing/2014/main" id="{61A5CCFE-B7E1-E603-A2EA-E902490EE602}"/>
              </a:ext>
            </a:extLst>
          </p:cNvPr>
          <p:cNvSpPr txBox="1"/>
          <p:nvPr/>
        </p:nvSpPr>
        <p:spPr>
          <a:xfrm>
            <a:off x="10837955" y="2886020"/>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Tree>
    <p:extLst>
      <p:ext uri="{BB962C8B-B14F-4D97-AF65-F5344CB8AC3E}">
        <p14:creationId xmlns:p14="http://schemas.microsoft.com/office/powerpoint/2010/main" val="22616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608572"/>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extLst>
              <p:ext uri="{D42A27DB-BD31-4B8C-83A1-F6EECF244321}">
                <p14:modId xmlns:p14="http://schemas.microsoft.com/office/powerpoint/2010/main" val="1310977385"/>
              </p:ext>
            </p:extLst>
          </p:nvPr>
        </p:nvGraphicFramePr>
        <p:xfrm>
          <a:off x="713867" y="1151505"/>
          <a:ext cx="3370925" cy="285360"/>
        </p:xfrm>
        <a:graphic>
          <a:graphicData uri="http://schemas.openxmlformats.org/drawingml/2006/table">
            <a:tbl>
              <a:tblPr>
                <a:tableStyleId>{5C22544A-7EE6-4342-B048-85BDC9FD1C3A}</a:tableStyleId>
              </a:tblPr>
              <a:tblGrid>
                <a:gridCol w="3370925">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Q25. Diriez-vous que votre entreprise…</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1" y="153913"/>
            <a:ext cx="11312375"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 Perception de l’action de leur entreprise en matière d’éthique</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46004"/>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722794" y="1471225"/>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 – </a:t>
            </a:r>
            <a:r>
              <a:rPr lang="fr-FR" sz="1050" b="1" i="1" dirty="0">
                <a:latin typeface="Roboto" panose="020B0604020202020204" charset="0"/>
                <a:ea typeface="Roboto" panose="020B0604020202020204" charset="0"/>
              </a:rPr>
              <a:t>ST « Oui »</a:t>
            </a: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nvGraphicFramePr>
        <p:xfrm>
          <a:off x="161925" y="2672957"/>
          <a:ext cx="11740467" cy="2113008"/>
        </p:xfrm>
        <a:graphic>
          <a:graphicData uri="http://schemas.openxmlformats.org/drawingml/2006/table">
            <a:tbl>
              <a:tblPr firstRow="1" bandRow="1"/>
              <a:tblGrid>
                <a:gridCol w="1790700">
                  <a:extLst>
                    <a:ext uri="{9D8B030D-6E8A-4147-A177-3AD203B41FA5}">
                      <a16:colId xmlns:a16="http://schemas.microsoft.com/office/drawing/2014/main" val="1613173348"/>
                    </a:ext>
                  </a:extLst>
                </a:gridCol>
                <a:gridCol w="708382">
                  <a:extLst>
                    <a:ext uri="{9D8B030D-6E8A-4147-A177-3AD203B41FA5}">
                      <a16:colId xmlns:a16="http://schemas.microsoft.com/office/drawing/2014/main" val="2417229433"/>
                    </a:ext>
                  </a:extLst>
                </a:gridCol>
                <a:gridCol w="1933295">
                  <a:extLst>
                    <a:ext uri="{9D8B030D-6E8A-4147-A177-3AD203B41FA5}">
                      <a16:colId xmlns:a16="http://schemas.microsoft.com/office/drawing/2014/main" val="4065695276"/>
                    </a:ext>
                  </a:extLst>
                </a:gridCol>
                <a:gridCol w="2086763">
                  <a:extLst>
                    <a:ext uri="{9D8B030D-6E8A-4147-A177-3AD203B41FA5}">
                      <a16:colId xmlns:a16="http://schemas.microsoft.com/office/drawing/2014/main" val="1842800419"/>
                    </a:ext>
                  </a:extLst>
                </a:gridCol>
                <a:gridCol w="849892">
                  <a:extLst>
                    <a:ext uri="{9D8B030D-6E8A-4147-A177-3AD203B41FA5}">
                      <a16:colId xmlns:a16="http://schemas.microsoft.com/office/drawing/2014/main" val="332636344"/>
                    </a:ext>
                  </a:extLst>
                </a:gridCol>
                <a:gridCol w="2147299">
                  <a:extLst>
                    <a:ext uri="{9D8B030D-6E8A-4147-A177-3AD203B41FA5}">
                      <a16:colId xmlns:a16="http://schemas.microsoft.com/office/drawing/2014/main" val="1978337493"/>
                    </a:ext>
                  </a:extLst>
                </a:gridCol>
                <a:gridCol w="2224136">
                  <a:extLst>
                    <a:ext uri="{9D8B030D-6E8A-4147-A177-3AD203B41FA5}">
                      <a16:colId xmlns:a16="http://schemas.microsoft.com/office/drawing/2014/main" val="1820714950"/>
                    </a:ext>
                  </a:extLst>
                </a:gridCol>
              </a:tblGrid>
              <a:tr h="673448">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Respect ses clients</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81%</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kern="1200" baseline="0" dirty="0">
                          <a:solidFill>
                            <a:srgbClr val="84A120"/>
                          </a:solidFill>
                          <a:latin typeface="Calibri" panose="020F0502020204030204" pitchFamily="34" charset="0"/>
                          <a:ea typeface="+mn-ea"/>
                          <a:cs typeface="+mn-cs"/>
                        </a:rPr>
                        <a:t>80%</a:t>
                      </a:r>
                      <a:endParaRPr lang="fr-FR" sz="900" b="0" i="0" u="none" strike="noStrike" baseline="0" dirty="0">
                        <a:solidFill>
                          <a:srgbClr val="C0000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86%</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77%</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772022013"/>
                  </a:ext>
                </a:extLst>
              </a:tr>
              <a:tr h="493159">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Respect ses partenaires non-commerciaux</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81%</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Moins de 5 ans d’ancienneté : 82%</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72%</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72%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73%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Moins de 5 ans d’ancienneté : 83%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989341"/>
                  </a:ext>
                </a:extLst>
              </a:tr>
              <a:tr h="40582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Respect ses partenaires économiques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70%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69%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Moins de 5 ans d’ancienneté : 84%</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70%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593490565"/>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Respect ses salariés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66%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a:solidFill>
                          <a:srgbClr val="C0000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67%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Moins de 5 ans d’ancienneté : 78%</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62%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8002930"/>
                  </a:ext>
                </a:extLst>
              </a:tr>
            </a:tbl>
          </a:graphicData>
        </a:graphic>
      </p:graphicFrame>
      <p:sp>
        <p:nvSpPr>
          <p:cNvPr id="4" name="Espace réservé du numéro de diapositive 3">
            <a:extLst>
              <a:ext uri="{FF2B5EF4-FFF2-40B4-BE49-F238E27FC236}">
                <a16:creationId xmlns:a16="http://schemas.microsoft.com/office/drawing/2014/main" id="{5D18DDDE-7E25-59B0-D61E-CB1937738ECE}"/>
              </a:ext>
            </a:extLst>
          </p:cNvPr>
          <p:cNvSpPr>
            <a:spLocks noGrp="1"/>
          </p:cNvSpPr>
          <p:nvPr>
            <p:ph type="sldNum" sz="quarter" idx="4"/>
          </p:nvPr>
        </p:nvSpPr>
        <p:spPr/>
        <p:txBody>
          <a:bodyPr/>
          <a:lstStyle/>
          <a:p>
            <a:fld id="{69A197D1-22BB-4CE7-B90B-919B10D073A0}" type="slidenum">
              <a:rPr lang="fr-FR" altLang="fr-FR" smtClean="0"/>
              <a:pPr/>
              <a:t>172</a:t>
            </a:fld>
            <a:endParaRPr lang="fr-FR" altLang="fr-FR" dirty="0"/>
          </a:p>
        </p:txBody>
      </p:sp>
      <p:grpSp>
        <p:nvGrpSpPr>
          <p:cNvPr id="5" name="Groupe 4">
            <a:extLst>
              <a:ext uri="{FF2B5EF4-FFF2-40B4-BE49-F238E27FC236}">
                <a16:creationId xmlns:a16="http://schemas.microsoft.com/office/drawing/2014/main" id="{A6BE3E58-9DAB-ABE0-A3CD-77299EFD15B1}"/>
              </a:ext>
            </a:extLst>
          </p:cNvPr>
          <p:cNvGrpSpPr/>
          <p:nvPr/>
        </p:nvGrpSpPr>
        <p:grpSpPr>
          <a:xfrm>
            <a:off x="3817560" y="1952528"/>
            <a:ext cx="2060885" cy="504916"/>
            <a:chOff x="842615" y="1939448"/>
            <a:chExt cx="2060885" cy="504916"/>
          </a:xfrm>
        </p:grpSpPr>
        <p:pic>
          <p:nvPicPr>
            <p:cNvPr id="6" name="Picture 2">
              <a:extLst>
                <a:ext uri="{FF2B5EF4-FFF2-40B4-BE49-F238E27FC236}">
                  <a16:creationId xmlns:a16="http://schemas.microsoft.com/office/drawing/2014/main" id="{4ADA52CD-29B1-C841-CB1E-5836AF483A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CA2080EC-4B06-255E-66E2-15B500EFAE7E}"/>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1" name="Groupe 10">
            <a:extLst>
              <a:ext uri="{FF2B5EF4-FFF2-40B4-BE49-F238E27FC236}">
                <a16:creationId xmlns:a16="http://schemas.microsoft.com/office/drawing/2014/main" id="{AA8020F9-93C5-4075-3AB1-E8B0130BEEC1}"/>
              </a:ext>
            </a:extLst>
          </p:cNvPr>
          <p:cNvGrpSpPr/>
          <p:nvPr/>
        </p:nvGrpSpPr>
        <p:grpSpPr>
          <a:xfrm>
            <a:off x="9089136" y="1939383"/>
            <a:ext cx="2010242" cy="504916"/>
            <a:chOff x="8058119" y="1939448"/>
            <a:chExt cx="2010242" cy="504916"/>
          </a:xfrm>
        </p:grpSpPr>
        <p:pic>
          <p:nvPicPr>
            <p:cNvPr id="13" name="Picture 4">
              <a:extLst>
                <a:ext uri="{FF2B5EF4-FFF2-40B4-BE49-F238E27FC236}">
                  <a16:creationId xmlns:a16="http://schemas.microsoft.com/office/drawing/2014/main" id="{93E61CEC-4B85-0C80-61C9-027A78AD8B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52FF8FE3-6016-0F3A-2EAC-7FDD7EAD8F77}"/>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cxnSp>
        <p:nvCxnSpPr>
          <p:cNvPr id="16" name="Connecteur droit 15">
            <a:extLst>
              <a:ext uri="{FF2B5EF4-FFF2-40B4-BE49-F238E27FC236}">
                <a16:creationId xmlns:a16="http://schemas.microsoft.com/office/drawing/2014/main" id="{5BADCF57-9A95-96D9-7E0C-AAF852322EA7}"/>
              </a:ext>
            </a:extLst>
          </p:cNvPr>
          <p:cNvCxnSpPr>
            <a:cxnSpLocks/>
          </p:cNvCxnSpPr>
          <p:nvPr/>
        </p:nvCxnSpPr>
        <p:spPr>
          <a:xfrm>
            <a:off x="6693663" y="2672956"/>
            <a:ext cx="0" cy="2113009"/>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88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173</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262630"/>
            <a:ext cx="10855569" cy="664797"/>
          </a:xfrm>
        </p:spPr>
        <p:txBody>
          <a:bodyPr/>
          <a:lstStyle/>
          <a:p>
            <a:r>
              <a:rPr lang="fr-FR" sz="2400" dirty="0"/>
              <a:t>La protection des données personnelles, principal cheval de bataille des entreprises ! En revanche, la promotion et diffusion de l’éthique au sein de l’écosystème est moins systématique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2327617141"/>
              </p:ext>
            </p:extLst>
          </p:nvPr>
        </p:nvGraphicFramePr>
        <p:xfrm>
          <a:off x="652733" y="1144340"/>
          <a:ext cx="5443267" cy="285360"/>
        </p:xfrm>
        <a:graphic>
          <a:graphicData uri="http://schemas.openxmlformats.org/drawingml/2006/table">
            <a:tbl>
              <a:tblPr>
                <a:tableStyleId>{5C22544A-7EE6-4342-B048-85BDC9FD1C3A}</a:tableStyleId>
              </a:tblPr>
              <a:tblGrid>
                <a:gridCol w="5443267">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Q26. Diriez-vous que votre entreprise agit efficacement en matière de…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pic>
        <p:nvPicPr>
          <p:cNvPr id="13" name="Picture 2">
            <a:extLst>
              <a:ext uri="{FF2B5EF4-FFF2-40B4-BE49-F238E27FC236}">
                <a16:creationId xmlns:a16="http://schemas.microsoft.com/office/drawing/2014/main" id="{8C0ADB51-864A-0B3A-921A-984994B9ED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2579DF16-962F-F4C3-6BC7-B1F59A055A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0992"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CC56B4D7-E257-278C-A4C2-FF3AACCC2A35}"/>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18" name="ZoneTexte 17">
            <a:extLst>
              <a:ext uri="{FF2B5EF4-FFF2-40B4-BE49-F238E27FC236}">
                <a16:creationId xmlns:a16="http://schemas.microsoft.com/office/drawing/2014/main" id="{7B88F021-FAD8-DC84-21DB-93398BAC6FDD}"/>
              </a:ext>
            </a:extLst>
          </p:cNvPr>
          <p:cNvSpPr txBox="1"/>
          <p:nvPr/>
        </p:nvSpPr>
        <p:spPr>
          <a:xfrm>
            <a:off x="8649153"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sp>
        <p:nvSpPr>
          <p:cNvPr id="19" name="Rectangle : coins arrondis 18">
            <a:extLst>
              <a:ext uri="{FF2B5EF4-FFF2-40B4-BE49-F238E27FC236}">
                <a16:creationId xmlns:a16="http://schemas.microsoft.com/office/drawing/2014/main" id="{3238D5A8-3EA7-DAD8-D2C1-E024BDAB6780}"/>
              </a:ext>
            </a:extLst>
          </p:cNvPr>
          <p:cNvSpPr/>
          <p:nvPr/>
        </p:nvSpPr>
        <p:spPr>
          <a:xfrm>
            <a:off x="4238550" y="2444364"/>
            <a:ext cx="771539" cy="338553"/>
          </a:xfrm>
          <a:prstGeom prst="roundRect">
            <a:avLst/>
          </a:prstGeom>
          <a:gradFill flip="none" rotWithShape="1">
            <a:gsLst>
              <a:gs pos="0">
                <a:srgbClr val="009DD9"/>
              </a:gs>
              <a:gs pos="44000">
                <a:schemeClr val="accent1">
                  <a:lumMod val="45000"/>
                  <a:lumOff val="55000"/>
                </a:schemeClr>
              </a:gs>
              <a:gs pos="89000">
                <a:srgbClr val="0BD0D9"/>
              </a:gs>
            </a:gsLst>
            <a:lin ang="0" scaled="1"/>
            <a:tileRect/>
          </a:gradFill>
        </p:spPr>
        <p:txBody>
          <a:bodyPr lIns="0" tIns="0" rIns="0" bIns="0" rtlCol="0" anchor="ctr">
            <a:noAutofit/>
          </a:bodyPr>
          <a:lstStyle/>
          <a:p>
            <a:pPr algn="ctr"/>
            <a:r>
              <a:rPr lang="fr-FR" sz="1050" dirty="0">
                <a:solidFill>
                  <a:schemeClr val="bg1"/>
                </a:solidFill>
                <a:latin typeface="Roboto" pitchFamily="2" charset="0"/>
                <a:ea typeface="Roboto" pitchFamily="2" charset="0"/>
              </a:rPr>
              <a:t>Sous-total </a:t>
            </a:r>
          </a:p>
          <a:p>
            <a:pPr algn="ctr"/>
            <a:r>
              <a:rPr lang="fr-FR" sz="700" dirty="0">
                <a:solidFill>
                  <a:schemeClr val="bg1"/>
                </a:solidFill>
                <a:latin typeface="Roboto" pitchFamily="2" charset="0"/>
                <a:ea typeface="Roboto" pitchFamily="2" charset="0"/>
              </a:rPr>
              <a:t>Oui</a:t>
            </a:r>
          </a:p>
        </p:txBody>
      </p:sp>
      <p:graphicFrame>
        <p:nvGraphicFramePr>
          <p:cNvPr id="20" name="Graphique 19">
            <a:extLst>
              <a:ext uri="{FF2B5EF4-FFF2-40B4-BE49-F238E27FC236}">
                <a16:creationId xmlns:a16="http://schemas.microsoft.com/office/drawing/2014/main" id="{8C30A679-2C60-AF71-E076-733330AEDEDD}"/>
              </a:ext>
            </a:extLst>
          </p:cNvPr>
          <p:cNvGraphicFramePr/>
          <p:nvPr>
            <p:extLst>
              <p:ext uri="{D42A27DB-BD31-4B8C-83A1-F6EECF244321}">
                <p14:modId xmlns:p14="http://schemas.microsoft.com/office/powerpoint/2010/main" val="822397026"/>
              </p:ext>
            </p:extLst>
          </p:nvPr>
        </p:nvGraphicFramePr>
        <p:xfrm>
          <a:off x="424232" y="2421491"/>
          <a:ext cx="3826563" cy="3838993"/>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 coins arrondis 20">
            <a:extLst>
              <a:ext uri="{FF2B5EF4-FFF2-40B4-BE49-F238E27FC236}">
                <a16:creationId xmlns:a16="http://schemas.microsoft.com/office/drawing/2014/main" id="{290A9286-A992-5C41-31E7-75A922193B4F}"/>
              </a:ext>
            </a:extLst>
          </p:cNvPr>
          <p:cNvSpPr/>
          <p:nvPr/>
        </p:nvSpPr>
        <p:spPr>
          <a:xfrm>
            <a:off x="7159072" y="2444364"/>
            <a:ext cx="771539" cy="338553"/>
          </a:xfrm>
          <a:prstGeom prst="roundRect">
            <a:avLst/>
          </a:prstGeom>
          <a:gradFill flip="none" rotWithShape="1">
            <a:gsLst>
              <a:gs pos="0">
                <a:srgbClr val="009DD9"/>
              </a:gs>
              <a:gs pos="44000">
                <a:schemeClr val="accent1">
                  <a:lumMod val="45000"/>
                  <a:lumOff val="55000"/>
                </a:schemeClr>
              </a:gs>
              <a:gs pos="89000">
                <a:srgbClr val="0BD0D9"/>
              </a:gs>
            </a:gsLst>
            <a:lin ang="0" scaled="1"/>
            <a:tileRect/>
          </a:gradFill>
        </p:spPr>
        <p:txBody>
          <a:bodyPr lIns="0" tIns="0" rIns="0" bIns="0" rtlCol="0" anchor="ctr">
            <a:noAutofit/>
          </a:bodyPr>
          <a:lstStyle/>
          <a:p>
            <a:pPr algn="ctr"/>
            <a:r>
              <a:rPr lang="fr-FR" sz="1050" dirty="0">
                <a:solidFill>
                  <a:schemeClr val="bg1"/>
                </a:solidFill>
                <a:latin typeface="Roboto" pitchFamily="2" charset="0"/>
                <a:ea typeface="Roboto" pitchFamily="2" charset="0"/>
              </a:rPr>
              <a:t>Sous-total </a:t>
            </a:r>
          </a:p>
          <a:p>
            <a:pPr algn="ctr"/>
            <a:r>
              <a:rPr lang="fr-FR" sz="700" dirty="0">
                <a:solidFill>
                  <a:schemeClr val="bg1"/>
                </a:solidFill>
                <a:latin typeface="Roboto" pitchFamily="2" charset="0"/>
                <a:ea typeface="Roboto" pitchFamily="2" charset="0"/>
              </a:rPr>
              <a:t>Oui</a:t>
            </a:r>
          </a:p>
        </p:txBody>
      </p:sp>
      <p:graphicFrame>
        <p:nvGraphicFramePr>
          <p:cNvPr id="22" name="Tableau 23">
            <a:extLst>
              <a:ext uri="{FF2B5EF4-FFF2-40B4-BE49-F238E27FC236}">
                <a16:creationId xmlns:a16="http://schemas.microsoft.com/office/drawing/2014/main" id="{2428AD3C-34D2-A053-A28F-123537C671E4}"/>
              </a:ext>
            </a:extLst>
          </p:cNvPr>
          <p:cNvGraphicFramePr>
            <a:graphicFrameLocks noGrp="1"/>
          </p:cNvGraphicFramePr>
          <p:nvPr>
            <p:extLst>
              <p:ext uri="{D42A27DB-BD31-4B8C-83A1-F6EECF244321}">
                <p14:modId xmlns:p14="http://schemas.microsoft.com/office/powerpoint/2010/main" val="1754564265"/>
              </p:ext>
            </p:extLst>
          </p:nvPr>
        </p:nvGraphicFramePr>
        <p:xfrm>
          <a:off x="4577505" y="2888941"/>
          <a:ext cx="3103163" cy="2925325"/>
        </p:xfrm>
        <a:graphic>
          <a:graphicData uri="http://schemas.openxmlformats.org/drawingml/2006/table">
            <a:tbl>
              <a:tblPr firstRow="1" bandRow="1">
                <a:tableStyleId>{2D5ABB26-0587-4C30-8999-92F81FD0307C}</a:tableStyleId>
              </a:tblPr>
              <a:tblGrid>
                <a:gridCol w="3103163">
                  <a:extLst>
                    <a:ext uri="{9D8B030D-6E8A-4147-A177-3AD203B41FA5}">
                      <a16:colId xmlns:a16="http://schemas.microsoft.com/office/drawing/2014/main" val="2564470084"/>
                    </a:ext>
                  </a:extLst>
                </a:gridCol>
              </a:tblGrid>
              <a:tr h="585065">
                <a:tc>
                  <a:txBody>
                    <a:bodyPr/>
                    <a:lstStyle/>
                    <a:p>
                      <a:pPr algn="ctr"/>
                      <a:r>
                        <a:rPr lang="fr-FR" sz="1200" b="0" dirty="0">
                          <a:solidFill>
                            <a:schemeClr val="tx1"/>
                          </a:solidFill>
                        </a:rPr>
                        <a:t>Protection des données </a:t>
                      </a:r>
                    </a:p>
                    <a:p>
                      <a:pPr algn="ctr"/>
                      <a:r>
                        <a:rPr lang="fr-FR" sz="1200" b="0" dirty="0">
                          <a:solidFill>
                            <a:schemeClr val="tx1"/>
                          </a:solidFill>
                        </a:rPr>
                        <a:t>personnelles</a:t>
                      </a:r>
                    </a:p>
                  </a:txBody>
                  <a:tcPr anchor="ctr"/>
                </a:tc>
                <a:extLst>
                  <a:ext uri="{0D108BD9-81ED-4DB2-BD59-A6C34878D82A}">
                    <a16:rowId xmlns:a16="http://schemas.microsoft.com/office/drawing/2014/main" val="3309693034"/>
                  </a:ext>
                </a:extLst>
              </a:tr>
              <a:tr h="58506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Respect de ma vie privée</a:t>
                      </a:r>
                    </a:p>
                  </a:txBody>
                  <a:tcPr anchor="ctr"/>
                </a:tc>
                <a:extLst>
                  <a:ext uri="{0D108BD9-81ED-4DB2-BD59-A6C34878D82A}">
                    <a16:rowId xmlns:a16="http://schemas.microsoft.com/office/drawing/2014/main" val="2811886992"/>
                  </a:ext>
                </a:extLst>
              </a:tr>
              <a:tr h="585065">
                <a:tc>
                  <a:txBody>
                    <a:bodyPr/>
                    <a:lstStyle/>
                    <a:p>
                      <a:pPr algn="ctr"/>
                      <a:r>
                        <a:rPr lang="fr-FR" sz="1200" b="0" dirty="0">
                          <a:solidFill>
                            <a:schemeClr val="tx1"/>
                          </a:solidFill>
                        </a:rPr>
                        <a:t>Lutte contre la fraude, prévention </a:t>
                      </a:r>
                    </a:p>
                    <a:p>
                      <a:pPr algn="ctr"/>
                      <a:r>
                        <a:rPr lang="fr-FR" sz="1200" b="0" dirty="0">
                          <a:solidFill>
                            <a:schemeClr val="tx1"/>
                          </a:solidFill>
                        </a:rPr>
                        <a:t>de la corruption</a:t>
                      </a:r>
                    </a:p>
                  </a:txBody>
                  <a:tcPr anchor="ctr"/>
                </a:tc>
                <a:extLst>
                  <a:ext uri="{0D108BD9-81ED-4DB2-BD59-A6C34878D82A}">
                    <a16:rowId xmlns:a16="http://schemas.microsoft.com/office/drawing/2014/main" val="3466736975"/>
                  </a:ext>
                </a:extLst>
              </a:tr>
              <a:tr h="585065">
                <a:tc>
                  <a:txBody>
                    <a:bodyPr/>
                    <a:lstStyle/>
                    <a:p>
                      <a:pPr algn="ctr"/>
                      <a:r>
                        <a:rPr lang="fr-FR" sz="1200" b="0" dirty="0">
                          <a:solidFill>
                            <a:schemeClr val="tx1"/>
                          </a:solidFill>
                        </a:rPr>
                        <a:t>Prévention des conflits</a:t>
                      </a:r>
                    </a:p>
                    <a:p>
                      <a:pPr algn="ctr"/>
                      <a:r>
                        <a:rPr lang="fr-FR" sz="1200" b="0" dirty="0">
                          <a:solidFill>
                            <a:schemeClr val="tx1"/>
                          </a:solidFill>
                        </a:rPr>
                        <a:t>d’intérêts</a:t>
                      </a:r>
                    </a:p>
                  </a:txBody>
                  <a:tcPr anchor="ctr"/>
                </a:tc>
                <a:extLst>
                  <a:ext uri="{0D108BD9-81ED-4DB2-BD59-A6C34878D82A}">
                    <a16:rowId xmlns:a16="http://schemas.microsoft.com/office/drawing/2014/main" val="4231699068"/>
                  </a:ext>
                </a:extLst>
              </a:tr>
              <a:tr h="585065">
                <a:tc>
                  <a:txBody>
                    <a:bodyPr/>
                    <a:lstStyle/>
                    <a:p>
                      <a:pPr algn="ctr"/>
                      <a:r>
                        <a:rPr lang="fr-FR" sz="1200" b="0" dirty="0">
                          <a:solidFill>
                            <a:schemeClr val="tx1"/>
                          </a:solidFill>
                        </a:rPr>
                        <a:t>Promotion et diffusion de l’éthique </a:t>
                      </a:r>
                    </a:p>
                    <a:p>
                      <a:pPr algn="ctr"/>
                      <a:r>
                        <a:rPr lang="fr-FR" sz="1200" b="0" dirty="0">
                          <a:solidFill>
                            <a:schemeClr val="tx1"/>
                          </a:solidFill>
                        </a:rPr>
                        <a:t>dans son écosystème</a:t>
                      </a:r>
                    </a:p>
                  </a:txBody>
                  <a:tcPr anchor="ctr"/>
                </a:tc>
                <a:extLst>
                  <a:ext uri="{0D108BD9-81ED-4DB2-BD59-A6C34878D82A}">
                    <a16:rowId xmlns:a16="http://schemas.microsoft.com/office/drawing/2014/main" val="449917818"/>
                  </a:ext>
                </a:extLst>
              </a:tr>
            </a:tbl>
          </a:graphicData>
        </a:graphic>
      </p:graphicFrame>
      <p:graphicFrame>
        <p:nvGraphicFramePr>
          <p:cNvPr id="23" name="Tableau 22">
            <a:extLst>
              <a:ext uri="{FF2B5EF4-FFF2-40B4-BE49-F238E27FC236}">
                <a16:creationId xmlns:a16="http://schemas.microsoft.com/office/drawing/2014/main" id="{6AFE8D5D-DFEB-0900-54C2-C2463DC5B936}"/>
              </a:ext>
            </a:extLst>
          </p:cNvPr>
          <p:cNvGraphicFramePr>
            <a:graphicFrameLocks noGrp="1"/>
          </p:cNvGraphicFramePr>
          <p:nvPr>
            <p:extLst>
              <p:ext uri="{D42A27DB-BD31-4B8C-83A1-F6EECF244321}">
                <p14:modId xmlns:p14="http://schemas.microsoft.com/office/powerpoint/2010/main" val="1983558294"/>
              </p:ext>
            </p:extLst>
          </p:nvPr>
        </p:nvGraphicFramePr>
        <p:xfrm>
          <a:off x="4232489" y="2799695"/>
          <a:ext cx="690033" cy="3031350"/>
        </p:xfrm>
        <a:graphic>
          <a:graphicData uri="http://schemas.openxmlformats.org/drawingml/2006/table">
            <a:tbl>
              <a:tblPr firstRow="1" bandRow="1">
                <a:tableStyleId>{2D5ABB26-0587-4C30-8999-92F81FD0307C}</a:tableStyleId>
              </a:tblPr>
              <a:tblGrid>
                <a:gridCol w="690033">
                  <a:extLst>
                    <a:ext uri="{9D8B030D-6E8A-4147-A177-3AD203B41FA5}">
                      <a16:colId xmlns:a16="http://schemas.microsoft.com/office/drawing/2014/main" val="2564470084"/>
                    </a:ext>
                  </a:extLst>
                </a:gridCol>
              </a:tblGrid>
              <a:tr h="606270">
                <a:tc>
                  <a:txBody>
                    <a:bodyPr/>
                    <a:lstStyle/>
                    <a:p>
                      <a:pPr algn="ctr"/>
                      <a:r>
                        <a:rPr lang="fr-FR" b="1" dirty="0">
                          <a:solidFill>
                            <a:srgbClr val="17406D"/>
                          </a:solidFill>
                        </a:rPr>
                        <a:t>80%</a:t>
                      </a:r>
                    </a:p>
                  </a:txBody>
                  <a:tcPr anchor="ctr"/>
                </a:tc>
                <a:extLst>
                  <a:ext uri="{0D108BD9-81ED-4DB2-BD59-A6C34878D82A}">
                    <a16:rowId xmlns:a16="http://schemas.microsoft.com/office/drawing/2014/main" val="3309693034"/>
                  </a:ext>
                </a:extLst>
              </a:tr>
              <a:tr h="60627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73%</a:t>
                      </a:r>
                    </a:p>
                  </a:txBody>
                  <a:tcPr anchor="ctr"/>
                </a:tc>
                <a:extLst>
                  <a:ext uri="{0D108BD9-81ED-4DB2-BD59-A6C34878D82A}">
                    <a16:rowId xmlns:a16="http://schemas.microsoft.com/office/drawing/2014/main" val="2811886992"/>
                  </a:ext>
                </a:extLst>
              </a:tr>
              <a:tr h="60627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69%</a:t>
                      </a:r>
                    </a:p>
                  </a:txBody>
                  <a:tcPr anchor="ctr"/>
                </a:tc>
                <a:extLst>
                  <a:ext uri="{0D108BD9-81ED-4DB2-BD59-A6C34878D82A}">
                    <a16:rowId xmlns:a16="http://schemas.microsoft.com/office/drawing/2014/main" val="3466736975"/>
                  </a:ext>
                </a:extLst>
              </a:tr>
              <a:tr h="60627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66%</a:t>
                      </a:r>
                    </a:p>
                  </a:txBody>
                  <a:tcPr anchor="ctr"/>
                </a:tc>
                <a:extLst>
                  <a:ext uri="{0D108BD9-81ED-4DB2-BD59-A6C34878D82A}">
                    <a16:rowId xmlns:a16="http://schemas.microsoft.com/office/drawing/2014/main" val="4231699068"/>
                  </a:ext>
                </a:extLst>
              </a:tr>
              <a:tr h="60627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65%</a:t>
                      </a:r>
                    </a:p>
                  </a:txBody>
                  <a:tcPr anchor="ctr"/>
                </a:tc>
                <a:extLst>
                  <a:ext uri="{0D108BD9-81ED-4DB2-BD59-A6C34878D82A}">
                    <a16:rowId xmlns:a16="http://schemas.microsoft.com/office/drawing/2014/main" val="449917818"/>
                  </a:ext>
                </a:extLst>
              </a:tr>
            </a:tbl>
          </a:graphicData>
        </a:graphic>
      </p:graphicFrame>
      <p:graphicFrame>
        <p:nvGraphicFramePr>
          <p:cNvPr id="24" name="Tableau 23">
            <a:extLst>
              <a:ext uri="{FF2B5EF4-FFF2-40B4-BE49-F238E27FC236}">
                <a16:creationId xmlns:a16="http://schemas.microsoft.com/office/drawing/2014/main" id="{16347D15-2CAE-E5BE-2FD2-9AB3B79A1077}"/>
              </a:ext>
            </a:extLst>
          </p:cNvPr>
          <p:cNvGraphicFramePr>
            <a:graphicFrameLocks noGrp="1"/>
          </p:cNvGraphicFramePr>
          <p:nvPr>
            <p:extLst>
              <p:ext uri="{D42A27DB-BD31-4B8C-83A1-F6EECF244321}">
                <p14:modId xmlns:p14="http://schemas.microsoft.com/office/powerpoint/2010/main" val="387726178"/>
              </p:ext>
            </p:extLst>
          </p:nvPr>
        </p:nvGraphicFramePr>
        <p:xfrm>
          <a:off x="7199826" y="2799695"/>
          <a:ext cx="690033" cy="3031350"/>
        </p:xfrm>
        <a:graphic>
          <a:graphicData uri="http://schemas.openxmlformats.org/drawingml/2006/table">
            <a:tbl>
              <a:tblPr firstRow="1" bandRow="1">
                <a:tableStyleId>{2D5ABB26-0587-4C30-8999-92F81FD0307C}</a:tableStyleId>
              </a:tblPr>
              <a:tblGrid>
                <a:gridCol w="690033">
                  <a:extLst>
                    <a:ext uri="{9D8B030D-6E8A-4147-A177-3AD203B41FA5}">
                      <a16:colId xmlns:a16="http://schemas.microsoft.com/office/drawing/2014/main" val="2564470084"/>
                    </a:ext>
                  </a:extLst>
                </a:gridCol>
              </a:tblGrid>
              <a:tr h="606270">
                <a:tc>
                  <a:txBody>
                    <a:bodyPr/>
                    <a:lstStyle/>
                    <a:p>
                      <a:pPr algn="ctr"/>
                      <a:r>
                        <a:rPr lang="fr-FR" b="1" dirty="0">
                          <a:solidFill>
                            <a:srgbClr val="17406D"/>
                          </a:solidFill>
                        </a:rPr>
                        <a:t>80%</a:t>
                      </a:r>
                    </a:p>
                  </a:txBody>
                  <a:tcPr anchor="ctr"/>
                </a:tc>
                <a:extLst>
                  <a:ext uri="{0D108BD9-81ED-4DB2-BD59-A6C34878D82A}">
                    <a16:rowId xmlns:a16="http://schemas.microsoft.com/office/drawing/2014/main" val="3309693034"/>
                  </a:ext>
                </a:extLst>
              </a:tr>
              <a:tr h="60627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70%</a:t>
                      </a:r>
                    </a:p>
                  </a:txBody>
                  <a:tcPr anchor="ctr"/>
                </a:tc>
                <a:extLst>
                  <a:ext uri="{0D108BD9-81ED-4DB2-BD59-A6C34878D82A}">
                    <a16:rowId xmlns:a16="http://schemas.microsoft.com/office/drawing/2014/main" val="2811886992"/>
                  </a:ext>
                </a:extLst>
              </a:tr>
              <a:tr h="60627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73%</a:t>
                      </a:r>
                    </a:p>
                  </a:txBody>
                  <a:tcPr anchor="ctr"/>
                </a:tc>
                <a:extLst>
                  <a:ext uri="{0D108BD9-81ED-4DB2-BD59-A6C34878D82A}">
                    <a16:rowId xmlns:a16="http://schemas.microsoft.com/office/drawing/2014/main" val="3466736975"/>
                  </a:ext>
                </a:extLst>
              </a:tr>
              <a:tr h="60627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71%</a:t>
                      </a:r>
                    </a:p>
                  </a:txBody>
                  <a:tcPr anchor="ctr"/>
                </a:tc>
                <a:extLst>
                  <a:ext uri="{0D108BD9-81ED-4DB2-BD59-A6C34878D82A}">
                    <a16:rowId xmlns:a16="http://schemas.microsoft.com/office/drawing/2014/main" val="4231699068"/>
                  </a:ext>
                </a:extLst>
              </a:tr>
              <a:tr h="60627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65%</a:t>
                      </a:r>
                    </a:p>
                  </a:txBody>
                  <a:tcPr anchor="ctr"/>
                </a:tc>
                <a:extLst>
                  <a:ext uri="{0D108BD9-81ED-4DB2-BD59-A6C34878D82A}">
                    <a16:rowId xmlns:a16="http://schemas.microsoft.com/office/drawing/2014/main" val="449917818"/>
                  </a:ext>
                </a:extLst>
              </a:tr>
            </a:tbl>
          </a:graphicData>
        </a:graphic>
      </p:graphicFrame>
      <p:graphicFrame>
        <p:nvGraphicFramePr>
          <p:cNvPr id="25" name="Graphique 24">
            <a:extLst>
              <a:ext uri="{FF2B5EF4-FFF2-40B4-BE49-F238E27FC236}">
                <a16:creationId xmlns:a16="http://schemas.microsoft.com/office/drawing/2014/main" id="{EBD4E647-2248-0738-6B0E-1B1EB9E33DAD}"/>
              </a:ext>
            </a:extLst>
          </p:cNvPr>
          <p:cNvGraphicFramePr/>
          <p:nvPr>
            <p:extLst>
              <p:ext uri="{D42A27DB-BD31-4B8C-83A1-F6EECF244321}">
                <p14:modId xmlns:p14="http://schemas.microsoft.com/office/powerpoint/2010/main" val="3111087672"/>
              </p:ext>
            </p:extLst>
          </p:nvPr>
        </p:nvGraphicFramePr>
        <p:xfrm>
          <a:off x="7889859" y="2447234"/>
          <a:ext cx="3826563" cy="3838993"/>
        </p:xfrm>
        <a:graphic>
          <a:graphicData uri="http://schemas.openxmlformats.org/drawingml/2006/chart">
            <c:chart xmlns:c="http://schemas.openxmlformats.org/drawingml/2006/chart" xmlns:r="http://schemas.openxmlformats.org/officeDocument/2006/relationships" r:id="rId5"/>
          </a:graphicData>
        </a:graphic>
      </p:graphicFrame>
      <p:cxnSp>
        <p:nvCxnSpPr>
          <p:cNvPr id="3" name="Connecteur droit 2">
            <a:extLst>
              <a:ext uri="{FF2B5EF4-FFF2-40B4-BE49-F238E27FC236}">
                <a16:creationId xmlns:a16="http://schemas.microsoft.com/office/drawing/2014/main" id="{4B54EBF2-47EE-06BC-35FE-58CCBCD50DEC}"/>
              </a:ext>
            </a:extLst>
          </p:cNvPr>
          <p:cNvCxnSpPr>
            <a:cxnSpLocks/>
          </p:cNvCxnSpPr>
          <p:nvPr/>
        </p:nvCxnSpPr>
        <p:spPr>
          <a:xfrm>
            <a:off x="1170337" y="3429000"/>
            <a:ext cx="9831208"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3B2B0B29-ADC1-9B7E-4EA9-6122D25A63CA}"/>
              </a:ext>
            </a:extLst>
          </p:cNvPr>
          <p:cNvCxnSpPr>
            <a:cxnSpLocks/>
          </p:cNvCxnSpPr>
          <p:nvPr/>
        </p:nvCxnSpPr>
        <p:spPr>
          <a:xfrm>
            <a:off x="1170337" y="5274205"/>
            <a:ext cx="9831208"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34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174</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288346"/>
            <a:ext cx="10855569" cy="664797"/>
          </a:xfrm>
        </p:spPr>
        <p:txBody>
          <a:bodyPr/>
          <a:lstStyle/>
          <a:p>
            <a:r>
              <a:rPr lang="fr-FR" sz="2400" dirty="0"/>
              <a:t>Des managers particulièrement convaincus de l’efficacité de leur entreprise à agir en matière d’éthique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45979055"/>
              </p:ext>
            </p:extLst>
          </p:nvPr>
        </p:nvGraphicFramePr>
        <p:xfrm>
          <a:off x="652733" y="1144340"/>
          <a:ext cx="5353257" cy="285360"/>
        </p:xfrm>
        <a:graphic>
          <a:graphicData uri="http://schemas.openxmlformats.org/drawingml/2006/table">
            <a:tbl>
              <a:tblPr>
                <a:tableStyleId>{5C22544A-7EE6-4342-B048-85BDC9FD1C3A}</a:tableStyleId>
              </a:tblPr>
              <a:tblGrid>
                <a:gridCol w="5353257">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Q26. Diriez-vous que votre entreprise agit efficacement en matière de…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 – </a:t>
            </a:r>
            <a:r>
              <a:rPr lang="fr-FR" sz="1050" b="1" i="1" dirty="0">
                <a:latin typeface="Roboto" panose="020B0604020202020204" charset="0"/>
                <a:ea typeface="Roboto" panose="020B0604020202020204" charset="0"/>
              </a:rPr>
              <a:t>ST « Oui »</a:t>
            </a:r>
          </a:p>
        </p:txBody>
      </p:sp>
      <p:grpSp>
        <p:nvGrpSpPr>
          <p:cNvPr id="11" name="Groupe 10">
            <a:extLst>
              <a:ext uri="{FF2B5EF4-FFF2-40B4-BE49-F238E27FC236}">
                <a16:creationId xmlns:a16="http://schemas.microsoft.com/office/drawing/2014/main" id="{34C4F323-C5F3-55C6-DF64-BD43AB6C7076}"/>
              </a:ext>
            </a:extLst>
          </p:cNvPr>
          <p:cNvGrpSpPr/>
          <p:nvPr/>
        </p:nvGrpSpPr>
        <p:grpSpPr>
          <a:xfrm>
            <a:off x="842615" y="1939448"/>
            <a:ext cx="2060885" cy="504916"/>
            <a:chOff x="842615" y="1939448"/>
            <a:chExt cx="2060885" cy="504916"/>
          </a:xfrm>
        </p:grpSpPr>
        <p:pic>
          <p:nvPicPr>
            <p:cNvPr id="13" name="Picture 2">
              <a:extLst>
                <a:ext uri="{FF2B5EF4-FFF2-40B4-BE49-F238E27FC236}">
                  <a16:creationId xmlns:a16="http://schemas.microsoft.com/office/drawing/2014/main" id="{33CD5B3C-EBD6-0938-A161-D5672B00FA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759E12CD-74FA-4B34-F44D-760F302EE8B7}"/>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6" name="Groupe 15">
            <a:extLst>
              <a:ext uri="{FF2B5EF4-FFF2-40B4-BE49-F238E27FC236}">
                <a16:creationId xmlns:a16="http://schemas.microsoft.com/office/drawing/2014/main" id="{98342617-09D8-04F9-ADD4-AB162249EE83}"/>
              </a:ext>
            </a:extLst>
          </p:cNvPr>
          <p:cNvGrpSpPr/>
          <p:nvPr/>
        </p:nvGrpSpPr>
        <p:grpSpPr>
          <a:xfrm>
            <a:off x="8058119" y="1939448"/>
            <a:ext cx="2010242" cy="504916"/>
            <a:chOff x="8058119" y="1939448"/>
            <a:chExt cx="2010242" cy="504916"/>
          </a:xfrm>
        </p:grpSpPr>
        <p:pic>
          <p:nvPicPr>
            <p:cNvPr id="19" name="Picture 4">
              <a:extLst>
                <a:ext uri="{FF2B5EF4-FFF2-40B4-BE49-F238E27FC236}">
                  <a16:creationId xmlns:a16="http://schemas.microsoft.com/office/drawing/2014/main" id="{6020E7A9-8DFE-22A5-16D3-E368F3AE20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D83A170B-86F5-5DEE-10D4-788E87936847}"/>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graphicFrame>
        <p:nvGraphicFramePr>
          <p:cNvPr id="8" name="Graphique 7">
            <a:extLst>
              <a:ext uri="{FF2B5EF4-FFF2-40B4-BE49-F238E27FC236}">
                <a16:creationId xmlns:a16="http://schemas.microsoft.com/office/drawing/2014/main" id="{CF149C27-E759-D877-FB1E-09548083084E}"/>
              </a:ext>
            </a:extLst>
          </p:cNvPr>
          <p:cNvGraphicFramePr/>
          <p:nvPr>
            <p:extLst>
              <p:ext uri="{D42A27DB-BD31-4B8C-83A1-F6EECF244321}">
                <p14:modId xmlns:p14="http://schemas.microsoft.com/office/powerpoint/2010/main" val="933959419"/>
              </p:ext>
            </p:extLst>
          </p:nvPr>
        </p:nvGraphicFramePr>
        <p:xfrm>
          <a:off x="470376" y="2846033"/>
          <a:ext cx="5625624" cy="3465576"/>
        </p:xfrm>
        <a:graphic>
          <a:graphicData uri="http://schemas.openxmlformats.org/drawingml/2006/chart">
            <c:chart xmlns:c="http://schemas.openxmlformats.org/drawingml/2006/chart" xmlns:r="http://schemas.openxmlformats.org/officeDocument/2006/relationships" r:id="rId4"/>
          </a:graphicData>
        </a:graphic>
      </p:graphicFrame>
      <p:cxnSp>
        <p:nvCxnSpPr>
          <p:cNvPr id="26" name="Connecteur droit 25">
            <a:extLst>
              <a:ext uri="{FF2B5EF4-FFF2-40B4-BE49-F238E27FC236}">
                <a16:creationId xmlns:a16="http://schemas.microsoft.com/office/drawing/2014/main" id="{6E28CD52-F95B-D74E-88DF-B57D53A0AF7F}"/>
              </a:ext>
            </a:extLst>
          </p:cNvPr>
          <p:cNvCxnSpPr>
            <a:cxnSpLocks/>
          </p:cNvCxnSpPr>
          <p:nvPr/>
        </p:nvCxnSpPr>
        <p:spPr>
          <a:xfrm>
            <a:off x="6321025" y="2978950"/>
            <a:ext cx="0" cy="3150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Graphique 3">
            <a:extLst>
              <a:ext uri="{FF2B5EF4-FFF2-40B4-BE49-F238E27FC236}">
                <a16:creationId xmlns:a16="http://schemas.microsoft.com/office/drawing/2014/main" id="{BD226881-8748-53E3-E777-013C955AD913}"/>
              </a:ext>
            </a:extLst>
          </p:cNvPr>
          <p:cNvGraphicFramePr/>
          <p:nvPr>
            <p:extLst>
              <p:ext uri="{D42A27DB-BD31-4B8C-83A1-F6EECF244321}">
                <p14:modId xmlns:p14="http://schemas.microsoft.com/office/powerpoint/2010/main" val="2993221348"/>
              </p:ext>
            </p:extLst>
          </p:nvPr>
        </p:nvGraphicFramePr>
        <p:xfrm>
          <a:off x="6321025" y="2846033"/>
          <a:ext cx="5625624" cy="3465576"/>
        </p:xfrm>
        <a:graphic>
          <a:graphicData uri="http://schemas.openxmlformats.org/drawingml/2006/chart">
            <c:chart xmlns:c="http://schemas.openxmlformats.org/drawingml/2006/chart" xmlns:r="http://schemas.openxmlformats.org/officeDocument/2006/relationships" r:id="rId5"/>
          </a:graphicData>
        </a:graphic>
      </p:graphicFrame>
      <p:sp>
        <p:nvSpPr>
          <p:cNvPr id="21" name="ZoneTexte 20">
            <a:extLst>
              <a:ext uri="{FF2B5EF4-FFF2-40B4-BE49-F238E27FC236}">
                <a16:creationId xmlns:a16="http://schemas.microsoft.com/office/drawing/2014/main" id="{57EB0E23-94F3-4357-F07E-25A98410796D}"/>
              </a:ext>
            </a:extLst>
          </p:cNvPr>
          <p:cNvSpPr txBox="1"/>
          <p:nvPr/>
        </p:nvSpPr>
        <p:spPr>
          <a:xfrm>
            <a:off x="895093" y="2655497"/>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2" name="ZoneTexte 21">
            <a:extLst>
              <a:ext uri="{FF2B5EF4-FFF2-40B4-BE49-F238E27FC236}">
                <a16:creationId xmlns:a16="http://schemas.microsoft.com/office/drawing/2014/main" id="{0CA1D906-F4D0-173C-5D1C-43A289869FB0}"/>
              </a:ext>
            </a:extLst>
          </p:cNvPr>
          <p:cNvSpPr txBox="1"/>
          <p:nvPr/>
        </p:nvSpPr>
        <p:spPr>
          <a:xfrm>
            <a:off x="3035333" y="2655497"/>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3" name="ZoneTexte 22">
            <a:extLst>
              <a:ext uri="{FF2B5EF4-FFF2-40B4-BE49-F238E27FC236}">
                <a16:creationId xmlns:a16="http://schemas.microsoft.com/office/drawing/2014/main" id="{8B4E6DD3-D7EA-C29B-29EF-AB27EF80BD16}"/>
              </a:ext>
            </a:extLst>
          </p:cNvPr>
          <p:cNvSpPr txBox="1"/>
          <p:nvPr/>
        </p:nvSpPr>
        <p:spPr>
          <a:xfrm>
            <a:off x="4131837" y="2815238"/>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4" name="ZoneTexte 23">
            <a:extLst>
              <a:ext uri="{FF2B5EF4-FFF2-40B4-BE49-F238E27FC236}">
                <a16:creationId xmlns:a16="http://schemas.microsoft.com/office/drawing/2014/main" id="{BE63B4BC-8931-7EDE-4946-80FA0AD008EA}"/>
              </a:ext>
            </a:extLst>
          </p:cNvPr>
          <p:cNvSpPr txBox="1"/>
          <p:nvPr/>
        </p:nvSpPr>
        <p:spPr>
          <a:xfrm>
            <a:off x="5182248" y="2815238"/>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5" name="ZoneTexte 24">
            <a:extLst>
              <a:ext uri="{FF2B5EF4-FFF2-40B4-BE49-F238E27FC236}">
                <a16:creationId xmlns:a16="http://schemas.microsoft.com/office/drawing/2014/main" id="{C9CFC18D-1250-3018-4D83-10BF34DE3FF7}"/>
              </a:ext>
            </a:extLst>
          </p:cNvPr>
          <p:cNvSpPr txBox="1"/>
          <p:nvPr/>
        </p:nvSpPr>
        <p:spPr>
          <a:xfrm>
            <a:off x="6693567" y="2655497"/>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7" name="ZoneTexte 26">
            <a:extLst>
              <a:ext uri="{FF2B5EF4-FFF2-40B4-BE49-F238E27FC236}">
                <a16:creationId xmlns:a16="http://schemas.microsoft.com/office/drawing/2014/main" id="{0886635C-F54D-D94F-51CD-8693EF02D0C7}"/>
              </a:ext>
            </a:extLst>
          </p:cNvPr>
          <p:cNvSpPr txBox="1"/>
          <p:nvPr/>
        </p:nvSpPr>
        <p:spPr>
          <a:xfrm>
            <a:off x="8854927" y="2758088"/>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8" name="ZoneTexte 27">
            <a:extLst>
              <a:ext uri="{FF2B5EF4-FFF2-40B4-BE49-F238E27FC236}">
                <a16:creationId xmlns:a16="http://schemas.microsoft.com/office/drawing/2014/main" id="{38576A4C-63ED-7A42-2B85-8A2431245AFC}"/>
              </a:ext>
            </a:extLst>
          </p:cNvPr>
          <p:cNvSpPr txBox="1"/>
          <p:nvPr/>
        </p:nvSpPr>
        <p:spPr>
          <a:xfrm>
            <a:off x="9948943" y="2691413"/>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9" name="ZoneTexte 28">
            <a:extLst>
              <a:ext uri="{FF2B5EF4-FFF2-40B4-BE49-F238E27FC236}">
                <a16:creationId xmlns:a16="http://schemas.microsoft.com/office/drawing/2014/main" id="{13FEF332-083F-BACF-4101-A5FCDF76A928}"/>
              </a:ext>
            </a:extLst>
          </p:cNvPr>
          <p:cNvSpPr txBox="1"/>
          <p:nvPr/>
        </p:nvSpPr>
        <p:spPr>
          <a:xfrm>
            <a:off x="11008813" y="2862543"/>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Tree>
    <p:extLst>
      <p:ext uri="{BB962C8B-B14F-4D97-AF65-F5344CB8AC3E}">
        <p14:creationId xmlns:p14="http://schemas.microsoft.com/office/powerpoint/2010/main" val="229653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608572"/>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extLst>
              <p:ext uri="{D42A27DB-BD31-4B8C-83A1-F6EECF244321}">
                <p14:modId xmlns:p14="http://schemas.microsoft.com/office/powerpoint/2010/main" val="712821198"/>
              </p:ext>
            </p:extLst>
          </p:nvPr>
        </p:nvGraphicFramePr>
        <p:xfrm>
          <a:off x="713867" y="1160904"/>
          <a:ext cx="6040685" cy="285360"/>
        </p:xfrm>
        <a:graphic>
          <a:graphicData uri="http://schemas.openxmlformats.org/drawingml/2006/table">
            <a:tbl>
              <a:tblPr>
                <a:tableStyleId>{5C22544A-7EE6-4342-B048-85BDC9FD1C3A}</a:tableStyleId>
              </a:tblPr>
              <a:tblGrid>
                <a:gridCol w="6040685">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Q26. Diriez-vous que votre entreprise agit efficacement en matière de…</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48139"/>
            <a:ext cx="11462580"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 Perception de l’efficacité des actions de l’entreprise en matière d’éthique</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46004"/>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722794" y="1489005"/>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 – </a:t>
            </a:r>
            <a:r>
              <a:rPr lang="fr-FR" sz="1050" b="1" i="1" dirty="0">
                <a:latin typeface="Roboto" panose="020B0604020202020204" charset="0"/>
                <a:ea typeface="Roboto" panose="020B0604020202020204" charset="0"/>
              </a:rPr>
              <a:t>ST « Oui »</a:t>
            </a: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nvGraphicFramePr>
        <p:xfrm>
          <a:off x="161925" y="2758682"/>
          <a:ext cx="11740467" cy="2347259"/>
        </p:xfrm>
        <a:graphic>
          <a:graphicData uri="http://schemas.openxmlformats.org/drawingml/2006/table">
            <a:tbl>
              <a:tblPr firstRow="1" bandRow="1"/>
              <a:tblGrid>
                <a:gridCol w="1790700">
                  <a:extLst>
                    <a:ext uri="{9D8B030D-6E8A-4147-A177-3AD203B41FA5}">
                      <a16:colId xmlns:a16="http://schemas.microsoft.com/office/drawing/2014/main" val="1613173348"/>
                    </a:ext>
                  </a:extLst>
                </a:gridCol>
                <a:gridCol w="708382">
                  <a:extLst>
                    <a:ext uri="{9D8B030D-6E8A-4147-A177-3AD203B41FA5}">
                      <a16:colId xmlns:a16="http://schemas.microsoft.com/office/drawing/2014/main" val="2417229433"/>
                    </a:ext>
                  </a:extLst>
                </a:gridCol>
                <a:gridCol w="1933295">
                  <a:extLst>
                    <a:ext uri="{9D8B030D-6E8A-4147-A177-3AD203B41FA5}">
                      <a16:colId xmlns:a16="http://schemas.microsoft.com/office/drawing/2014/main" val="4065695276"/>
                    </a:ext>
                  </a:extLst>
                </a:gridCol>
                <a:gridCol w="2086763">
                  <a:extLst>
                    <a:ext uri="{9D8B030D-6E8A-4147-A177-3AD203B41FA5}">
                      <a16:colId xmlns:a16="http://schemas.microsoft.com/office/drawing/2014/main" val="1842800419"/>
                    </a:ext>
                  </a:extLst>
                </a:gridCol>
                <a:gridCol w="849892">
                  <a:extLst>
                    <a:ext uri="{9D8B030D-6E8A-4147-A177-3AD203B41FA5}">
                      <a16:colId xmlns:a16="http://schemas.microsoft.com/office/drawing/2014/main" val="332636344"/>
                    </a:ext>
                  </a:extLst>
                </a:gridCol>
                <a:gridCol w="2147299">
                  <a:extLst>
                    <a:ext uri="{9D8B030D-6E8A-4147-A177-3AD203B41FA5}">
                      <a16:colId xmlns:a16="http://schemas.microsoft.com/office/drawing/2014/main" val="1978337493"/>
                    </a:ext>
                  </a:extLst>
                </a:gridCol>
                <a:gridCol w="2224136">
                  <a:extLst>
                    <a:ext uri="{9D8B030D-6E8A-4147-A177-3AD203B41FA5}">
                      <a16:colId xmlns:a16="http://schemas.microsoft.com/office/drawing/2014/main" val="1820714950"/>
                    </a:ext>
                  </a:extLst>
                </a:gridCol>
              </a:tblGrid>
              <a:tr h="673448">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Protection des données personnelles</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80%</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De 5 à 9 ans d’ancienneté : 73%</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kern="1200" baseline="0" dirty="0">
                          <a:solidFill>
                            <a:srgbClr val="84A120"/>
                          </a:solidFill>
                          <a:latin typeface="Calibri" panose="020F0502020204030204" pitchFamily="34" charset="0"/>
                          <a:ea typeface="+mn-ea"/>
                          <a:cs typeface="+mn-cs"/>
                        </a:rPr>
                        <a:t>80%</a:t>
                      </a:r>
                      <a:endParaRPr lang="fr-FR" sz="900" b="0" i="0" u="none" strike="noStrike" baseline="0" dirty="0">
                        <a:solidFill>
                          <a:srgbClr val="C0000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72022013"/>
                  </a:ext>
                </a:extLst>
              </a:tr>
              <a:tr h="40582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Lutte contre la fraude, prévention de la corruption</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69%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77%</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64%</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63%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73%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70%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593490565"/>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Prévention des conflits d’intérêts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66%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73%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61%</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61%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71%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Moins de 5 ans d’ancienneté : 81%</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66%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8002930"/>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Promotion et diffusion de l’éthique dans son écosystème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65%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72%</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Entre 30 et 39 ans : 73%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Moins de 5 ans d’ancienneté : 73%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61%</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61%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65%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Entre 30 et 39 ans : 76%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Moins de 5 ans d’ancienneté : 78%</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50 ans et plus : 61%</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61%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63909016"/>
                  </a:ext>
                </a:extLst>
              </a:tr>
            </a:tbl>
          </a:graphicData>
        </a:graphic>
      </p:graphicFrame>
      <p:sp>
        <p:nvSpPr>
          <p:cNvPr id="4" name="Espace réservé du numéro de diapositive 3">
            <a:extLst>
              <a:ext uri="{FF2B5EF4-FFF2-40B4-BE49-F238E27FC236}">
                <a16:creationId xmlns:a16="http://schemas.microsoft.com/office/drawing/2014/main" id="{5D18DDDE-7E25-59B0-D61E-CB1937738ECE}"/>
              </a:ext>
            </a:extLst>
          </p:cNvPr>
          <p:cNvSpPr>
            <a:spLocks noGrp="1"/>
          </p:cNvSpPr>
          <p:nvPr>
            <p:ph type="sldNum" sz="quarter" idx="4"/>
          </p:nvPr>
        </p:nvSpPr>
        <p:spPr/>
        <p:txBody>
          <a:bodyPr/>
          <a:lstStyle/>
          <a:p>
            <a:fld id="{69A197D1-22BB-4CE7-B90B-919B10D073A0}" type="slidenum">
              <a:rPr lang="fr-FR" altLang="fr-FR" smtClean="0"/>
              <a:pPr/>
              <a:t>175</a:t>
            </a:fld>
            <a:endParaRPr lang="fr-FR" altLang="fr-FR" dirty="0"/>
          </a:p>
        </p:txBody>
      </p:sp>
      <p:grpSp>
        <p:nvGrpSpPr>
          <p:cNvPr id="5" name="Groupe 4">
            <a:extLst>
              <a:ext uri="{FF2B5EF4-FFF2-40B4-BE49-F238E27FC236}">
                <a16:creationId xmlns:a16="http://schemas.microsoft.com/office/drawing/2014/main" id="{A6BE3E58-9DAB-ABE0-A3CD-77299EFD15B1}"/>
              </a:ext>
            </a:extLst>
          </p:cNvPr>
          <p:cNvGrpSpPr/>
          <p:nvPr/>
        </p:nvGrpSpPr>
        <p:grpSpPr>
          <a:xfrm>
            <a:off x="3817560" y="1952528"/>
            <a:ext cx="2060885" cy="504916"/>
            <a:chOff x="842615" y="1939448"/>
            <a:chExt cx="2060885" cy="504916"/>
          </a:xfrm>
        </p:grpSpPr>
        <p:pic>
          <p:nvPicPr>
            <p:cNvPr id="6" name="Picture 2">
              <a:extLst>
                <a:ext uri="{FF2B5EF4-FFF2-40B4-BE49-F238E27FC236}">
                  <a16:creationId xmlns:a16="http://schemas.microsoft.com/office/drawing/2014/main" id="{4ADA52CD-29B1-C841-CB1E-5836AF483A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CA2080EC-4B06-255E-66E2-15B500EFAE7E}"/>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1" name="Groupe 10">
            <a:extLst>
              <a:ext uri="{FF2B5EF4-FFF2-40B4-BE49-F238E27FC236}">
                <a16:creationId xmlns:a16="http://schemas.microsoft.com/office/drawing/2014/main" id="{AA8020F9-93C5-4075-3AB1-E8B0130BEEC1}"/>
              </a:ext>
            </a:extLst>
          </p:cNvPr>
          <p:cNvGrpSpPr/>
          <p:nvPr/>
        </p:nvGrpSpPr>
        <p:grpSpPr>
          <a:xfrm>
            <a:off x="9089136" y="1939383"/>
            <a:ext cx="2010242" cy="504916"/>
            <a:chOff x="8058119" y="1939448"/>
            <a:chExt cx="2010242" cy="504916"/>
          </a:xfrm>
        </p:grpSpPr>
        <p:pic>
          <p:nvPicPr>
            <p:cNvPr id="13" name="Picture 4">
              <a:extLst>
                <a:ext uri="{FF2B5EF4-FFF2-40B4-BE49-F238E27FC236}">
                  <a16:creationId xmlns:a16="http://schemas.microsoft.com/office/drawing/2014/main" id="{93E61CEC-4B85-0C80-61C9-027A78AD8B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52FF8FE3-6016-0F3A-2EAC-7FDD7EAD8F77}"/>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cxnSp>
        <p:nvCxnSpPr>
          <p:cNvPr id="16" name="Connecteur droit 15">
            <a:extLst>
              <a:ext uri="{FF2B5EF4-FFF2-40B4-BE49-F238E27FC236}">
                <a16:creationId xmlns:a16="http://schemas.microsoft.com/office/drawing/2014/main" id="{5BADCF57-9A95-96D9-7E0C-AAF852322EA7}"/>
              </a:ext>
            </a:extLst>
          </p:cNvPr>
          <p:cNvCxnSpPr>
            <a:cxnSpLocks/>
          </p:cNvCxnSpPr>
          <p:nvPr/>
        </p:nvCxnSpPr>
        <p:spPr>
          <a:xfrm>
            <a:off x="6693663" y="2758681"/>
            <a:ext cx="0" cy="234726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25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230F41-DE0D-45BE-A113-670322C619D9}"/>
              </a:ext>
            </a:extLst>
          </p:cNvPr>
          <p:cNvSpPr/>
          <p:nvPr/>
        </p:nvSpPr>
        <p:spPr>
          <a:xfrm>
            <a:off x="-12249" y="0"/>
            <a:ext cx="12204249" cy="6858000"/>
          </a:xfrm>
          <a:prstGeom prst="rect">
            <a:avLst/>
          </a:prstGeom>
          <a:solidFill>
            <a:schemeClr val="accent4">
              <a:alpha val="80000"/>
            </a:schemeClr>
          </a:solidFill>
          <a:ln>
            <a:noFill/>
          </a:ln>
        </p:spPr>
        <p:txBody>
          <a:bodyPr rtlCol="0" anchor="ctr">
            <a:noAutofit/>
          </a:bodyPr>
          <a:lstStyle/>
          <a:p>
            <a:pPr algn="ctr"/>
            <a:endParaRPr lang="fr-FR" sz="2000" dirty="0" err="1">
              <a:latin typeface="+mn-lt"/>
            </a:endParaRPr>
          </a:p>
        </p:txBody>
      </p:sp>
      <p:sp>
        <p:nvSpPr>
          <p:cNvPr id="2" name="Titre 1">
            <a:extLst>
              <a:ext uri="{FF2B5EF4-FFF2-40B4-BE49-F238E27FC236}">
                <a16:creationId xmlns:a16="http://schemas.microsoft.com/office/drawing/2014/main" id="{BCF2E25C-1155-452A-A787-0D3957D68BA8}"/>
              </a:ext>
            </a:extLst>
          </p:cNvPr>
          <p:cNvSpPr>
            <a:spLocks noGrp="1"/>
          </p:cNvSpPr>
          <p:nvPr>
            <p:ph type="title"/>
          </p:nvPr>
        </p:nvSpPr>
        <p:spPr>
          <a:xfrm>
            <a:off x="1100446" y="2259014"/>
            <a:ext cx="7515834" cy="2295525"/>
          </a:xfrm>
        </p:spPr>
        <p:txBody>
          <a:bodyPr/>
          <a:lstStyle/>
          <a:p>
            <a:r>
              <a:rPr lang="fr-FR" dirty="0">
                <a:solidFill>
                  <a:schemeClr val="bg1"/>
                </a:solidFill>
              </a:rPr>
              <a:t>Focus sur les dispositifs </a:t>
            </a:r>
            <a:br>
              <a:rPr lang="fr-FR" dirty="0">
                <a:solidFill>
                  <a:schemeClr val="bg1"/>
                </a:solidFill>
              </a:rPr>
            </a:br>
            <a:r>
              <a:rPr lang="fr-FR" dirty="0">
                <a:solidFill>
                  <a:schemeClr val="bg1"/>
                </a:solidFill>
              </a:rPr>
              <a:t>en place</a:t>
            </a:r>
          </a:p>
        </p:txBody>
      </p:sp>
      <p:sp>
        <p:nvSpPr>
          <p:cNvPr id="3" name="ZoneTexte 2">
            <a:extLst>
              <a:ext uri="{FF2B5EF4-FFF2-40B4-BE49-F238E27FC236}">
                <a16:creationId xmlns:a16="http://schemas.microsoft.com/office/drawing/2014/main" id="{D59493E2-39E0-41D6-B0C6-189B57345E41}"/>
              </a:ext>
            </a:extLst>
          </p:cNvPr>
          <p:cNvSpPr txBox="1"/>
          <p:nvPr/>
        </p:nvSpPr>
        <p:spPr>
          <a:xfrm>
            <a:off x="10568137" y="4162448"/>
            <a:ext cx="1527982" cy="3170099"/>
          </a:xfrm>
          <a:prstGeom prst="rect">
            <a:avLst/>
          </a:prstGeom>
          <a:noFill/>
        </p:spPr>
        <p:txBody>
          <a:bodyPr wrap="none" rtlCol="0">
            <a:spAutoFit/>
          </a:bodyPr>
          <a:lstStyle/>
          <a:p>
            <a:pPr algn="ctr"/>
            <a:r>
              <a:rPr lang="fr-FR" sz="20000" b="1" dirty="0">
                <a:solidFill>
                  <a:schemeClr val="bg1"/>
                </a:solidFill>
                <a:latin typeface="Oswald" pitchFamily="2" charset="0"/>
                <a:sym typeface="Wingdings" panose="05000000000000000000" pitchFamily="2" charset="2"/>
              </a:rPr>
              <a:t>3</a:t>
            </a:r>
            <a:endParaRPr lang="fr-FR" sz="20000" b="1" dirty="0">
              <a:solidFill>
                <a:schemeClr val="bg1"/>
              </a:solidFill>
              <a:latin typeface="Oswald" pitchFamily="2" charset="0"/>
            </a:endParaRPr>
          </a:p>
        </p:txBody>
      </p:sp>
      <p:sp>
        <p:nvSpPr>
          <p:cNvPr id="4" name="Ellipse 3">
            <a:extLst>
              <a:ext uri="{FF2B5EF4-FFF2-40B4-BE49-F238E27FC236}">
                <a16:creationId xmlns:a16="http://schemas.microsoft.com/office/drawing/2014/main" id="{28E1CB4D-F345-4AC7-BB6F-CCAAAB2BCD4E}"/>
              </a:ext>
            </a:extLst>
          </p:cNvPr>
          <p:cNvSpPr/>
          <p:nvPr/>
        </p:nvSpPr>
        <p:spPr>
          <a:xfrm>
            <a:off x="9561385" y="3969060"/>
            <a:ext cx="3541486" cy="3541486"/>
          </a:xfrm>
          <a:prstGeom prst="ellipse">
            <a:avLst/>
          </a:prstGeom>
          <a:noFill/>
          <a:ln w="317500">
            <a:solidFill>
              <a:schemeClr val="bg1"/>
            </a:solidFill>
          </a:ln>
        </p:spPr>
        <p:txBody>
          <a:bodyPr rtlCol="0" anchor="ctr">
            <a:noAutofit/>
          </a:bodyPr>
          <a:lstStyle/>
          <a:p>
            <a:pPr algn="ctr"/>
            <a:endParaRPr lang="fr-FR" sz="2000" dirty="0" err="1">
              <a:latin typeface="+mn-lt"/>
            </a:endParaRPr>
          </a:p>
        </p:txBody>
      </p:sp>
      <p:sp>
        <p:nvSpPr>
          <p:cNvPr id="5" name="Forme libre : forme 4">
            <a:extLst>
              <a:ext uri="{FF2B5EF4-FFF2-40B4-BE49-F238E27FC236}">
                <a16:creationId xmlns:a16="http://schemas.microsoft.com/office/drawing/2014/main" id="{8E9217C6-902C-42E8-ADB6-5D441028770B}"/>
              </a:ext>
            </a:extLst>
          </p:cNvPr>
          <p:cNvSpPr/>
          <p:nvPr/>
        </p:nvSpPr>
        <p:spPr>
          <a:xfrm>
            <a:off x="0" y="2761"/>
            <a:ext cx="2015048" cy="6855239"/>
          </a:xfrm>
          <a:custGeom>
            <a:avLst/>
            <a:gdLst>
              <a:gd name="connsiteX0" fmla="*/ 0 w 2015048"/>
              <a:gd name="connsiteY0" fmla="*/ 0 h 6855239"/>
              <a:gd name="connsiteX1" fmla="*/ 178933 w 2015048"/>
              <a:gd name="connsiteY1" fmla="*/ 0 h 6855239"/>
              <a:gd name="connsiteX2" fmla="*/ 2015048 w 2015048"/>
              <a:gd name="connsiteY2" fmla="*/ 6852433 h 6855239"/>
              <a:gd name="connsiteX3" fmla="*/ 1325470 w 2015048"/>
              <a:gd name="connsiteY3" fmla="*/ 6852433 h 6855239"/>
              <a:gd name="connsiteX4" fmla="*/ 1325470 w 2015048"/>
              <a:gd name="connsiteY4" fmla="*/ 6855239 h 6855239"/>
              <a:gd name="connsiteX5" fmla="*/ 0 w 2015048"/>
              <a:gd name="connsiteY5" fmla="*/ 6855239 h 6855239"/>
              <a:gd name="connsiteX6" fmla="*/ 0 w 2015048"/>
              <a:gd name="connsiteY6" fmla="*/ 5494472 h 685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048" h="6855239">
                <a:moveTo>
                  <a:pt x="0" y="0"/>
                </a:moveTo>
                <a:lnTo>
                  <a:pt x="178933" y="0"/>
                </a:lnTo>
                <a:lnTo>
                  <a:pt x="2015048" y="6852433"/>
                </a:lnTo>
                <a:lnTo>
                  <a:pt x="1325470" y="6852433"/>
                </a:lnTo>
                <a:lnTo>
                  <a:pt x="1325470" y="6855239"/>
                </a:lnTo>
                <a:lnTo>
                  <a:pt x="0" y="6855239"/>
                </a:lnTo>
                <a:lnTo>
                  <a:pt x="0" y="5494472"/>
                </a:lnTo>
                <a:close/>
              </a:path>
            </a:pathLst>
          </a:custGeom>
          <a:solidFill>
            <a:schemeClr val="bg1"/>
          </a:solidFill>
        </p:spPr>
        <p:txBody>
          <a:bodyPr rtlCol="0" anchor="ctr">
            <a:noAutofit/>
          </a:bodyPr>
          <a:lstStyle/>
          <a:p>
            <a:pPr algn="ctr"/>
            <a:endParaRPr lang="fr-FR" sz="2000" dirty="0" err="1">
              <a:latin typeface="+mn-lt"/>
            </a:endParaRPr>
          </a:p>
        </p:txBody>
      </p:sp>
    </p:spTree>
    <p:extLst>
      <p:ext uri="{BB962C8B-B14F-4D97-AF65-F5344CB8AC3E}">
        <p14:creationId xmlns:p14="http://schemas.microsoft.com/office/powerpoint/2010/main" val="269615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177</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256125"/>
            <a:ext cx="10855569" cy="664797"/>
          </a:xfrm>
        </p:spPr>
        <p:txBody>
          <a:bodyPr/>
          <a:lstStyle/>
          <a:p>
            <a:r>
              <a:rPr lang="fr-FR" sz="2400" dirty="0"/>
              <a:t>Des dispositifs d’alerte connus par 5 à 6 répondants sur 10 mais une connaissance du process d’alerte limitée (moins de 4 répondants sur 10)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3797987013"/>
              </p:ext>
            </p:extLst>
          </p:nvPr>
        </p:nvGraphicFramePr>
        <p:xfrm>
          <a:off x="652732" y="1152317"/>
          <a:ext cx="11383928" cy="498720"/>
        </p:xfrm>
        <a:graphic>
          <a:graphicData uri="http://schemas.openxmlformats.org/drawingml/2006/table">
            <a:tbl>
              <a:tblPr>
                <a:tableStyleId>{5C22544A-7EE6-4342-B048-85BDC9FD1C3A}</a:tableStyleId>
              </a:tblPr>
              <a:tblGrid>
                <a:gridCol w="11383928">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Q27. Dans votre entreprise, savez-vous qu’il existe un dispositif d’alerte qui permet de demander un conseil en matière d’éthique ou de conformité ou de signaler un fait en cas de manquement au code de conduite de l’entreprise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572239"/>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66321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graphicFrame>
        <p:nvGraphicFramePr>
          <p:cNvPr id="3" name="Graphique 19">
            <a:extLst>
              <a:ext uri="{FF2B5EF4-FFF2-40B4-BE49-F238E27FC236}">
                <a16:creationId xmlns:a16="http://schemas.microsoft.com/office/drawing/2014/main" id="{1B205226-6240-214B-B730-1B42AD4F7844}"/>
              </a:ext>
            </a:extLst>
          </p:cNvPr>
          <p:cNvGraphicFramePr/>
          <p:nvPr>
            <p:extLst>
              <p:ext uri="{D42A27DB-BD31-4B8C-83A1-F6EECF244321}">
                <p14:modId xmlns:p14="http://schemas.microsoft.com/office/powerpoint/2010/main" val="3933758933"/>
              </p:ext>
            </p:extLst>
          </p:nvPr>
        </p:nvGraphicFramePr>
        <p:xfrm>
          <a:off x="2950510" y="2750280"/>
          <a:ext cx="8483769" cy="28392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au 7">
            <a:extLst>
              <a:ext uri="{FF2B5EF4-FFF2-40B4-BE49-F238E27FC236}">
                <a16:creationId xmlns:a16="http://schemas.microsoft.com/office/drawing/2014/main" id="{B694AD31-F801-8D36-C7D7-D81CC7B59991}"/>
              </a:ext>
            </a:extLst>
          </p:cNvPr>
          <p:cNvGraphicFramePr>
            <a:graphicFrameLocks noGrp="1"/>
          </p:cNvGraphicFramePr>
          <p:nvPr>
            <p:extLst>
              <p:ext uri="{D42A27DB-BD31-4B8C-83A1-F6EECF244321}">
                <p14:modId xmlns:p14="http://schemas.microsoft.com/office/powerpoint/2010/main" val="290743262"/>
              </p:ext>
            </p:extLst>
          </p:nvPr>
        </p:nvGraphicFramePr>
        <p:xfrm>
          <a:off x="4066523" y="2753925"/>
          <a:ext cx="3298311" cy="3771804"/>
        </p:xfrm>
        <a:graphic>
          <a:graphicData uri="http://schemas.openxmlformats.org/drawingml/2006/table">
            <a:tbl>
              <a:tblPr firstRow="1" bandRow="1">
                <a:tableStyleId>{2D5ABB26-0587-4C30-8999-92F81FD0307C}</a:tableStyleId>
              </a:tblPr>
              <a:tblGrid>
                <a:gridCol w="3298311">
                  <a:extLst>
                    <a:ext uri="{9D8B030D-6E8A-4147-A177-3AD203B41FA5}">
                      <a16:colId xmlns:a16="http://schemas.microsoft.com/office/drawing/2014/main" val="3325012296"/>
                    </a:ext>
                  </a:extLst>
                </a:gridCol>
              </a:tblGrid>
              <a:tr h="942951">
                <a:tc>
                  <a:txBody>
                    <a:bodyPr/>
                    <a:lstStyle/>
                    <a:p>
                      <a:pPr algn="ctr"/>
                      <a:r>
                        <a:rPr lang="fr-FR" sz="1400" b="0" dirty="0">
                          <a:solidFill>
                            <a:schemeClr val="tx1"/>
                          </a:solidFill>
                        </a:rPr>
                        <a:t>Oui et vous savez où trouver </a:t>
                      </a:r>
                    </a:p>
                    <a:p>
                      <a:pPr algn="ctr"/>
                      <a:r>
                        <a:rPr lang="fr-FR" sz="1400" b="0" dirty="0">
                          <a:solidFill>
                            <a:schemeClr val="tx1"/>
                          </a:solidFill>
                        </a:rPr>
                        <a:t>l’information en cas de besoin</a:t>
                      </a:r>
                    </a:p>
                  </a:txBody>
                  <a:tcPr anchor="ctr"/>
                </a:tc>
                <a:extLst>
                  <a:ext uri="{0D108BD9-81ED-4DB2-BD59-A6C34878D82A}">
                    <a16:rowId xmlns:a16="http://schemas.microsoft.com/office/drawing/2014/main" val="850639632"/>
                  </a:ext>
                </a:extLst>
              </a:tr>
              <a:tr h="942951">
                <a:tc>
                  <a:txBody>
                    <a:bodyPr/>
                    <a:lstStyle/>
                    <a:p>
                      <a:pPr algn="ctr"/>
                      <a:r>
                        <a:rPr lang="fr-FR" sz="1400" b="0" dirty="0">
                          <a:solidFill>
                            <a:schemeClr val="tx1"/>
                          </a:solidFill>
                        </a:rPr>
                        <a:t>Oui mais vous ne savez pas où trouver </a:t>
                      </a:r>
                    </a:p>
                    <a:p>
                      <a:pPr algn="ctr"/>
                      <a:r>
                        <a:rPr lang="fr-FR" sz="1400" b="0" dirty="0">
                          <a:solidFill>
                            <a:schemeClr val="tx1"/>
                          </a:solidFill>
                        </a:rPr>
                        <a:t>l’information en cas de besoin</a:t>
                      </a:r>
                    </a:p>
                  </a:txBody>
                  <a:tcPr anchor="ctr"/>
                </a:tc>
                <a:extLst>
                  <a:ext uri="{0D108BD9-81ED-4DB2-BD59-A6C34878D82A}">
                    <a16:rowId xmlns:a16="http://schemas.microsoft.com/office/drawing/2014/main" val="976695675"/>
                  </a:ext>
                </a:extLst>
              </a:tr>
              <a:tr h="942951">
                <a:tc>
                  <a:txBody>
                    <a:bodyPr/>
                    <a:lstStyle/>
                    <a:p>
                      <a:pPr algn="ctr"/>
                      <a:r>
                        <a:rPr lang="fr-FR" sz="1400" b="0" dirty="0">
                          <a:solidFill>
                            <a:schemeClr val="tx1"/>
                          </a:solidFill>
                        </a:rPr>
                        <a:t>Non</a:t>
                      </a:r>
                    </a:p>
                  </a:txBody>
                  <a:tcPr anchor="ctr"/>
                </a:tc>
                <a:extLst>
                  <a:ext uri="{0D108BD9-81ED-4DB2-BD59-A6C34878D82A}">
                    <a16:rowId xmlns:a16="http://schemas.microsoft.com/office/drawing/2014/main" val="2111303180"/>
                  </a:ext>
                </a:extLst>
              </a:tr>
              <a:tr h="942951">
                <a:tc>
                  <a:txBody>
                    <a:bodyPr/>
                    <a:lstStyle/>
                    <a:p>
                      <a:pPr algn="ctr"/>
                      <a:endParaRPr lang="fr-FR" sz="1400" b="0" dirty="0">
                        <a:solidFill>
                          <a:schemeClr val="tx1"/>
                        </a:solidFill>
                      </a:endParaRPr>
                    </a:p>
                  </a:txBody>
                  <a:tcPr anchor="ctr"/>
                </a:tc>
                <a:extLst>
                  <a:ext uri="{0D108BD9-81ED-4DB2-BD59-A6C34878D82A}">
                    <a16:rowId xmlns:a16="http://schemas.microsoft.com/office/drawing/2014/main" val="1116312445"/>
                  </a:ext>
                </a:extLst>
              </a:tr>
            </a:tbl>
          </a:graphicData>
        </a:graphic>
      </p:graphicFrame>
      <p:sp>
        <p:nvSpPr>
          <p:cNvPr id="8" name="TextBox 10">
            <a:extLst>
              <a:ext uri="{FF2B5EF4-FFF2-40B4-BE49-F238E27FC236}">
                <a16:creationId xmlns:a16="http://schemas.microsoft.com/office/drawing/2014/main" id="{BC401865-AAA4-A6A5-4A0E-97A24E848939}"/>
              </a:ext>
            </a:extLst>
          </p:cNvPr>
          <p:cNvSpPr txBox="1"/>
          <p:nvPr/>
        </p:nvSpPr>
        <p:spPr>
          <a:xfrm>
            <a:off x="9842495" y="2759345"/>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61%</a:t>
            </a:r>
          </a:p>
        </p:txBody>
      </p:sp>
      <p:sp>
        <p:nvSpPr>
          <p:cNvPr id="10" name="TextBox 94">
            <a:extLst>
              <a:ext uri="{FF2B5EF4-FFF2-40B4-BE49-F238E27FC236}">
                <a16:creationId xmlns:a16="http://schemas.microsoft.com/office/drawing/2014/main" id="{A11BD230-1F2C-5BB2-F9F7-74518C73780C}"/>
              </a:ext>
            </a:extLst>
          </p:cNvPr>
          <p:cNvSpPr txBox="1"/>
          <p:nvPr/>
        </p:nvSpPr>
        <p:spPr>
          <a:xfrm>
            <a:off x="9925677" y="3426722"/>
            <a:ext cx="1885958" cy="523220"/>
          </a:xfrm>
          <a:prstGeom prst="rect">
            <a:avLst/>
          </a:prstGeom>
          <a:noFill/>
        </p:spPr>
        <p:txBody>
          <a:bodyPr wrap="square" lIns="0" rIns="0" rtlCol="0" anchor="b">
            <a:spAutoFit/>
          </a:bodyPr>
          <a:lstStyle/>
          <a:p>
            <a:r>
              <a:rPr lang="en-US" sz="1400" b="1" noProof="1">
                <a:solidFill>
                  <a:srgbClr val="17406D"/>
                </a:solidFill>
                <a:latin typeface="Roboto" panose="02000000000000000000"/>
              </a:rPr>
              <a:t>Ont connaissance </a:t>
            </a:r>
          </a:p>
          <a:p>
            <a:r>
              <a:rPr lang="en-US" sz="1400" b="1" noProof="1">
                <a:solidFill>
                  <a:srgbClr val="17406D"/>
                </a:solidFill>
                <a:latin typeface="Roboto" panose="02000000000000000000"/>
              </a:rPr>
              <a:t>du dispositive d’alerte</a:t>
            </a:r>
          </a:p>
        </p:txBody>
      </p:sp>
      <p:sp>
        <p:nvSpPr>
          <p:cNvPr id="11" name="Parenthèse fermante 10">
            <a:extLst>
              <a:ext uri="{FF2B5EF4-FFF2-40B4-BE49-F238E27FC236}">
                <a16:creationId xmlns:a16="http://schemas.microsoft.com/office/drawing/2014/main" id="{A656A398-6F30-D305-368E-A4F3E0BDAD75}"/>
              </a:ext>
            </a:extLst>
          </p:cNvPr>
          <p:cNvSpPr/>
          <p:nvPr/>
        </p:nvSpPr>
        <p:spPr>
          <a:xfrm>
            <a:off x="9511290" y="2947078"/>
            <a:ext cx="45719" cy="157908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4" name="Picture 2">
            <a:extLst>
              <a:ext uri="{FF2B5EF4-FFF2-40B4-BE49-F238E27FC236}">
                <a16:creationId xmlns:a16="http://schemas.microsoft.com/office/drawing/2014/main" id="{AFF8AB17-6678-2E64-C515-8419E01F81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615" y="2078850"/>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06ABA555-7D0F-9BAE-7B4D-2BDE54BAF3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3034" y="2078850"/>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DB0F2AF9-8859-0516-5F18-206378CAADF8}"/>
              </a:ext>
            </a:extLst>
          </p:cNvPr>
          <p:cNvSpPr txBox="1"/>
          <p:nvPr/>
        </p:nvSpPr>
        <p:spPr>
          <a:xfrm>
            <a:off x="1451419" y="2245212"/>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17" name="ZoneTexte 16">
            <a:extLst>
              <a:ext uri="{FF2B5EF4-FFF2-40B4-BE49-F238E27FC236}">
                <a16:creationId xmlns:a16="http://schemas.microsoft.com/office/drawing/2014/main" id="{DBE267A4-CF42-5EB7-EAF6-E968C4B5AEA5}"/>
              </a:ext>
            </a:extLst>
          </p:cNvPr>
          <p:cNvSpPr txBox="1"/>
          <p:nvPr/>
        </p:nvSpPr>
        <p:spPr>
          <a:xfrm>
            <a:off x="7851195" y="2245212"/>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aphicFrame>
        <p:nvGraphicFramePr>
          <p:cNvPr id="18" name="Graphique 19">
            <a:extLst>
              <a:ext uri="{FF2B5EF4-FFF2-40B4-BE49-F238E27FC236}">
                <a16:creationId xmlns:a16="http://schemas.microsoft.com/office/drawing/2014/main" id="{1F9756F0-724B-B0F2-31A5-9FD18938220A}"/>
              </a:ext>
            </a:extLst>
          </p:cNvPr>
          <p:cNvGraphicFramePr/>
          <p:nvPr>
            <p:extLst>
              <p:ext uri="{D42A27DB-BD31-4B8C-83A1-F6EECF244321}">
                <p14:modId xmlns:p14="http://schemas.microsoft.com/office/powerpoint/2010/main" val="895516872"/>
              </p:ext>
            </p:extLst>
          </p:nvPr>
        </p:nvGraphicFramePr>
        <p:xfrm>
          <a:off x="-4372379" y="2753925"/>
          <a:ext cx="8483769" cy="2839222"/>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10">
            <a:extLst>
              <a:ext uri="{FF2B5EF4-FFF2-40B4-BE49-F238E27FC236}">
                <a16:creationId xmlns:a16="http://schemas.microsoft.com/office/drawing/2014/main" id="{A886F408-0CE6-25D2-22AF-DA213FED958F}"/>
              </a:ext>
            </a:extLst>
          </p:cNvPr>
          <p:cNvSpPr txBox="1"/>
          <p:nvPr/>
        </p:nvSpPr>
        <p:spPr>
          <a:xfrm>
            <a:off x="415831" y="2759345"/>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54%</a:t>
            </a:r>
          </a:p>
        </p:txBody>
      </p:sp>
      <p:sp>
        <p:nvSpPr>
          <p:cNvPr id="23" name="TextBox 94">
            <a:extLst>
              <a:ext uri="{FF2B5EF4-FFF2-40B4-BE49-F238E27FC236}">
                <a16:creationId xmlns:a16="http://schemas.microsoft.com/office/drawing/2014/main" id="{04ADACB9-B072-7225-802B-69ECF5B04E84}"/>
              </a:ext>
            </a:extLst>
          </p:cNvPr>
          <p:cNvSpPr txBox="1"/>
          <p:nvPr/>
        </p:nvSpPr>
        <p:spPr>
          <a:xfrm>
            <a:off x="503158" y="3377981"/>
            <a:ext cx="1885958" cy="523220"/>
          </a:xfrm>
          <a:prstGeom prst="rect">
            <a:avLst/>
          </a:prstGeom>
          <a:noFill/>
        </p:spPr>
        <p:txBody>
          <a:bodyPr wrap="square" lIns="0" rIns="0" rtlCol="0" anchor="b">
            <a:spAutoFit/>
          </a:bodyPr>
          <a:lstStyle/>
          <a:p>
            <a:r>
              <a:rPr lang="en-US" sz="1400" b="1" noProof="1">
                <a:solidFill>
                  <a:srgbClr val="17406D"/>
                </a:solidFill>
                <a:latin typeface="Roboto" panose="02000000000000000000"/>
              </a:rPr>
              <a:t>Ont connaissance </a:t>
            </a:r>
          </a:p>
          <a:p>
            <a:r>
              <a:rPr lang="en-US" sz="1400" b="1" noProof="1">
                <a:solidFill>
                  <a:srgbClr val="17406D"/>
                </a:solidFill>
                <a:latin typeface="Roboto" panose="02000000000000000000"/>
              </a:rPr>
              <a:t>du dispositive d’alerte</a:t>
            </a:r>
          </a:p>
        </p:txBody>
      </p:sp>
      <p:sp>
        <p:nvSpPr>
          <p:cNvPr id="24" name="Parenthèse fermante 23">
            <a:extLst>
              <a:ext uri="{FF2B5EF4-FFF2-40B4-BE49-F238E27FC236}">
                <a16:creationId xmlns:a16="http://schemas.microsoft.com/office/drawing/2014/main" id="{6152DA84-C2AB-A403-5615-61958DFFC7D5}"/>
              </a:ext>
            </a:extLst>
          </p:cNvPr>
          <p:cNvSpPr/>
          <p:nvPr/>
        </p:nvSpPr>
        <p:spPr>
          <a:xfrm rot="10800000">
            <a:off x="2356486" y="2947078"/>
            <a:ext cx="45719" cy="157908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aphicFrame>
        <p:nvGraphicFramePr>
          <p:cNvPr id="13" name="Graphique 12">
            <a:extLst>
              <a:ext uri="{FF2B5EF4-FFF2-40B4-BE49-F238E27FC236}">
                <a16:creationId xmlns:a16="http://schemas.microsoft.com/office/drawing/2014/main" id="{638565CA-A0F8-709D-1953-D9574D075B48}"/>
              </a:ext>
            </a:extLst>
          </p:cNvPr>
          <p:cNvGraphicFramePr/>
          <p:nvPr>
            <p:extLst>
              <p:ext uri="{D42A27DB-BD31-4B8C-83A1-F6EECF244321}">
                <p14:modId xmlns:p14="http://schemas.microsoft.com/office/powerpoint/2010/main" val="826682150"/>
              </p:ext>
            </p:extLst>
          </p:nvPr>
        </p:nvGraphicFramePr>
        <p:xfrm>
          <a:off x="34746" y="4668625"/>
          <a:ext cx="2076988" cy="19557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Graphique 18">
            <a:extLst>
              <a:ext uri="{FF2B5EF4-FFF2-40B4-BE49-F238E27FC236}">
                <a16:creationId xmlns:a16="http://schemas.microsoft.com/office/drawing/2014/main" id="{0E068178-1D08-8302-CDD5-FCC7F4EA7968}"/>
              </a:ext>
            </a:extLst>
          </p:cNvPr>
          <p:cNvGraphicFramePr/>
          <p:nvPr>
            <p:extLst>
              <p:ext uri="{D42A27DB-BD31-4B8C-83A1-F6EECF244321}">
                <p14:modId xmlns:p14="http://schemas.microsoft.com/office/powerpoint/2010/main" val="115803265"/>
              </p:ext>
            </p:extLst>
          </p:nvPr>
        </p:nvGraphicFramePr>
        <p:xfrm>
          <a:off x="9860868" y="4803640"/>
          <a:ext cx="1794519" cy="1955730"/>
        </p:xfrm>
        <a:graphic>
          <a:graphicData uri="http://schemas.openxmlformats.org/drawingml/2006/chart">
            <c:chart xmlns:c="http://schemas.openxmlformats.org/drawingml/2006/chart" xmlns:r="http://schemas.openxmlformats.org/officeDocument/2006/relationships" r:id="rId7"/>
          </a:graphicData>
        </a:graphic>
      </p:graphicFrame>
      <p:sp>
        <p:nvSpPr>
          <p:cNvPr id="20" name="ZoneTexte 19">
            <a:extLst>
              <a:ext uri="{FF2B5EF4-FFF2-40B4-BE49-F238E27FC236}">
                <a16:creationId xmlns:a16="http://schemas.microsoft.com/office/drawing/2014/main" id="{C1954CC0-DE9C-CBBF-59F6-5C864A368393}"/>
              </a:ext>
            </a:extLst>
          </p:cNvPr>
          <p:cNvSpPr txBox="1"/>
          <p:nvPr/>
        </p:nvSpPr>
        <p:spPr>
          <a:xfrm>
            <a:off x="724864" y="4372434"/>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1" name="ZoneTexte 20">
            <a:extLst>
              <a:ext uri="{FF2B5EF4-FFF2-40B4-BE49-F238E27FC236}">
                <a16:creationId xmlns:a16="http://schemas.microsoft.com/office/drawing/2014/main" id="{E7BB521F-88DA-E87C-3F72-A92398A1972D}"/>
              </a:ext>
            </a:extLst>
          </p:cNvPr>
          <p:cNvSpPr txBox="1"/>
          <p:nvPr/>
        </p:nvSpPr>
        <p:spPr>
          <a:xfrm>
            <a:off x="10440689" y="4544833"/>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5" name="ZoneTexte 24">
            <a:extLst>
              <a:ext uri="{FF2B5EF4-FFF2-40B4-BE49-F238E27FC236}">
                <a16:creationId xmlns:a16="http://schemas.microsoft.com/office/drawing/2014/main" id="{58DFD738-7AFA-7004-90EE-65EC442049A3}"/>
              </a:ext>
            </a:extLst>
          </p:cNvPr>
          <p:cNvSpPr txBox="1"/>
          <p:nvPr/>
        </p:nvSpPr>
        <p:spPr>
          <a:xfrm>
            <a:off x="255871" y="3901201"/>
            <a:ext cx="1907486" cy="715581"/>
          </a:xfrm>
          <a:prstGeom prst="rect">
            <a:avLst/>
          </a:prstGeom>
        </p:spPr>
        <p:txBody>
          <a:bodyPr wrap="square" lIns="0" tIns="0" rIns="0" bIns="0" rtlCol="0" anchor="t" anchorCtr="0">
            <a:spAutoFit/>
          </a:bodyPr>
          <a:lstStyle/>
          <a:p>
            <a:pPr algn="r" fontAlgn="auto"/>
            <a:r>
              <a:rPr lang="fr-FR" sz="900" dirty="0">
                <a:solidFill>
                  <a:srgbClr val="00B050"/>
                </a:solidFill>
              </a:rPr>
              <a:t>Homme : 62% </a:t>
            </a:r>
            <a:r>
              <a:rPr lang="fr-FR" sz="900" dirty="0"/>
              <a:t>/ </a:t>
            </a:r>
          </a:p>
          <a:p>
            <a:pPr algn="r" fontAlgn="auto"/>
            <a:r>
              <a:rPr lang="fr-FR" sz="900" dirty="0">
                <a:solidFill>
                  <a:srgbClr val="00B050"/>
                </a:solidFill>
              </a:rPr>
              <a:t>Encadrant d’une équipe : 68% </a:t>
            </a:r>
            <a:r>
              <a:rPr lang="fr-FR" sz="900" dirty="0"/>
              <a:t>/</a:t>
            </a:r>
            <a:r>
              <a:rPr lang="fr-FR" sz="900" dirty="0">
                <a:solidFill>
                  <a:srgbClr val="00B050"/>
                </a:solidFill>
              </a:rPr>
              <a:t> </a:t>
            </a:r>
          </a:p>
          <a:p>
            <a:pPr algn="r" fontAlgn="auto"/>
            <a:r>
              <a:rPr lang="fr-FR" sz="900" dirty="0">
                <a:solidFill>
                  <a:srgbClr val="FF0000"/>
                </a:solidFill>
              </a:rPr>
              <a:t>N’encadrant pas d’équipe : 47%</a:t>
            </a:r>
          </a:p>
          <a:p>
            <a:pPr algn="r" fontAlgn="auto"/>
            <a:r>
              <a:rPr lang="fr-FR" sz="900" dirty="0">
                <a:solidFill>
                  <a:srgbClr val="FF0000"/>
                </a:solidFill>
              </a:rPr>
              <a:t>Femme : 50%</a:t>
            </a:r>
          </a:p>
          <a:p>
            <a:pPr algn="r" fontAlgn="auto"/>
            <a:endParaRPr lang="fr-FR" sz="950" dirty="0">
              <a:solidFill>
                <a:srgbClr val="FF0000"/>
              </a:solidFill>
            </a:endParaRPr>
          </a:p>
        </p:txBody>
      </p:sp>
      <p:sp>
        <p:nvSpPr>
          <p:cNvPr id="26" name="ZoneTexte 25">
            <a:extLst>
              <a:ext uri="{FF2B5EF4-FFF2-40B4-BE49-F238E27FC236}">
                <a16:creationId xmlns:a16="http://schemas.microsoft.com/office/drawing/2014/main" id="{FE6D8E93-079F-EFFC-2D50-841F75B3560B}"/>
              </a:ext>
            </a:extLst>
          </p:cNvPr>
          <p:cNvSpPr txBox="1"/>
          <p:nvPr/>
        </p:nvSpPr>
        <p:spPr>
          <a:xfrm>
            <a:off x="9557009" y="3926305"/>
            <a:ext cx="2165619" cy="569387"/>
          </a:xfrm>
          <a:prstGeom prst="rect">
            <a:avLst/>
          </a:prstGeom>
        </p:spPr>
        <p:txBody>
          <a:bodyPr wrap="square" lIns="0" tIns="0" rIns="0" bIns="0" rtlCol="0" anchor="t" anchorCtr="0">
            <a:spAutoFit/>
          </a:bodyPr>
          <a:lstStyle/>
          <a:p>
            <a:pPr algn="r" fontAlgn="auto"/>
            <a:r>
              <a:rPr lang="fr-FR" sz="900" dirty="0">
                <a:solidFill>
                  <a:srgbClr val="00B050"/>
                </a:solidFill>
              </a:rPr>
              <a:t>Moins de 30 ans : 86%</a:t>
            </a:r>
          </a:p>
          <a:p>
            <a:pPr algn="r" fontAlgn="auto"/>
            <a:r>
              <a:rPr lang="fr-FR" sz="900" dirty="0">
                <a:solidFill>
                  <a:srgbClr val="00B050"/>
                </a:solidFill>
              </a:rPr>
              <a:t>Encadrant d’une équipe : 73% </a:t>
            </a:r>
            <a:r>
              <a:rPr lang="fr-FR" sz="900" dirty="0"/>
              <a:t>/</a:t>
            </a:r>
            <a:r>
              <a:rPr lang="fr-FR" sz="900" dirty="0">
                <a:solidFill>
                  <a:srgbClr val="00B050"/>
                </a:solidFill>
              </a:rPr>
              <a:t> </a:t>
            </a:r>
          </a:p>
          <a:p>
            <a:pPr algn="r" fontAlgn="auto"/>
            <a:r>
              <a:rPr lang="fr-FR" sz="900" dirty="0">
                <a:solidFill>
                  <a:srgbClr val="FF0000"/>
                </a:solidFill>
              </a:rPr>
              <a:t>N’encadrant pas d’équipe : 57%</a:t>
            </a:r>
          </a:p>
          <a:p>
            <a:pPr algn="r" fontAlgn="auto"/>
            <a:r>
              <a:rPr lang="fr-FR" sz="900" dirty="0">
                <a:solidFill>
                  <a:srgbClr val="FF0000"/>
                </a:solidFill>
              </a:rPr>
              <a:t>20 ans ou plus d’ancienneté : 57%</a:t>
            </a:r>
          </a:p>
        </p:txBody>
      </p:sp>
      <p:sp>
        <p:nvSpPr>
          <p:cNvPr id="27" name="Arc 26">
            <a:extLst>
              <a:ext uri="{FF2B5EF4-FFF2-40B4-BE49-F238E27FC236}">
                <a16:creationId xmlns:a16="http://schemas.microsoft.com/office/drawing/2014/main" id="{157994D9-F81A-9474-A072-249F72AC64B8}"/>
              </a:ext>
            </a:extLst>
          </p:cNvPr>
          <p:cNvSpPr/>
          <p:nvPr/>
        </p:nvSpPr>
        <p:spPr>
          <a:xfrm>
            <a:off x="2447209" y="3045478"/>
            <a:ext cx="498036" cy="342627"/>
          </a:xfrm>
          <a:prstGeom prst="arc">
            <a:avLst>
              <a:gd name="adj1" fmla="val 3671642"/>
              <a:gd name="adj2" fmla="val 0"/>
            </a:avLst>
          </a:prstGeom>
          <a:ln w="28575">
            <a:solidFill>
              <a:srgbClr val="F491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Arc 27">
            <a:extLst>
              <a:ext uri="{FF2B5EF4-FFF2-40B4-BE49-F238E27FC236}">
                <a16:creationId xmlns:a16="http://schemas.microsoft.com/office/drawing/2014/main" id="{BA7B66A8-1E00-095D-0917-1712C28A434D}"/>
              </a:ext>
            </a:extLst>
          </p:cNvPr>
          <p:cNvSpPr/>
          <p:nvPr/>
        </p:nvSpPr>
        <p:spPr>
          <a:xfrm>
            <a:off x="8908954" y="3049442"/>
            <a:ext cx="498036" cy="342627"/>
          </a:xfrm>
          <a:prstGeom prst="arc">
            <a:avLst>
              <a:gd name="adj1" fmla="val 3671642"/>
              <a:gd name="adj2" fmla="val 0"/>
            </a:avLst>
          </a:prstGeom>
          <a:ln w="28575">
            <a:solidFill>
              <a:srgbClr val="F491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34937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178</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188640"/>
            <a:ext cx="10855569" cy="664797"/>
          </a:xfrm>
        </p:spPr>
        <p:txBody>
          <a:bodyPr/>
          <a:lstStyle/>
          <a:p>
            <a:r>
              <a:rPr lang="fr-FR" sz="2400" dirty="0"/>
              <a:t>Plus de 6 répondants sur 10 ont confiance en leur entreprise pour les soutenir s’ils utilisent le dispositif d’alerte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1070431568"/>
              </p:ext>
            </p:extLst>
          </p:nvPr>
        </p:nvGraphicFramePr>
        <p:xfrm>
          <a:off x="652732" y="1214185"/>
          <a:ext cx="10731539" cy="285360"/>
        </p:xfrm>
        <a:graphic>
          <a:graphicData uri="http://schemas.openxmlformats.org/drawingml/2006/table">
            <a:tbl>
              <a:tblPr>
                <a:tableStyleId>{5C22544A-7EE6-4342-B048-85BDC9FD1C3A}</a:tableStyleId>
              </a:tblPr>
              <a:tblGrid>
                <a:gridCol w="10731539">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Q28. Avez-vous confiance dans votre entreprise pour assurer votre protection et garantir la confidentialité si vous utilisez ce dispositif d’alerte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526835"/>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572239"/>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3795706" y="5045595"/>
            <a:ext cx="4443751" cy="1569660"/>
          </a:xfrm>
          <a:prstGeom prst="rect">
            <a:avLst/>
          </a:prstGeom>
          <a:noFill/>
        </p:spPr>
        <p:txBody>
          <a:bodyPr wrap="square" lIns="0" rIns="0" rtlCol="0" anchor="b">
            <a:spAutoFit/>
          </a:bodyPr>
          <a:lstStyle/>
          <a:p>
            <a:pPr algn="ctr"/>
            <a:r>
              <a:rPr lang="en-US" sz="2400" b="1" noProof="1">
                <a:solidFill>
                  <a:srgbClr val="17406D"/>
                </a:solidFill>
                <a:latin typeface="Roboto" panose="02000000000000000000"/>
              </a:rPr>
              <a:t>Ont confiance dans leur entreprise pour assurer leur protection et garantir la confidentitalité</a:t>
            </a:r>
          </a:p>
        </p:txBody>
      </p:sp>
      <p:graphicFrame>
        <p:nvGraphicFramePr>
          <p:cNvPr id="18" name="Graphique 17">
            <a:extLst>
              <a:ext uri="{FF2B5EF4-FFF2-40B4-BE49-F238E27FC236}">
                <a16:creationId xmlns:a16="http://schemas.microsoft.com/office/drawing/2014/main" id="{EF95DA12-EB25-CC3C-3511-103DFFD25045}"/>
              </a:ext>
            </a:extLst>
          </p:cNvPr>
          <p:cNvGraphicFramePr/>
          <p:nvPr>
            <p:extLst>
              <p:ext uri="{D42A27DB-BD31-4B8C-83A1-F6EECF244321}">
                <p14:modId xmlns:p14="http://schemas.microsoft.com/office/powerpoint/2010/main" val="4135176203"/>
              </p:ext>
            </p:extLst>
          </p:nvPr>
        </p:nvGraphicFramePr>
        <p:xfrm>
          <a:off x="552702" y="2301703"/>
          <a:ext cx="4588030" cy="3889331"/>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0">
            <a:extLst>
              <a:ext uri="{FF2B5EF4-FFF2-40B4-BE49-F238E27FC236}">
                <a16:creationId xmlns:a16="http://schemas.microsoft.com/office/drawing/2014/main" id="{4FEB1891-7500-9811-5F03-69916EC5ED19}"/>
              </a:ext>
            </a:extLst>
          </p:cNvPr>
          <p:cNvSpPr txBox="1"/>
          <p:nvPr/>
        </p:nvSpPr>
        <p:spPr>
          <a:xfrm>
            <a:off x="1460485" y="5263206"/>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65%</a:t>
            </a:r>
          </a:p>
        </p:txBody>
      </p:sp>
      <p:sp>
        <p:nvSpPr>
          <p:cNvPr id="20" name="Arc 19">
            <a:extLst>
              <a:ext uri="{FF2B5EF4-FFF2-40B4-BE49-F238E27FC236}">
                <a16:creationId xmlns:a16="http://schemas.microsoft.com/office/drawing/2014/main" id="{5EF72FB3-5C10-3F0D-D9E5-71052742073F}"/>
              </a:ext>
            </a:extLst>
          </p:cNvPr>
          <p:cNvSpPr/>
          <p:nvPr/>
        </p:nvSpPr>
        <p:spPr>
          <a:xfrm>
            <a:off x="593469" y="2551536"/>
            <a:ext cx="2682219" cy="2740336"/>
          </a:xfrm>
          <a:prstGeom prst="arc">
            <a:avLst>
              <a:gd name="adj1" fmla="val 16240062"/>
              <a:gd name="adj2" fmla="val 862392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aphicFrame>
        <p:nvGraphicFramePr>
          <p:cNvPr id="21" name="Graphique 20">
            <a:extLst>
              <a:ext uri="{FF2B5EF4-FFF2-40B4-BE49-F238E27FC236}">
                <a16:creationId xmlns:a16="http://schemas.microsoft.com/office/drawing/2014/main" id="{FACDE483-FF42-3E59-5285-ED9F0882C114}"/>
              </a:ext>
            </a:extLst>
          </p:cNvPr>
          <p:cNvGraphicFramePr/>
          <p:nvPr>
            <p:extLst>
              <p:ext uri="{D42A27DB-BD31-4B8C-83A1-F6EECF244321}">
                <p14:modId xmlns:p14="http://schemas.microsoft.com/office/powerpoint/2010/main" val="2738327552"/>
              </p:ext>
            </p:extLst>
          </p:nvPr>
        </p:nvGraphicFramePr>
        <p:xfrm>
          <a:off x="8661285" y="2284974"/>
          <a:ext cx="4588030" cy="3889331"/>
        </p:xfrm>
        <a:graphic>
          <a:graphicData uri="http://schemas.openxmlformats.org/drawingml/2006/chart">
            <c:chart xmlns:c="http://schemas.openxmlformats.org/drawingml/2006/chart" xmlns:r="http://schemas.openxmlformats.org/officeDocument/2006/relationships" r:id="rId3"/>
          </a:graphicData>
        </a:graphic>
      </p:graphicFrame>
      <p:sp>
        <p:nvSpPr>
          <p:cNvPr id="22" name="Arc 21">
            <a:extLst>
              <a:ext uri="{FF2B5EF4-FFF2-40B4-BE49-F238E27FC236}">
                <a16:creationId xmlns:a16="http://schemas.microsoft.com/office/drawing/2014/main" id="{8FC08DF5-1609-6E9B-4DC0-E5B9CEC6B960}"/>
              </a:ext>
            </a:extLst>
          </p:cNvPr>
          <p:cNvSpPr/>
          <p:nvPr/>
        </p:nvSpPr>
        <p:spPr>
          <a:xfrm>
            <a:off x="8702052" y="2551536"/>
            <a:ext cx="2682219" cy="2740336"/>
          </a:xfrm>
          <a:prstGeom prst="arc">
            <a:avLst>
              <a:gd name="adj1" fmla="val 16290432"/>
              <a:gd name="adj2" fmla="val 775091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3" name="TextBox 10">
            <a:extLst>
              <a:ext uri="{FF2B5EF4-FFF2-40B4-BE49-F238E27FC236}">
                <a16:creationId xmlns:a16="http://schemas.microsoft.com/office/drawing/2014/main" id="{C1148E94-FE6C-6CF0-E357-6740C09602DA}"/>
              </a:ext>
            </a:extLst>
          </p:cNvPr>
          <p:cNvSpPr txBox="1"/>
          <p:nvPr/>
        </p:nvSpPr>
        <p:spPr>
          <a:xfrm>
            <a:off x="9595199" y="5258708"/>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61%</a:t>
            </a:r>
          </a:p>
        </p:txBody>
      </p:sp>
      <p:pic>
        <p:nvPicPr>
          <p:cNvPr id="24" name="Picture 2">
            <a:extLst>
              <a:ext uri="{FF2B5EF4-FFF2-40B4-BE49-F238E27FC236}">
                <a16:creationId xmlns:a16="http://schemas.microsoft.com/office/drawing/2014/main" id="{119D2DB5-BDBF-AFB2-3C13-46484ECB0D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615" y="1849438"/>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2B118CBB-DB82-8865-B105-17685EAE266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8119" y="184943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29B8B465-D4EE-17CD-E2D7-5A78555619C5}"/>
              </a:ext>
            </a:extLst>
          </p:cNvPr>
          <p:cNvSpPr txBox="1"/>
          <p:nvPr/>
        </p:nvSpPr>
        <p:spPr>
          <a:xfrm>
            <a:off x="1451419" y="201580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27" name="ZoneTexte 26">
            <a:extLst>
              <a:ext uri="{FF2B5EF4-FFF2-40B4-BE49-F238E27FC236}">
                <a16:creationId xmlns:a16="http://schemas.microsoft.com/office/drawing/2014/main" id="{7A00C446-E9D5-EB1C-5996-65E3E63F6D26}"/>
              </a:ext>
            </a:extLst>
          </p:cNvPr>
          <p:cNvSpPr txBox="1"/>
          <p:nvPr/>
        </p:nvSpPr>
        <p:spPr>
          <a:xfrm>
            <a:off x="8616280" y="201580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sp>
        <p:nvSpPr>
          <p:cNvPr id="3" name="ZoneTexte 2">
            <a:extLst>
              <a:ext uri="{FF2B5EF4-FFF2-40B4-BE49-F238E27FC236}">
                <a16:creationId xmlns:a16="http://schemas.microsoft.com/office/drawing/2014/main" id="{9C8BFAFC-C3D8-401F-8EFA-60320541059B}"/>
              </a:ext>
            </a:extLst>
          </p:cNvPr>
          <p:cNvSpPr txBox="1"/>
          <p:nvPr/>
        </p:nvSpPr>
        <p:spPr>
          <a:xfrm>
            <a:off x="8379023" y="6032964"/>
            <a:ext cx="3593852" cy="153888"/>
          </a:xfrm>
          <a:prstGeom prst="rect">
            <a:avLst/>
          </a:prstGeom>
        </p:spPr>
        <p:txBody>
          <a:bodyPr wrap="square" lIns="0" tIns="0" rIns="0" bIns="0" rtlCol="0" anchor="t" anchorCtr="0">
            <a:spAutoFit/>
          </a:bodyPr>
          <a:lstStyle/>
          <a:p>
            <a:pPr algn="r" fontAlgn="auto"/>
            <a:r>
              <a:rPr lang="fr-FR" sz="1000" dirty="0">
                <a:solidFill>
                  <a:srgbClr val="00B050"/>
                </a:solidFill>
              </a:rPr>
              <a:t>Encadrant d’une équipe : 68% </a:t>
            </a:r>
            <a:r>
              <a:rPr lang="fr-FR" sz="1000" dirty="0"/>
              <a:t>/</a:t>
            </a:r>
            <a:r>
              <a:rPr lang="fr-FR" sz="1000" dirty="0">
                <a:solidFill>
                  <a:srgbClr val="00B050"/>
                </a:solidFill>
              </a:rPr>
              <a:t> </a:t>
            </a:r>
            <a:r>
              <a:rPr lang="fr-FR" sz="1000" dirty="0">
                <a:solidFill>
                  <a:srgbClr val="FF0000"/>
                </a:solidFill>
              </a:rPr>
              <a:t>N’encadrant pas d’équipe : 58%</a:t>
            </a:r>
            <a:endParaRPr lang="fr-FR" sz="1050" dirty="0">
              <a:solidFill>
                <a:srgbClr val="FF0000"/>
              </a:solidFill>
            </a:endParaRPr>
          </a:p>
        </p:txBody>
      </p:sp>
      <p:sp>
        <p:nvSpPr>
          <p:cNvPr id="4" name="ZoneTexte 3">
            <a:extLst>
              <a:ext uri="{FF2B5EF4-FFF2-40B4-BE49-F238E27FC236}">
                <a16:creationId xmlns:a16="http://schemas.microsoft.com/office/drawing/2014/main" id="{FDB8CD9D-A82A-DCF2-612F-97D794E206A8}"/>
              </a:ext>
            </a:extLst>
          </p:cNvPr>
          <p:cNvSpPr txBox="1"/>
          <p:nvPr/>
        </p:nvSpPr>
        <p:spPr>
          <a:xfrm>
            <a:off x="161087" y="5905541"/>
            <a:ext cx="3593852" cy="615553"/>
          </a:xfrm>
          <a:prstGeom prst="rect">
            <a:avLst/>
          </a:prstGeom>
        </p:spPr>
        <p:txBody>
          <a:bodyPr wrap="square" lIns="0" tIns="0" rIns="0" bIns="0" rtlCol="0" anchor="t" anchorCtr="0">
            <a:spAutoFit/>
          </a:bodyPr>
          <a:lstStyle/>
          <a:p>
            <a:pPr algn="r" fontAlgn="auto"/>
            <a:r>
              <a:rPr lang="fr-FR" sz="1000" dirty="0">
                <a:solidFill>
                  <a:srgbClr val="00B050"/>
                </a:solidFill>
              </a:rPr>
              <a:t>Homme : 73% </a:t>
            </a:r>
            <a:r>
              <a:rPr lang="fr-FR" sz="1000" dirty="0"/>
              <a:t>/</a:t>
            </a:r>
            <a:r>
              <a:rPr lang="fr-FR" sz="1000" dirty="0">
                <a:solidFill>
                  <a:srgbClr val="00B050"/>
                </a:solidFill>
              </a:rPr>
              <a:t> Entre 30 et 39 ans : 72%</a:t>
            </a:r>
          </a:p>
          <a:p>
            <a:pPr algn="r" fontAlgn="auto"/>
            <a:r>
              <a:rPr lang="fr-FR" sz="1000" dirty="0">
                <a:solidFill>
                  <a:srgbClr val="00B050"/>
                </a:solidFill>
              </a:rPr>
              <a:t>Encadrant d’une équipe : 74% </a:t>
            </a:r>
            <a:r>
              <a:rPr lang="fr-FR" sz="1000" dirty="0"/>
              <a:t>/</a:t>
            </a:r>
            <a:r>
              <a:rPr lang="fr-FR" sz="1000" dirty="0">
                <a:solidFill>
                  <a:srgbClr val="00B050"/>
                </a:solidFill>
              </a:rPr>
              <a:t> </a:t>
            </a:r>
            <a:r>
              <a:rPr lang="fr-FR" sz="1000" dirty="0">
                <a:solidFill>
                  <a:srgbClr val="FF0000"/>
                </a:solidFill>
              </a:rPr>
              <a:t>N’encadrant pas d’équipe : 60%</a:t>
            </a:r>
          </a:p>
          <a:p>
            <a:pPr algn="r" fontAlgn="auto"/>
            <a:r>
              <a:rPr lang="fr-FR" sz="1000" dirty="0">
                <a:solidFill>
                  <a:srgbClr val="FF0000"/>
                </a:solidFill>
              </a:rPr>
              <a:t>Femme : 60%</a:t>
            </a:r>
          </a:p>
          <a:p>
            <a:pPr algn="r" fontAlgn="auto"/>
            <a:r>
              <a:rPr lang="fr-FR" sz="1000" dirty="0">
                <a:solidFill>
                  <a:srgbClr val="FF0000"/>
                </a:solidFill>
              </a:rPr>
              <a:t>20 ans ou plus d’ancienneté : 59%</a:t>
            </a:r>
          </a:p>
        </p:txBody>
      </p:sp>
    </p:spTree>
    <p:extLst>
      <p:ext uri="{BB962C8B-B14F-4D97-AF65-F5344CB8AC3E}">
        <p14:creationId xmlns:p14="http://schemas.microsoft.com/office/powerpoint/2010/main" val="83722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179</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188640"/>
            <a:ext cx="10855569" cy="664797"/>
          </a:xfrm>
        </p:spPr>
        <p:txBody>
          <a:bodyPr/>
          <a:lstStyle/>
          <a:p>
            <a:r>
              <a:rPr lang="fr-FR" sz="2400" dirty="0"/>
              <a:t>Plus des ¾ des répondants seraient prêts à lancer une alerte s’ils étaient témoin d’un problème éthique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3294419316"/>
              </p:ext>
            </p:extLst>
          </p:nvPr>
        </p:nvGraphicFramePr>
        <p:xfrm>
          <a:off x="652733" y="982226"/>
          <a:ext cx="8503608" cy="285360"/>
        </p:xfrm>
        <a:graphic>
          <a:graphicData uri="http://schemas.openxmlformats.org/drawingml/2006/table">
            <a:tbl>
              <a:tblPr>
                <a:tableStyleId>{5C22544A-7EE6-4342-B048-85BDC9FD1C3A}</a:tableStyleId>
              </a:tblPr>
              <a:tblGrid>
                <a:gridCol w="8503608">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Q29. Seriez-vous prêt(e) à lancer une alerte si vous étiez témoin d’un problème éthique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273402"/>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4076986" y="5275609"/>
            <a:ext cx="4044287" cy="1200329"/>
          </a:xfrm>
          <a:prstGeom prst="rect">
            <a:avLst/>
          </a:prstGeom>
          <a:noFill/>
        </p:spPr>
        <p:txBody>
          <a:bodyPr wrap="square" lIns="0" rIns="0" rtlCol="0" anchor="b">
            <a:spAutoFit/>
          </a:bodyPr>
          <a:lstStyle/>
          <a:p>
            <a:pPr algn="ctr"/>
            <a:r>
              <a:rPr lang="en-US" sz="2400" b="1" noProof="1">
                <a:solidFill>
                  <a:srgbClr val="17406D"/>
                </a:solidFill>
                <a:latin typeface="Roboto" panose="02000000000000000000"/>
              </a:rPr>
              <a:t>Seraient prêts à lancer une alerte s’ils étaient témoin d’un problème éthique</a:t>
            </a:r>
          </a:p>
        </p:txBody>
      </p:sp>
      <p:graphicFrame>
        <p:nvGraphicFramePr>
          <p:cNvPr id="18" name="Graphique 17">
            <a:extLst>
              <a:ext uri="{FF2B5EF4-FFF2-40B4-BE49-F238E27FC236}">
                <a16:creationId xmlns:a16="http://schemas.microsoft.com/office/drawing/2014/main" id="{66E2B61B-03CE-90BC-FC84-1D227C2BF457}"/>
              </a:ext>
            </a:extLst>
          </p:cNvPr>
          <p:cNvGraphicFramePr/>
          <p:nvPr>
            <p:extLst>
              <p:ext uri="{D42A27DB-BD31-4B8C-83A1-F6EECF244321}">
                <p14:modId xmlns:p14="http://schemas.microsoft.com/office/powerpoint/2010/main" val="513327388"/>
              </p:ext>
            </p:extLst>
          </p:nvPr>
        </p:nvGraphicFramePr>
        <p:xfrm>
          <a:off x="552702" y="2166688"/>
          <a:ext cx="4588030" cy="3889331"/>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0">
            <a:extLst>
              <a:ext uri="{FF2B5EF4-FFF2-40B4-BE49-F238E27FC236}">
                <a16:creationId xmlns:a16="http://schemas.microsoft.com/office/drawing/2014/main" id="{48377A2F-E451-4370-88C1-715682F343ED}"/>
              </a:ext>
            </a:extLst>
          </p:cNvPr>
          <p:cNvSpPr txBox="1"/>
          <p:nvPr/>
        </p:nvSpPr>
        <p:spPr>
          <a:xfrm>
            <a:off x="1460485" y="5128191"/>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78%</a:t>
            </a:r>
          </a:p>
        </p:txBody>
      </p:sp>
      <p:sp>
        <p:nvSpPr>
          <p:cNvPr id="20" name="Arc 19">
            <a:extLst>
              <a:ext uri="{FF2B5EF4-FFF2-40B4-BE49-F238E27FC236}">
                <a16:creationId xmlns:a16="http://schemas.microsoft.com/office/drawing/2014/main" id="{6201BAC3-CAB2-ADB3-49B5-F1BBFDF4D4DA}"/>
              </a:ext>
            </a:extLst>
          </p:cNvPr>
          <p:cNvSpPr/>
          <p:nvPr/>
        </p:nvSpPr>
        <p:spPr>
          <a:xfrm>
            <a:off x="593469" y="2416521"/>
            <a:ext cx="2682219" cy="2740336"/>
          </a:xfrm>
          <a:prstGeom prst="arc">
            <a:avLst>
              <a:gd name="adj1" fmla="val 16240062"/>
              <a:gd name="adj2" fmla="val 1142766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aphicFrame>
        <p:nvGraphicFramePr>
          <p:cNvPr id="21" name="Graphique 20">
            <a:extLst>
              <a:ext uri="{FF2B5EF4-FFF2-40B4-BE49-F238E27FC236}">
                <a16:creationId xmlns:a16="http://schemas.microsoft.com/office/drawing/2014/main" id="{28188287-0737-42C8-4BD6-61A653AC0914}"/>
              </a:ext>
            </a:extLst>
          </p:cNvPr>
          <p:cNvGraphicFramePr/>
          <p:nvPr>
            <p:extLst>
              <p:ext uri="{D42A27DB-BD31-4B8C-83A1-F6EECF244321}">
                <p14:modId xmlns:p14="http://schemas.microsoft.com/office/powerpoint/2010/main" val="261618133"/>
              </p:ext>
            </p:extLst>
          </p:nvPr>
        </p:nvGraphicFramePr>
        <p:xfrm>
          <a:off x="8661285" y="2168860"/>
          <a:ext cx="4588030" cy="3889331"/>
        </p:xfrm>
        <a:graphic>
          <a:graphicData uri="http://schemas.openxmlformats.org/drawingml/2006/chart">
            <c:chart xmlns:c="http://schemas.openxmlformats.org/drawingml/2006/chart" xmlns:r="http://schemas.openxmlformats.org/officeDocument/2006/relationships" r:id="rId3"/>
          </a:graphicData>
        </a:graphic>
      </p:graphicFrame>
      <p:sp>
        <p:nvSpPr>
          <p:cNvPr id="22" name="Arc 21">
            <a:extLst>
              <a:ext uri="{FF2B5EF4-FFF2-40B4-BE49-F238E27FC236}">
                <a16:creationId xmlns:a16="http://schemas.microsoft.com/office/drawing/2014/main" id="{D413DB8E-57CC-B3CE-7D6C-302D1020D4A3}"/>
              </a:ext>
            </a:extLst>
          </p:cNvPr>
          <p:cNvSpPr/>
          <p:nvPr/>
        </p:nvSpPr>
        <p:spPr>
          <a:xfrm>
            <a:off x="8702052" y="2416521"/>
            <a:ext cx="2682219" cy="2740336"/>
          </a:xfrm>
          <a:prstGeom prst="arc">
            <a:avLst>
              <a:gd name="adj1" fmla="val 16290432"/>
              <a:gd name="adj2" fmla="val 1090639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3" name="TextBox 10">
            <a:extLst>
              <a:ext uri="{FF2B5EF4-FFF2-40B4-BE49-F238E27FC236}">
                <a16:creationId xmlns:a16="http://schemas.microsoft.com/office/drawing/2014/main" id="{052013BA-E099-86B2-8B12-A237132DE1F7}"/>
              </a:ext>
            </a:extLst>
          </p:cNvPr>
          <p:cNvSpPr txBox="1"/>
          <p:nvPr/>
        </p:nvSpPr>
        <p:spPr>
          <a:xfrm>
            <a:off x="9595199" y="5123693"/>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76%</a:t>
            </a:r>
          </a:p>
        </p:txBody>
      </p:sp>
      <p:pic>
        <p:nvPicPr>
          <p:cNvPr id="24" name="Picture 2">
            <a:extLst>
              <a:ext uri="{FF2B5EF4-FFF2-40B4-BE49-F238E27FC236}">
                <a16:creationId xmlns:a16="http://schemas.microsoft.com/office/drawing/2014/main" id="{E2900499-D22D-4A49-D935-EC55A07408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615" y="1714423"/>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F49990EA-6894-8DE7-8AB3-DD06FBFA04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8119" y="1714423"/>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35AAAF21-0B8C-B122-7330-BF88E700DD6F}"/>
              </a:ext>
            </a:extLst>
          </p:cNvPr>
          <p:cNvSpPr txBox="1"/>
          <p:nvPr/>
        </p:nvSpPr>
        <p:spPr>
          <a:xfrm>
            <a:off x="1451419" y="1880785"/>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27" name="ZoneTexte 26">
            <a:extLst>
              <a:ext uri="{FF2B5EF4-FFF2-40B4-BE49-F238E27FC236}">
                <a16:creationId xmlns:a16="http://schemas.microsoft.com/office/drawing/2014/main" id="{45EB95FB-AB0E-4C07-CBBF-5448B381D57C}"/>
              </a:ext>
            </a:extLst>
          </p:cNvPr>
          <p:cNvSpPr txBox="1"/>
          <p:nvPr/>
        </p:nvSpPr>
        <p:spPr>
          <a:xfrm>
            <a:off x="8616280" y="1880785"/>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sp>
        <p:nvSpPr>
          <p:cNvPr id="2" name="ZoneTexte 1">
            <a:extLst>
              <a:ext uri="{FF2B5EF4-FFF2-40B4-BE49-F238E27FC236}">
                <a16:creationId xmlns:a16="http://schemas.microsoft.com/office/drawing/2014/main" id="{02F0899A-01FC-6C87-44F3-C61A78A9945D}"/>
              </a:ext>
            </a:extLst>
          </p:cNvPr>
          <p:cNvSpPr txBox="1"/>
          <p:nvPr/>
        </p:nvSpPr>
        <p:spPr>
          <a:xfrm>
            <a:off x="-637327" y="5844187"/>
            <a:ext cx="3593852" cy="615553"/>
          </a:xfrm>
          <a:prstGeom prst="rect">
            <a:avLst/>
          </a:prstGeom>
        </p:spPr>
        <p:txBody>
          <a:bodyPr wrap="square" lIns="0" tIns="0" rIns="0" bIns="0" rtlCol="0" anchor="t" anchorCtr="0">
            <a:spAutoFit/>
          </a:bodyPr>
          <a:lstStyle/>
          <a:p>
            <a:pPr algn="r" fontAlgn="auto"/>
            <a:r>
              <a:rPr lang="fr-FR" sz="1000" dirty="0">
                <a:solidFill>
                  <a:srgbClr val="00B050"/>
                </a:solidFill>
              </a:rPr>
              <a:t>Encadrant d’une équipe : 84% </a:t>
            </a:r>
          </a:p>
          <a:p>
            <a:pPr algn="r" fontAlgn="auto"/>
            <a:r>
              <a:rPr lang="fr-FR" sz="1000" dirty="0">
                <a:solidFill>
                  <a:srgbClr val="FF0000"/>
                </a:solidFill>
              </a:rPr>
              <a:t>De 40 à 49 ans : 73%</a:t>
            </a:r>
          </a:p>
          <a:p>
            <a:pPr algn="r" fontAlgn="auto"/>
            <a:r>
              <a:rPr lang="fr-FR" sz="1000" dirty="0">
                <a:solidFill>
                  <a:srgbClr val="FF0000"/>
                </a:solidFill>
              </a:rPr>
              <a:t>20 ans ou plus d’ancienneté : 73%</a:t>
            </a:r>
            <a:endParaRPr lang="fr-FR" sz="1000" dirty="0">
              <a:solidFill>
                <a:srgbClr val="00B050"/>
              </a:solidFill>
            </a:endParaRPr>
          </a:p>
          <a:p>
            <a:pPr algn="r" fontAlgn="auto"/>
            <a:r>
              <a:rPr lang="fr-FR" sz="1000" dirty="0">
                <a:solidFill>
                  <a:srgbClr val="FF0000"/>
                </a:solidFill>
              </a:rPr>
              <a:t>N’encadrant pas d’équipe : 75%</a:t>
            </a:r>
          </a:p>
        </p:txBody>
      </p:sp>
      <p:sp>
        <p:nvSpPr>
          <p:cNvPr id="3" name="ZoneTexte 2">
            <a:extLst>
              <a:ext uri="{FF2B5EF4-FFF2-40B4-BE49-F238E27FC236}">
                <a16:creationId xmlns:a16="http://schemas.microsoft.com/office/drawing/2014/main" id="{BAD5F7C7-64AF-94C6-B104-A1A5838600EC}"/>
              </a:ext>
            </a:extLst>
          </p:cNvPr>
          <p:cNvSpPr txBox="1"/>
          <p:nvPr/>
        </p:nvSpPr>
        <p:spPr>
          <a:xfrm>
            <a:off x="7361448" y="5844187"/>
            <a:ext cx="3593852" cy="307777"/>
          </a:xfrm>
          <a:prstGeom prst="rect">
            <a:avLst/>
          </a:prstGeom>
        </p:spPr>
        <p:txBody>
          <a:bodyPr wrap="square" lIns="0" tIns="0" rIns="0" bIns="0" rtlCol="0" anchor="t" anchorCtr="0">
            <a:spAutoFit/>
          </a:bodyPr>
          <a:lstStyle/>
          <a:p>
            <a:pPr algn="r" fontAlgn="auto"/>
            <a:r>
              <a:rPr lang="fr-FR" sz="1000" dirty="0">
                <a:solidFill>
                  <a:srgbClr val="00B050"/>
                </a:solidFill>
              </a:rPr>
              <a:t>Encadrant d’une équipe : 82%</a:t>
            </a:r>
          </a:p>
          <a:p>
            <a:pPr algn="r" fontAlgn="auto"/>
            <a:r>
              <a:rPr lang="fr-FR" sz="1000" dirty="0">
                <a:solidFill>
                  <a:srgbClr val="FF0000"/>
                </a:solidFill>
              </a:rPr>
              <a:t>N’encadrant pas d’équipe : 74%</a:t>
            </a:r>
          </a:p>
        </p:txBody>
      </p:sp>
    </p:spTree>
    <p:extLst>
      <p:ext uri="{BB962C8B-B14F-4D97-AF65-F5344CB8AC3E}">
        <p14:creationId xmlns:p14="http://schemas.microsoft.com/office/powerpoint/2010/main" val="309813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18</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377206"/>
            <a:ext cx="10855569" cy="304699"/>
          </a:xfrm>
        </p:spPr>
        <p:txBody>
          <a:bodyPr/>
          <a:lstStyle/>
          <a:p>
            <a:r>
              <a:rPr lang="fr-FR" sz="2200" dirty="0"/>
              <a:t>DES DOCUMENTS DE RÉFÉRENCE PARTIELLEMENT CONNUS ET DE MANIÈRE TRÈS INÉGALE.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2375481586"/>
              </p:ext>
            </p:extLst>
          </p:nvPr>
        </p:nvGraphicFramePr>
        <p:xfrm>
          <a:off x="652734" y="1215900"/>
          <a:ext cx="6478382" cy="285360"/>
        </p:xfrm>
        <a:graphic>
          <a:graphicData uri="http://schemas.openxmlformats.org/drawingml/2006/table">
            <a:tbl>
              <a:tblPr>
                <a:tableStyleId>{5C22544A-7EE6-4342-B048-85BDC9FD1C3A}</a:tableStyleId>
              </a:tblPr>
              <a:tblGrid>
                <a:gridCol w="6478382">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Dans quelle mesure connaissez-vous ces documents de référence de votre entreprise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graphicFrame>
        <p:nvGraphicFramePr>
          <p:cNvPr id="18" name="Graphique 17">
            <a:extLst>
              <a:ext uri="{FF2B5EF4-FFF2-40B4-BE49-F238E27FC236}">
                <a16:creationId xmlns:a16="http://schemas.microsoft.com/office/drawing/2014/main" id="{C0E70CC2-560B-843E-0683-7A70B5A9B790}"/>
              </a:ext>
            </a:extLst>
          </p:cNvPr>
          <p:cNvGraphicFramePr/>
          <p:nvPr>
            <p:extLst>
              <p:ext uri="{D42A27DB-BD31-4B8C-83A1-F6EECF244321}">
                <p14:modId xmlns:p14="http://schemas.microsoft.com/office/powerpoint/2010/main" val="4137635233"/>
              </p:ext>
            </p:extLst>
          </p:nvPr>
        </p:nvGraphicFramePr>
        <p:xfrm>
          <a:off x="5375920" y="2064037"/>
          <a:ext cx="5750347" cy="46053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Tableau 23">
            <a:extLst>
              <a:ext uri="{FF2B5EF4-FFF2-40B4-BE49-F238E27FC236}">
                <a16:creationId xmlns:a16="http://schemas.microsoft.com/office/drawing/2014/main" id="{14F28BA1-ED69-B499-3178-54809A49A462}"/>
              </a:ext>
            </a:extLst>
          </p:cNvPr>
          <p:cNvGraphicFramePr>
            <a:graphicFrameLocks noGrp="1"/>
          </p:cNvGraphicFramePr>
          <p:nvPr>
            <p:extLst>
              <p:ext uri="{D42A27DB-BD31-4B8C-83A1-F6EECF244321}">
                <p14:modId xmlns:p14="http://schemas.microsoft.com/office/powerpoint/2010/main" val="1154169249"/>
              </p:ext>
            </p:extLst>
          </p:nvPr>
        </p:nvGraphicFramePr>
        <p:xfrm>
          <a:off x="920425" y="2168860"/>
          <a:ext cx="4410491" cy="3703935"/>
        </p:xfrm>
        <a:graphic>
          <a:graphicData uri="http://schemas.openxmlformats.org/drawingml/2006/table">
            <a:tbl>
              <a:tblPr firstRow="1" bandRow="1">
                <a:tableStyleId>{2D5ABB26-0587-4C30-8999-92F81FD0307C}</a:tableStyleId>
              </a:tblPr>
              <a:tblGrid>
                <a:gridCol w="4410491">
                  <a:extLst>
                    <a:ext uri="{9D8B030D-6E8A-4147-A177-3AD203B41FA5}">
                      <a16:colId xmlns:a16="http://schemas.microsoft.com/office/drawing/2014/main" val="2564470084"/>
                    </a:ext>
                  </a:extLst>
                </a:gridCol>
              </a:tblGrid>
              <a:tr h="740787">
                <a:tc>
                  <a:txBody>
                    <a:bodyPr/>
                    <a:lstStyle/>
                    <a:p>
                      <a:pPr algn="ctr"/>
                      <a:r>
                        <a:rPr lang="fr-FR" sz="1400" b="0" dirty="0">
                          <a:solidFill>
                            <a:schemeClr val="tx1"/>
                          </a:solidFill>
                        </a:rPr>
                        <a:t>Politique protection des </a:t>
                      </a:r>
                    </a:p>
                    <a:p>
                      <a:pPr algn="ctr"/>
                      <a:r>
                        <a:rPr lang="fr-FR" sz="1400" b="0" dirty="0">
                          <a:solidFill>
                            <a:schemeClr val="tx1"/>
                          </a:solidFill>
                        </a:rPr>
                        <a:t>données personnelles</a:t>
                      </a:r>
                    </a:p>
                  </a:txBody>
                  <a:tcPr anchor="ctr"/>
                </a:tc>
                <a:extLst>
                  <a:ext uri="{0D108BD9-81ED-4DB2-BD59-A6C34878D82A}">
                    <a16:rowId xmlns:a16="http://schemas.microsoft.com/office/drawing/2014/main" val="3309693034"/>
                  </a:ext>
                </a:extLst>
              </a:tr>
              <a:tr h="740787">
                <a:tc>
                  <a:txBody>
                    <a:bodyPr/>
                    <a:lstStyle/>
                    <a:p>
                      <a:pPr algn="ctr"/>
                      <a:r>
                        <a:rPr lang="fr-FR" sz="1400" b="0" dirty="0">
                          <a:solidFill>
                            <a:schemeClr val="tx1"/>
                          </a:solidFill>
                        </a:rPr>
                        <a:t>Code éthique / Compliance</a:t>
                      </a:r>
                    </a:p>
                  </a:txBody>
                  <a:tcPr anchor="ctr"/>
                </a:tc>
                <a:extLst>
                  <a:ext uri="{0D108BD9-81ED-4DB2-BD59-A6C34878D82A}">
                    <a16:rowId xmlns:a16="http://schemas.microsoft.com/office/drawing/2014/main" val="2811886992"/>
                  </a:ext>
                </a:extLst>
              </a:tr>
              <a:tr h="740787">
                <a:tc>
                  <a:txBody>
                    <a:bodyPr/>
                    <a:lstStyle/>
                    <a:p>
                      <a:pPr algn="ctr"/>
                      <a:r>
                        <a:rPr lang="fr-FR" sz="1400" b="0" dirty="0">
                          <a:solidFill>
                            <a:schemeClr val="tx1"/>
                          </a:solidFill>
                        </a:rPr>
                        <a:t>Politique conflits d’intérêts</a:t>
                      </a:r>
                    </a:p>
                  </a:txBody>
                  <a:tcPr anchor="ctr"/>
                </a:tc>
                <a:extLst>
                  <a:ext uri="{0D108BD9-81ED-4DB2-BD59-A6C34878D82A}">
                    <a16:rowId xmlns:a16="http://schemas.microsoft.com/office/drawing/2014/main" val="3466736975"/>
                  </a:ext>
                </a:extLst>
              </a:tr>
              <a:tr h="740787">
                <a:tc>
                  <a:txBody>
                    <a:bodyPr/>
                    <a:lstStyle/>
                    <a:p>
                      <a:pPr algn="ctr"/>
                      <a:r>
                        <a:rPr lang="fr-FR" sz="1400" b="0" dirty="0">
                          <a:solidFill>
                            <a:schemeClr val="tx1"/>
                          </a:solidFill>
                        </a:rPr>
                        <a:t>Politique cadeaux et invitations</a:t>
                      </a:r>
                    </a:p>
                  </a:txBody>
                  <a:tcPr anchor="ctr"/>
                </a:tc>
                <a:extLst>
                  <a:ext uri="{0D108BD9-81ED-4DB2-BD59-A6C34878D82A}">
                    <a16:rowId xmlns:a16="http://schemas.microsoft.com/office/drawing/2014/main" val="4231699068"/>
                  </a:ext>
                </a:extLst>
              </a:tr>
              <a:tr h="740787">
                <a:tc>
                  <a:txBody>
                    <a:bodyPr/>
                    <a:lstStyle/>
                    <a:p>
                      <a:pPr algn="ctr"/>
                      <a:r>
                        <a:rPr lang="fr-FR" sz="1400" b="0" dirty="0">
                          <a:solidFill>
                            <a:schemeClr val="tx1"/>
                          </a:solidFill>
                        </a:rPr>
                        <a:t>Autres politiques connues</a:t>
                      </a:r>
                    </a:p>
                  </a:txBody>
                  <a:tcPr anchor="ctr"/>
                </a:tc>
                <a:extLst>
                  <a:ext uri="{0D108BD9-81ED-4DB2-BD59-A6C34878D82A}">
                    <a16:rowId xmlns:a16="http://schemas.microsoft.com/office/drawing/2014/main" val="449917818"/>
                  </a:ext>
                </a:extLst>
              </a:tr>
            </a:tbl>
          </a:graphicData>
        </a:graphic>
      </p:graphicFrame>
      <p:graphicFrame>
        <p:nvGraphicFramePr>
          <p:cNvPr id="30" name="Tableau 29">
            <a:extLst>
              <a:ext uri="{FF2B5EF4-FFF2-40B4-BE49-F238E27FC236}">
                <a16:creationId xmlns:a16="http://schemas.microsoft.com/office/drawing/2014/main" id="{2440BDBC-19F1-03F9-45B5-042E461A3146}"/>
              </a:ext>
            </a:extLst>
          </p:cNvPr>
          <p:cNvGraphicFramePr>
            <a:graphicFrameLocks noGrp="1"/>
          </p:cNvGraphicFramePr>
          <p:nvPr>
            <p:extLst>
              <p:ext uri="{D42A27DB-BD31-4B8C-83A1-F6EECF244321}">
                <p14:modId xmlns:p14="http://schemas.microsoft.com/office/powerpoint/2010/main" val="3848709214"/>
              </p:ext>
            </p:extLst>
          </p:nvPr>
        </p:nvGraphicFramePr>
        <p:xfrm>
          <a:off x="4518168" y="2204080"/>
          <a:ext cx="690033" cy="3668715"/>
        </p:xfrm>
        <a:graphic>
          <a:graphicData uri="http://schemas.openxmlformats.org/drawingml/2006/table">
            <a:tbl>
              <a:tblPr firstRow="1" bandRow="1">
                <a:tableStyleId>{2D5ABB26-0587-4C30-8999-92F81FD0307C}</a:tableStyleId>
              </a:tblPr>
              <a:tblGrid>
                <a:gridCol w="690033">
                  <a:extLst>
                    <a:ext uri="{9D8B030D-6E8A-4147-A177-3AD203B41FA5}">
                      <a16:colId xmlns:a16="http://schemas.microsoft.com/office/drawing/2014/main" val="2564470084"/>
                    </a:ext>
                  </a:extLst>
                </a:gridCol>
              </a:tblGrid>
              <a:tr h="733743">
                <a:tc>
                  <a:txBody>
                    <a:bodyPr/>
                    <a:lstStyle/>
                    <a:p>
                      <a:pPr algn="ctr"/>
                      <a:r>
                        <a:rPr lang="fr-FR" b="1" dirty="0">
                          <a:solidFill>
                            <a:srgbClr val="17406D"/>
                          </a:solidFill>
                        </a:rPr>
                        <a:t>64%</a:t>
                      </a:r>
                    </a:p>
                  </a:txBody>
                  <a:tcPr anchor="ctr"/>
                </a:tc>
                <a:extLst>
                  <a:ext uri="{0D108BD9-81ED-4DB2-BD59-A6C34878D82A}">
                    <a16:rowId xmlns:a16="http://schemas.microsoft.com/office/drawing/2014/main" val="3309693034"/>
                  </a:ext>
                </a:extLst>
              </a:tr>
              <a:tr h="733743">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44%</a:t>
                      </a:r>
                    </a:p>
                  </a:txBody>
                  <a:tcPr anchor="ctr"/>
                </a:tc>
                <a:extLst>
                  <a:ext uri="{0D108BD9-81ED-4DB2-BD59-A6C34878D82A}">
                    <a16:rowId xmlns:a16="http://schemas.microsoft.com/office/drawing/2014/main" val="2811886992"/>
                  </a:ext>
                </a:extLst>
              </a:tr>
              <a:tr h="733743">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44%</a:t>
                      </a:r>
                    </a:p>
                  </a:txBody>
                  <a:tcPr anchor="ctr"/>
                </a:tc>
                <a:extLst>
                  <a:ext uri="{0D108BD9-81ED-4DB2-BD59-A6C34878D82A}">
                    <a16:rowId xmlns:a16="http://schemas.microsoft.com/office/drawing/2014/main" val="3466736975"/>
                  </a:ext>
                </a:extLst>
              </a:tr>
              <a:tr h="733743">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40%</a:t>
                      </a:r>
                    </a:p>
                  </a:txBody>
                  <a:tcPr anchor="ctr"/>
                </a:tc>
                <a:extLst>
                  <a:ext uri="{0D108BD9-81ED-4DB2-BD59-A6C34878D82A}">
                    <a16:rowId xmlns:a16="http://schemas.microsoft.com/office/drawing/2014/main" val="4231699068"/>
                  </a:ext>
                </a:extLst>
              </a:tr>
              <a:tr h="733743">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27%</a:t>
                      </a:r>
                    </a:p>
                  </a:txBody>
                  <a:tcPr anchor="ctr"/>
                </a:tc>
                <a:extLst>
                  <a:ext uri="{0D108BD9-81ED-4DB2-BD59-A6C34878D82A}">
                    <a16:rowId xmlns:a16="http://schemas.microsoft.com/office/drawing/2014/main" val="449917818"/>
                  </a:ext>
                </a:extLst>
              </a:tr>
            </a:tbl>
          </a:graphicData>
        </a:graphic>
      </p:graphicFrame>
      <p:cxnSp>
        <p:nvCxnSpPr>
          <p:cNvPr id="31" name="Connecteur droit 30">
            <a:extLst>
              <a:ext uri="{FF2B5EF4-FFF2-40B4-BE49-F238E27FC236}">
                <a16:creationId xmlns:a16="http://schemas.microsoft.com/office/drawing/2014/main" id="{AF8AF2F4-6AB5-A737-D25E-8CB69E190DDA}"/>
              </a:ext>
            </a:extLst>
          </p:cNvPr>
          <p:cNvCxnSpPr>
            <a:cxnSpLocks/>
          </p:cNvCxnSpPr>
          <p:nvPr/>
        </p:nvCxnSpPr>
        <p:spPr>
          <a:xfrm>
            <a:off x="1280465" y="5129404"/>
            <a:ext cx="10216135"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96E3045C-0DB2-28F9-D757-563EE7030182}"/>
              </a:ext>
            </a:extLst>
          </p:cNvPr>
          <p:cNvSpPr/>
          <p:nvPr/>
        </p:nvSpPr>
        <p:spPr>
          <a:xfrm rot="2125287">
            <a:off x="7626571" y="2574349"/>
            <a:ext cx="2405061" cy="3649063"/>
          </a:xfrm>
          <a:prstGeom prst="arc">
            <a:avLst>
              <a:gd name="adj1" fmla="val 2259682"/>
              <a:gd name="adj2" fmla="val 4"/>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34" name="Connecteur droit 33">
            <a:extLst>
              <a:ext uri="{FF2B5EF4-FFF2-40B4-BE49-F238E27FC236}">
                <a16:creationId xmlns:a16="http://schemas.microsoft.com/office/drawing/2014/main" id="{BF61FE47-0561-984E-75DA-FF8F26AF1164}"/>
              </a:ext>
            </a:extLst>
          </p:cNvPr>
          <p:cNvCxnSpPr>
            <a:cxnSpLocks/>
          </p:cNvCxnSpPr>
          <p:nvPr/>
        </p:nvCxnSpPr>
        <p:spPr>
          <a:xfrm>
            <a:off x="1325470" y="2969164"/>
            <a:ext cx="10216135"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8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7">
            <a:extLst>
              <a:ext uri="{FF2B5EF4-FFF2-40B4-BE49-F238E27FC236}">
                <a16:creationId xmlns:a16="http://schemas.microsoft.com/office/drawing/2014/main" id="{7DE7D97F-78A1-90FB-8548-8B0F2AE00289}"/>
              </a:ext>
            </a:extLst>
          </p:cNvPr>
          <p:cNvGraphicFramePr>
            <a:graphicFrameLocks noGrp="1"/>
          </p:cNvGraphicFramePr>
          <p:nvPr>
            <p:extLst>
              <p:ext uri="{D42A27DB-BD31-4B8C-83A1-F6EECF244321}">
                <p14:modId xmlns:p14="http://schemas.microsoft.com/office/powerpoint/2010/main" val="1494470004"/>
              </p:ext>
            </p:extLst>
          </p:nvPr>
        </p:nvGraphicFramePr>
        <p:xfrm>
          <a:off x="-54434" y="2951349"/>
          <a:ext cx="3298311" cy="567661"/>
        </p:xfrm>
        <a:graphic>
          <a:graphicData uri="http://schemas.openxmlformats.org/drawingml/2006/table">
            <a:tbl>
              <a:tblPr firstRow="1" bandRow="1">
                <a:tableStyleId>{2D5ABB26-0587-4C30-8999-92F81FD0307C}</a:tableStyleId>
              </a:tblPr>
              <a:tblGrid>
                <a:gridCol w="3298311">
                  <a:extLst>
                    <a:ext uri="{9D8B030D-6E8A-4147-A177-3AD203B41FA5}">
                      <a16:colId xmlns:a16="http://schemas.microsoft.com/office/drawing/2014/main" val="3325012296"/>
                    </a:ext>
                  </a:extLst>
                </a:gridCol>
              </a:tblGrid>
              <a:tr h="567661">
                <a:tc>
                  <a:txBody>
                    <a:bodyPr/>
                    <a:lstStyle/>
                    <a:p>
                      <a:pPr algn="ctr"/>
                      <a:r>
                        <a:rPr lang="fr-FR" sz="1800" b="0" i="0" dirty="0">
                          <a:solidFill>
                            <a:srgbClr val="7030A0"/>
                          </a:solidFill>
                        </a:rPr>
                        <a:t>Q27 :</a:t>
                      </a:r>
                      <a:r>
                        <a:rPr lang="fr-FR" sz="2400" b="0" i="1" dirty="0">
                          <a:solidFill>
                            <a:srgbClr val="7030A0"/>
                          </a:solidFill>
                        </a:rPr>
                        <a:t> ST Oui</a:t>
                      </a:r>
                    </a:p>
                  </a:txBody>
                  <a:tcPr anchor="ctr"/>
                </a:tc>
                <a:extLst>
                  <a:ext uri="{0D108BD9-81ED-4DB2-BD59-A6C34878D82A}">
                    <a16:rowId xmlns:a16="http://schemas.microsoft.com/office/drawing/2014/main" val="1116312445"/>
                  </a:ext>
                </a:extLst>
              </a:tr>
            </a:tbl>
          </a:graphicData>
        </a:graphic>
      </p:graphicFrame>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482229"/>
            <a:ext cx="9110016" cy="232136"/>
          </a:xfrm>
        </p:spPr>
        <p:txBody>
          <a:bodyPr/>
          <a:lstStyle/>
          <a:p>
            <a:r>
              <a:rPr lang="fr-FR" altLang="fr-FR"/>
              <a:t>Occurrence pour le Cercle d’Ethique des Affaires  | Barômètre du climat Ethique | mai 2023</a:t>
            </a:r>
            <a:endParaRPr lang="fr-FR" altLang="fr-FR" dirty="0"/>
          </a:p>
        </p:txBody>
      </p:sp>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88198"/>
            <a:ext cx="484609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Comparaison avec les vagues précédentes</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32" name="ZoneTexte 31">
            <a:extLst>
              <a:ext uri="{FF2B5EF4-FFF2-40B4-BE49-F238E27FC236}">
                <a16:creationId xmlns:a16="http://schemas.microsoft.com/office/drawing/2014/main" id="{68D06B42-E194-5398-41BA-AB0806A54C21}"/>
              </a:ext>
            </a:extLst>
          </p:cNvPr>
          <p:cNvSpPr txBox="1"/>
          <p:nvPr/>
        </p:nvSpPr>
        <p:spPr>
          <a:xfrm>
            <a:off x="9381365" y="2168858"/>
            <a:ext cx="720080" cy="246221"/>
          </a:xfrm>
          <a:prstGeom prst="rect">
            <a:avLst/>
          </a:prstGeom>
        </p:spPr>
        <p:txBody>
          <a:bodyPr wrap="square" lIns="0" tIns="0" rIns="0" bIns="0" rtlCol="0" anchor="t" anchorCtr="0">
            <a:spAutoFit/>
          </a:bodyPr>
          <a:lstStyle/>
          <a:p>
            <a:pPr algn="l" fontAlgn="auto"/>
            <a:r>
              <a:rPr lang="fr-FR" sz="1600" i="1" dirty="0">
                <a:solidFill>
                  <a:schemeClr val="tx2"/>
                </a:solidFill>
              </a:rPr>
              <a:t>2021</a:t>
            </a:r>
          </a:p>
        </p:txBody>
      </p:sp>
      <p:graphicFrame>
        <p:nvGraphicFramePr>
          <p:cNvPr id="28" name="Graphique 27">
            <a:extLst>
              <a:ext uri="{FF2B5EF4-FFF2-40B4-BE49-F238E27FC236}">
                <a16:creationId xmlns:a16="http://schemas.microsoft.com/office/drawing/2014/main" id="{3A52DD2A-FD54-6FCF-81CC-BAC202559164}"/>
              </a:ext>
            </a:extLst>
          </p:cNvPr>
          <p:cNvGraphicFramePr/>
          <p:nvPr>
            <p:extLst>
              <p:ext uri="{D42A27DB-BD31-4B8C-83A1-F6EECF244321}">
                <p14:modId xmlns:p14="http://schemas.microsoft.com/office/powerpoint/2010/main" val="3406555812"/>
              </p:ext>
            </p:extLst>
          </p:nvPr>
        </p:nvGraphicFramePr>
        <p:xfrm>
          <a:off x="2873456" y="2740214"/>
          <a:ext cx="9110016" cy="1373707"/>
        </p:xfrm>
        <a:graphic>
          <a:graphicData uri="http://schemas.openxmlformats.org/drawingml/2006/chart">
            <c:chart xmlns:c="http://schemas.openxmlformats.org/drawingml/2006/chart" xmlns:r="http://schemas.openxmlformats.org/officeDocument/2006/relationships" r:id="rId2"/>
          </a:graphicData>
        </a:graphic>
      </p:graphicFrame>
      <p:sp>
        <p:nvSpPr>
          <p:cNvPr id="42" name="ZoneTexte 41">
            <a:extLst>
              <a:ext uri="{FF2B5EF4-FFF2-40B4-BE49-F238E27FC236}">
                <a16:creationId xmlns:a16="http://schemas.microsoft.com/office/drawing/2014/main" id="{CAE00F40-D0F6-6E98-3D4E-B3A6D09F6E19}"/>
              </a:ext>
            </a:extLst>
          </p:cNvPr>
          <p:cNvSpPr txBox="1"/>
          <p:nvPr/>
        </p:nvSpPr>
        <p:spPr>
          <a:xfrm>
            <a:off x="8526270" y="2168858"/>
            <a:ext cx="720080" cy="246221"/>
          </a:xfrm>
          <a:prstGeom prst="rect">
            <a:avLst/>
          </a:prstGeom>
        </p:spPr>
        <p:txBody>
          <a:bodyPr wrap="square" lIns="0" tIns="0" rIns="0" bIns="0" rtlCol="0" anchor="t" anchorCtr="0">
            <a:spAutoFit/>
          </a:bodyPr>
          <a:lstStyle/>
          <a:p>
            <a:pPr algn="l" fontAlgn="auto"/>
            <a:r>
              <a:rPr lang="fr-FR" sz="1600" i="1" dirty="0">
                <a:solidFill>
                  <a:schemeClr val="tx2"/>
                </a:solidFill>
              </a:rPr>
              <a:t>2019</a:t>
            </a:r>
          </a:p>
        </p:txBody>
      </p:sp>
      <p:sp>
        <p:nvSpPr>
          <p:cNvPr id="13" name="ZoneTexte 12">
            <a:extLst>
              <a:ext uri="{FF2B5EF4-FFF2-40B4-BE49-F238E27FC236}">
                <a16:creationId xmlns:a16="http://schemas.microsoft.com/office/drawing/2014/main" id="{4B8424D4-E84E-7144-738C-3D4069E15C35}"/>
              </a:ext>
            </a:extLst>
          </p:cNvPr>
          <p:cNvSpPr txBox="1"/>
          <p:nvPr/>
        </p:nvSpPr>
        <p:spPr>
          <a:xfrm>
            <a:off x="7671175" y="2168858"/>
            <a:ext cx="720080" cy="246221"/>
          </a:xfrm>
          <a:prstGeom prst="rect">
            <a:avLst/>
          </a:prstGeom>
        </p:spPr>
        <p:txBody>
          <a:bodyPr wrap="square" lIns="0" tIns="0" rIns="0" bIns="0" rtlCol="0" anchor="t" anchorCtr="0">
            <a:spAutoFit/>
          </a:bodyPr>
          <a:lstStyle/>
          <a:p>
            <a:pPr algn="l" fontAlgn="auto"/>
            <a:r>
              <a:rPr lang="fr-FR" sz="1600" i="1" dirty="0">
                <a:solidFill>
                  <a:schemeClr val="tx2"/>
                </a:solidFill>
              </a:rPr>
              <a:t>2018</a:t>
            </a:r>
          </a:p>
        </p:txBody>
      </p:sp>
      <p:graphicFrame>
        <p:nvGraphicFramePr>
          <p:cNvPr id="4" name="Tableau 3">
            <a:extLst>
              <a:ext uri="{FF2B5EF4-FFF2-40B4-BE49-F238E27FC236}">
                <a16:creationId xmlns:a16="http://schemas.microsoft.com/office/drawing/2014/main" id="{6B613A33-B43D-7F45-516A-0A22956C2AE6}"/>
              </a:ext>
            </a:extLst>
          </p:cNvPr>
          <p:cNvGraphicFramePr>
            <a:graphicFrameLocks noGrp="1"/>
          </p:cNvGraphicFramePr>
          <p:nvPr>
            <p:extLst>
              <p:ext uri="{D42A27DB-BD31-4B8C-83A1-F6EECF244321}">
                <p14:modId xmlns:p14="http://schemas.microsoft.com/office/powerpoint/2010/main" val="2927035085"/>
              </p:ext>
            </p:extLst>
          </p:nvPr>
        </p:nvGraphicFramePr>
        <p:xfrm>
          <a:off x="668217" y="755955"/>
          <a:ext cx="11383928" cy="925440"/>
        </p:xfrm>
        <a:graphic>
          <a:graphicData uri="http://schemas.openxmlformats.org/drawingml/2006/table">
            <a:tbl>
              <a:tblPr>
                <a:tableStyleId>{5C22544A-7EE6-4342-B048-85BDC9FD1C3A}</a:tableStyleId>
              </a:tblPr>
              <a:tblGrid>
                <a:gridCol w="11383928">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Q27. Dans votre entreprise, savez-vous qu’il existe un dispositif d’alerte qui permet de demander un conseil en matière d’éthique ou de conformité ou de signaler un fait en cas de manquement au code de conduite de l’entreprise ?</a:t>
                      </a:r>
                    </a:p>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Q28. Avez-vous confiance dans votre entreprise pour assurer votre protection et garantir la confidentialité si vous utilisez ce dispositif d’alerte ?</a:t>
                      </a:r>
                    </a:p>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Q29. Seriez-vous prêt(e) à lancer une alerte si vous étiez témoin d’un problème éthique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5" name="ZoneTexte 4">
            <a:extLst>
              <a:ext uri="{FF2B5EF4-FFF2-40B4-BE49-F238E27FC236}">
                <a16:creationId xmlns:a16="http://schemas.microsoft.com/office/drawing/2014/main" id="{D1A4B3E8-5863-17A5-BE3D-BAC9E38E5D2C}"/>
              </a:ext>
            </a:extLst>
          </p:cNvPr>
          <p:cNvSpPr txBox="1"/>
          <p:nvPr/>
        </p:nvSpPr>
        <p:spPr>
          <a:xfrm>
            <a:off x="668217" y="173724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8" name="ZoneTexte 7">
            <a:extLst>
              <a:ext uri="{FF2B5EF4-FFF2-40B4-BE49-F238E27FC236}">
                <a16:creationId xmlns:a16="http://schemas.microsoft.com/office/drawing/2014/main" id="{5094C15A-3807-05EA-1E98-AB1509BBB8DC}"/>
              </a:ext>
            </a:extLst>
          </p:cNvPr>
          <p:cNvSpPr txBox="1"/>
          <p:nvPr/>
        </p:nvSpPr>
        <p:spPr>
          <a:xfrm>
            <a:off x="11136560" y="2168858"/>
            <a:ext cx="720080" cy="246221"/>
          </a:xfrm>
          <a:prstGeom prst="rect">
            <a:avLst/>
          </a:prstGeom>
        </p:spPr>
        <p:txBody>
          <a:bodyPr wrap="square" lIns="0" tIns="0" rIns="0" bIns="0" rtlCol="0" anchor="t" anchorCtr="0">
            <a:spAutoFit/>
          </a:bodyPr>
          <a:lstStyle/>
          <a:p>
            <a:pPr algn="l" fontAlgn="auto"/>
            <a:r>
              <a:rPr lang="fr-FR" sz="1600" i="1" dirty="0">
                <a:solidFill>
                  <a:schemeClr val="tx2"/>
                </a:solidFill>
              </a:rPr>
              <a:t>2023</a:t>
            </a:r>
          </a:p>
        </p:txBody>
      </p:sp>
      <p:sp>
        <p:nvSpPr>
          <p:cNvPr id="9" name="ZoneTexte 8">
            <a:extLst>
              <a:ext uri="{FF2B5EF4-FFF2-40B4-BE49-F238E27FC236}">
                <a16:creationId xmlns:a16="http://schemas.microsoft.com/office/drawing/2014/main" id="{741FEE14-CA58-8D89-5600-682838E983C1}"/>
              </a:ext>
            </a:extLst>
          </p:cNvPr>
          <p:cNvSpPr txBox="1"/>
          <p:nvPr/>
        </p:nvSpPr>
        <p:spPr>
          <a:xfrm>
            <a:off x="10281465" y="2168858"/>
            <a:ext cx="720080" cy="246221"/>
          </a:xfrm>
          <a:prstGeom prst="rect">
            <a:avLst/>
          </a:prstGeom>
        </p:spPr>
        <p:txBody>
          <a:bodyPr wrap="square" lIns="0" tIns="0" rIns="0" bIns="0" rtlCol="0" anchor="t" anchorCtr="0">
            <a:spAutoFit/>
          </a:bodyPr>
          <a:lstStyle/>
          <a:p>
            <a:pPr algn="l" fontAlgn="auto"/>
            <a:r>
              <a:rPr lang="fr-FR" sz="1600" i="1" dirty="0">
                <a:solidFill>
                  <a:schemeClr val="tx2"/>
                </a:solidFill>
              </a:rPr>
              <a:t>2022</a:t>
            </a:r>
          </a:p>
        </p:txBody>
      </p:sp>
      <p:graphicFrame>
        <p:nvGraphicFramePr>
          <p:cNvPr id="2" name="Tableau 7">
            <a:extLst>
              <a:ext uri="{FF2B5EF4-FFF2-40B4-BE49-F238E27FC236}">
                <a16:creationId xmlns:a16="http://schemas.microsoft.com/office/drawing/2014/main" id="{C89FB580-5C4F-81B9-5B85-068C6E2506E5}"/>
              </a:ext>
            </a:extLst>
          </p:cNvPr>
          <p:cNvGraphicFramePr>
            <a:graphicFrameLocks noGrp="1"/>
          </p:cNvGraphicFramePr>
          <p:nvPr>
            <p:extLst>
              <p:ext uri="{D42A27DB-BD31-4B8C-83A1-F6EECF244321}">
                <p14:modId xmlns:p14="http://schemas.microsoft.com/office/powerpoint/2010/main" val="953396804"/>
              </p:ext>
            </p:extLst>
          </p:nvPr>
        </p:nvGraphicFramePr>
        <p:xfrm>
          <a:off x="-50183" y="4005432"/>
          <a:ext cx="3298311" cy="567661"/>
        </p:xfrm>
        <a:graphic>
          <a:graphicData uri="http://schemas.openxmlformats.org/drawingml/2006/table">
            <a:tbl>
              <a:tblPr firstRow="1" bandRow="1">
                <a:tableStyleId>{2D5ABB26-0587-4C30-8999-92F81FD0307C}</a:tableStyleId>
              </a:tblPr>
              <a:tblGrid>
                <a:gridCol w="3298311">
                  <a:extLst>
                    <a:ext uri="{9D8B030D-6E8A-4147-A177-3AD203B41FA5}">
                      <a16:colId xmlns:a16="http://schemas.microsoft.com/office/drawing/2014/main" val="3325012296"/>
                    </a:ext>
                  </a:extLst>
                </a:gridCol>
              </a:tblGrid>
              <a:tr h="567661">
                <a:tc>
                  <a:txBody>
                    <a:bodyPr/>
                    <a:lstStyle/>
                    <a:p>
                      <a:pPr algn="ctr"/>
                      <a:r>
                        <a:rPr lang="fr-FR" sz="1800" b="0" i="0" dirty="0">
                          <a:solidFill>
                            <a:srgbClr val="7030A0"/>
                          </a:solidFill>
                        </a:rPr>
                        <a:t>Q28 :</a:t>
                      </a:r>
                      <a:r>
                        <a:rPr lang="fr-FR" sz="2400" b="0" i="1" dirty="0">
                          <a:solidFill>
                            <a:srgbClr val="7030A0"/>
                          </a:solidFill>
                        </a:rPr>
                        <a:t> ST Oui</a:t>
                      </a:r>
                    </a:p>
                  </a:txBody>
                  <a:tcPr anchor="ctr"/>
                </a:tc>
                <a:extLst>
                  <a:ext uri="{0D108BD9-81ED-4DB2-BD59-A6C34878D82A}">
                    <a16:rowId xmlns:a16="http://schemas.microsoft.com/office/drawing/2014/main" val="1116312445"/>
                  </a:ext>
                </a:extLst>
              </a:tr>
            </a:tbl>
          </a:graphicData>
        </a:graphic>
      </p:graphicFrame>
      <p:graphicFrame>
        <p:nvGraphicFramePr>
          <p:cNvPr id="3" name="Graphique 2">
            <a:extLst>
              <a:ext uri="{FF2B5EF4-FFF2-40B4-BE49-F238E27FC236}">
                <a16:creationId xmlns:a16="http://schemas.microsoft.com/office/drawing/2014/main" id="{8413420A-40D2-7096-B8C7-F0F6913E621F}"/>
              </a:ext>
            </a:extLst>
          </p:cNvPr>
          <p:cNvGraphicFramePr/>
          <p:nvPr>
            <p:extLst>
              <p:ext uri="{D42A27DB-BD31-4B8C-83A1-F6EECF244321}">
                <p14:modId xmlns:p14="http://schemas.microsoft.com/office/powerpoint/2010/main" val="3769758764"/>
              </p:ext>
            </p:extLst>
          </p:nvPr>
        </p:nvGraphicFramePr>
        <p:xfrm>
          <a:off x="2873456" y="3945503"/>
          <a:ext cx="9110016" cy="13737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a:extLst>
              <a:ext uri="{FF2B5EF4-FFF2-40B4-BE49-F238E27FC236}">
                <a16:creationId xmlns:a16="http://schemas.microsoft.com/office/drawing/2014/main" id="{7F81931B-4602-4AAF-5A56-B32F3330689E}"/>
              </a:ext>
            </a:extLst>
          </p:cNvPr>
          <p:cNvGraphicFramePr/>
          <p:nvPr>
            <p:extLst>
              <p:ext uri="{D42A27DB-BD31-4B8C-83A1-F6EECF244321}">
                <p14:modId xmlns:p14="http://schemas.microsoft.com/office/powerpoint/2010/main" val="3127210289"/>
              </p:ext>
            </p:extLst>
          </p:nvPr>
        </p:nvGraphicFramePr>
        <p:xfrm>
          <a:off x="2873456" y="5153549"/>
          <a:ext cx="9110016" cy="1920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eau 7">
            <a:extLst>
              <a:ext uri="{FF2B5EF4-FFF2-40B4-BE49-F238E27FC236}">
                <a16:creationId xmlns:a16="http://schemas.microsoft.com/office/drawing/2014/main" id="{793AF103-1C1F-5F9D-D7A3-B991F572A941}"/>
              </a:ext>
            </a:extLst>
          </p:cNvPr>
          <p:cNvGraphicFramePr>
            <a:graphicFrameLocks noGrp="1"/>
          </p:cNvGraphicFramePr>
          <p:nvPr>
            <p:extLst>
              <p:ext uri="{D42A27DB-BD31-4B8C-83A1-F6EECF244321}">
                <p14:modId xmlns:p14="http://schemas.microsoft.com/office/powerpoint/2010/main" val="1086259990"/>
              </p:ext>
            </p:extLst>
          </p:nvPr>
        </p:nvGraphicFramePr>
        <p:xfrm>
          <a:off x="-54434" y="5023009"/>
          <a:ext cx="3298311" cy="567661"/>
        </p:xfrm>
        <a:graphic>
          <a:graphicData uri="http://schemas.openxmlformats.org/drawingml/2006/table">
            <a:tbl>
              <a:tblPr firstRow="1" bandRow="1">
                <a:tableStyleId>{2D5ABB26-0587-4C30-8999-92F81FD0307C}</a:tableStyleId>
              </a:tblPr>
              <a:tblGrid>
                <a:gridCol w="3298311">
                  <a:extLst>
                    <a:ext uri="{9D8B030D-6E8A-4147-A177-3AD203B41FA5}">
                      <a16:colId xmlns:a16="http://schemas.microsoft.com/office/drawing/2014/main" val="3325012296"/>
                    </a:ext>
                  </a:extLst>
                </a:gridCol>
              </a:tblGrid>
              <a:tr h="567661">
                <a:tc>
                  <a:txBody>
                    <a:bodyPr/>
                    <a:lstStyle/>
                    <a:p>
                      <a:pPr algn="ctr"/>
                      <a:r>
                        <a:rPr lang="fr-FR" sz="1800" b="0" i="0" dirty="0">
                          <a:solidFill>
                            <a:srgbClr val="7030A0"/>
                          </a:solidFill>
                        </a:rPr>
                        <a:t>Q29 :</a:t>
                      </a:r>
                      <a:r>
                        <a:rPr lang="fr-FR" sz="2400" b="0" i="1" dirty="0">
                          <a:solidFill>
                            <a:srgbClr val="7030A0"/>
                          </a:solidFill>
                        </a:rPr>
                        <a:t> ST Oui</a:t>
                      </a:r>
                    </a:p>
                  </a:txBody>
                  <a:tcPr anchor="ctr"/>
                </a:tc>
                <a:extLst>
                  <a:ext uri="{0D108BD9-81ED-4DB2-BD59-A6C34878D82A}">
                    <a16:rowId xmlns:a16="http://schemas.microsoft.com/office/drawing/2014/main" val="1116312445"/>
                  </a:ext>
                </a:extLst>
              </a:tr>
            </a:tbl>
          </a:graphicData>
        </a:graphic>
      </p:graphicFrame>
      <p:sp>
        <p:nvSpPr>
          <p:cNvPr id="11" name="ZoneTexte 10">
            <a:extLst>
              <a:ext uri="{FF2B5EF4-FFF2-40B4-BE49-F238E27FC236}">
                <a16:creationId xmlns:a16="http://schemas.microsoft.com/office/drawing/2014/main" id="{2BB1E63E-DB03-6026-A931-8C39C9096200}"/>
              </a:ext>
            </a:extLst>
          </p:cNvPr>
          <p:cNvSpPr txBox="1"/>
          <p:nvPr/>
        </p:nvSpPr>
        <p:spPr>
          <a:xfrm>
            <a:off x="5033429" y="2171264"/>
            <a:ext cx="720080" cy="246221"/>
          </a:xfrm>
          <a:prstGeom prst="rect">
            <a:avLst/>
          </a:prstGeom>
        </p:spPr>
        <p:txBody>
          <a:bodyPr wrap="square" lIns="0" tIns="0" rIns="0" bIns="0" rtlCol="0" anchor="t" anchorCtr="0">
            <a:spAutoFit/>
          </a:bodyPr>
          <a:lstStyle/>
          <a:p>
            <a:pPr algn="l" fontAlgn="auto"/>
            <a:r>
              <a:rPr lang="fr-FR" sz="1600" i="1" dirty="0">
                <a:solidFill>
                  <a:schemeClr val="tx2"/>
                </a:solidFill>
              </a:rPr>
              <a:t>2015</a:t>
            </a:r>
          </a:p>
        </p:txBody>
      </p:sp>
      <p:sp>
        <p:nvSpPr>
          <p:cNvPr id="12" name="ZoneTexte 11">
            <a:extLst>
              <a:ext uri="{FF2B5EF4-FFF2-40B4-BE49-F238E27FC236}">
                <a16:creationId xmlns:a16="http://schemas.microsoft.com/office/drawing/2014/main" id="{1CCC22F1-5218-6F85-8AFC-ED8C73F53459}"/>
              </a:ext>
            </a:extLst>
          </p:cNvPr>
          <p:cNvSpPr txBox="1"/>
          <p:nvPr/>
        </p:nvSpPr>
        <p:spPr>
          <a:xfrm>
            <a:off x="4160786" y="2173516"/>
            <a:ext cx="720080" cy="246221"/>
          </a:xfrm>
          <a:prstGeom prst="rect">
            <a:avLst/>
          </a:prstGeom>
        </p:spPr>
        <p:txBody>
          <a:bodyPr wrap="square" lIns="0" tIns="0" rIns="0" bIns="0" rtlCol="0" anchor="t" anchorCtr="0">
            <a:spAutoFit/>
          </a:bodyPr>
          <a:lstStyle/>
          <a:p>
            <a:pPr algn="l" fontAlgn="auto"/>
            <a:r>
              <a:rPr lang="fr-FR" sz="1600" i="1" dirty="0">
                <a:solidFill>
                  <a:schemeClr val="tx2"/>
                </a:solidFill>
              </a:rPr>
              <a:t>2014</a:t>
            </a:r>
          </a:p>
        </p:txBody>
      </p:sp>
      <p:sp>
        <p:nvSpPr>
          <p:cNvPr id="14" name="ZoneTexte 13">
            <a:extLst>
              <a:ext uri="{FF2B5EF4-FFF2-40B4-BE49-F238E27FC236}">
                <a16:creationId xmlns:a16="http://schemas.microsoft.com/office/drawing/2014/main" id="{BCFC2E10-100B-D91A-5F08-C255834426C6}"/>
              </a:ext>
            </a:extLst>
          </p:cNvPr>
          <p:cNvSpPr txBox="1"/>
          <p:nvPr/>
        </p:nvSpPr>
        <p:spPr>
          <a:xfrm>
            <a:off x="3231756" y="2174182"/>
            <a:ext cx="720080" cy="246221"/>
          </a:xfrm>
          <a:prstGeom prst="rect">
            <a:avLst/>
          </a:prstGeom>
        </p:spPr>
        <p:txBody>
          <a:bodyPr wrap="square" lIns="0" tIns="0" rIns="0" bIns="0" rtlCol="0" anchor="t" anchorCtr="0">
            <a:spAutoFit/>
          </a:bodyPr>
          <a:lstStyle/>
          <a:p>
            <a:pPr algn="l" fontAlgn="auto"/>
            <a:r>
              <a:rPr lang="fr-FR" sz="1600" i="1" dirty="0">
                <a:solidFill>
                  <a:schemeClr val="tx2"/>
                </a:solidFill>
              </a:rPr>
              <a:t>2013</a:t>
            </a:r>
          </a:p>
        </p:txBody>
      </p:sp>
      <p:sp>
        <p:nvSpPr>
          <p:cNvPr id="15" name="ZoneTexte 14">
            <a:extLst>
              <a:ext uri="{FF2B5EF4-FFF2-40B4-BE49-F238E27FC236}">
                <a16:creationId xmlns:a16="http://schemas.microsoft.com/office/drawing/2014/main" id="{8FA110D7-824D-ED25-9293-1D224CDE05B5}"/>
              </a:ext>
            </a:extLst>
          </p:cNvPr>
          <p:cNvSpPr txBox="1"/>
          <p:nvPr/>
        </p:nvSpPr>
        <p:spPr>
          <a:xfrm>
            <a:off x="6788624" y="2169342"/>
            <a:ext cx="720080" cy="246221"/>
          </a:xfrm>
          <a:prstGeom prst="rect">
            <a:avLst/>
          </a:prstGeom>
        </p:spPr>
        <p:txBody>
          <a:bodyPr wrap="square" lIns="0" tIns="0" rIns="0" bIns="0" rtlCol="0" anchor="t" anchorCtr="0">
            <a:spAutoFit/>
          </a:bodyPr>
          <a:lstStyle/>
          <a:p>
            <a:pPr algn="l" fontAlgn="auto"/>
            <a:r>
              <a:rPr lang="fr-FR" sz="1600" i="1" dirty="0">
                <a:solidFill>
                  <a:schemeClr val="tx2"/>
                </a:solidFill>
              </a:rPr>
              <a:t>2017</a:t>
            </a:r>
          </a:p>
        </p:txBody>
      </p:sp>
      <p:sp>
        <p:nvSpPr>
          <p:cNvPr id="16" name="ZoneTexte 15">
            <a:extLst>
              <a:ext uri="{FF2B5EF4-FFF2-40B4-BE49-F238E27FC236}">
                <a16:creationId xmlns:a16="http://schemas.microsoft.com/office/drawing/2014/main" id="{2EFAD4F9-E1D2-B728-B8B0-5A274859A4DF}"/>
              </a:ext>
            </a:extLst>
          </p:cNvPr>
          <p:cNvSpPr txBox="1"/>
          <p:nvPr/>
        </p:nvSpPr>
        <p:spPr>
          <a:xfrm>
            <a:off x="5906073" y="2168858"/>
            <a:ext cx="720080" cy="246221"/>
          </a:xfrm>
          <a:prstGeom prst="rect">
            <a:avLst/>
          </a:prstGeom>
        </p:spPr>
        <p:txBody>
          <a:bodyPr wrap="square" lIns="0" tIns="0" rIns="0" bIns="0" rtlCol="0" anchor="t" anchorCtr="0">
            <a:spAutoFit/>
          </a:bodyPr>
          <a:lstStyle/>
          <a:p>
            <a:pPr algn="l" fontAlgn="auto"/>
            <a:r>
              <a:rPr lang="fr-FR" sz="1600" i="1" dirty="0">
                <a:solidFill>
                  <a:schemeClr val="tx2"/>
                </a:solidFill>
              </a:rPr>
              <a:t>2016</a:t>
            </a:r>
          </a:p>
        </p:txBody>
      </p:sp>
      <p:sp>
        <p:nvSpPr>
          <p:cNvPr id="17" name="Espace réservé du numéro de diapositive 16">
            <a:extLst>
              <a:ext uri="{FF2B5EF4-FFF2-40B4-BE49-F238E27FC236}">
                <a16:creationId xmlns:a16="http://schemas.microsoft.com/office/drawing/2014/main" id="{DDEEDF92-97D0-38F6-4798-BCB17CF41558}"/>
              </a:ext>
            </a:extLst>
          </p:cNvPr>
          <p:cNvSpPr>
            <a:spLocks noGrp="1"/>
          </p:cNvSpPr>
          <p:nvPr>
            <p:ph type="sldNum" sz="quarter" idx="4"/>
          </p:nvPr>
        </p:nvSpPr>
        <p:spPr/>
        <p:txBody>
          <a:bodyPr/>
          <a:lstStyle/>
          <a:p>
            <a:fld id="{69A197D1-22BB-4CE7-B90B-919B10D073A0}" type="slidenum">
              <a:rPr lang="fr-FR" altLang="fr-FR" smtClean="0"/>
              <a:pPr/>
              <a:t>180</a:t>
            </a:fld>
            <a:endParaRPr lang="fr-FR" altLang="fr-FR" dirty="0"/>
          </a:p>
        </p:txBody>
      </p:sp>
    </p:spTree>
    <p:extLst>
      <p:ext uri="{BB962C8B-B14F-4D97-AF65-F5344CB8AC3E}">
        <p14:creationId xmlns:p14="http://schemas.microsoft.com/office/powerpoint/2010/main" val="315575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181</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66056" y="379747"/>
            <a:ext cx="10855569" cy="332399"/>
          </a:xfrm>
        </p:spPr>
        <p:txBody>
          <a:bodyPr/>
          <a:lstStyle/>
          <a:p>
            <a:r>
              <a:rPr lang="fr-FR" sz="2400" dirty="0"/>
              <a:t>Des lanceurs d’alerte téméraires ? La moitié des répondants estiment qu’ils prennent des risques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1210201902"/>
              </p:ext>
            </p:extLst>
          </p:nvPr>
        </p:nvGraphicFramePr>
        <p:xfrm>
          <a:off x="652733" y="1256329"/>
          <a:ext cx="7860726" cy="285360"/>
        </p:xfrm>
        <a:graphic>
          <a:graphicData uri="http://schemas.openxmlformats.org/drawingml/2006/table">
            <a:tbl>
              <a:tblPr>
                <a:tableStyleId>{5C22544A-7EE6-4342-B048-85BDC9FD1C3A}</a:tableStyleId>
              </a:tblPr>
              <a:tblGrid>
                <a:gridCol w="7860726">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Q30. Selon vous, les lanceurs d’alertes dans votre entreprise prennent-ils des risques pour leur carrière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58843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900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3800745" y="4599130"/>
            <a:ext cx="4712713" cy="1200329"/>
          </a:xfrm>
          <a:prstGeom prst="rect">
            <a:avLst/>
          </a:prstGeom>
          <a:noFill/>
        </p:spPr>
        <p:txBody>
          <a:bodyPr wrap="square" lIns="0" rIns="0" rtlCol="0" anchor="b">
            <a:spAutoFit/>
          </a:bodyPr>
          <a:lstStyle/>
          <a:p>
            <a:pPr algn="ctr"/>
            <a:r>
              <a:rPr lang="en-US" sz="2400" b="1" noProof="1">
                <a:solidFill>
                  <a:srgbClr val="17406D"/>
                </a:solidFill>
                <a:latin typeface="Roboto" panose="02000000000000000000"/>
              </a:rPr>
              <a:t>Estiment que les lanceurs d’alertes prennent des risques pour leur carrière</a:t>
            </a:r>
          </a:p>
        </p:txBody>
      </p:sp>
      <p:graphicFrame>
        <p:nvGraphicFramePr>
          <p:cNvPr id="29" name="Graphique 28">
            <a:extLst>
              <a:ext uri="{FF2B5EF4-FFF2-40B4-BE49-F238E27FC236}">
                <a16:creationId xmlns:a16="http://schemas.microsoft.com/office/drawing/2014/main" id="{C92C926D-9293-EA2D-CCAE-F9884F2F45C6}"/>
              </a:ext>
            </a:extLst>
          </p:cNvPr>
          <p:cNvGraphicFramePr/>
          <p:nvPr>
            <p:extLst>
              <p:ext uri="{D42A27DB-BD31-4B8C-83A1-F6EECF244321}">
                <p14:modId xmlns:p14="http://schemas.microsoft.com/office/powerpoint/2010/main" val="3317574726"/>
              </p:ext>
            </p:extLst>
          </p:nvPr>
        </p:nvGraphicFramePr>
        <p:xfrm>
          <a:off x="552702" y="2391713"/>
          <a:ext cx="4588030" cy="3889331"/>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10">
            <a:extLst>
              <a:ext uri="{FF2B5EF4-FFF2-40B4-BE49-F238E27FC236}">
                <a16:creationId xmlns:a16="http://schemas.microsoft.com/office/drawing/2014/main" id="{F775A65C-F8F3-BDED-582C-9F2F0700A5B5}"/>
              </a:ext>
            </a:extLst>
          </p:cNvPr>
          <p:cNvSpPr txBox="1"/>
          <p:nvPr/>
        </p:nvSpPr>
        <p:spPr>
          <a:xfrm>
            <a:off x="1460485" y="5353216"/>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49%</a:t>
            </a:r>
          </a:p>
        </p:txBody>
      </p:sp>
      <p:sp>
        <p:nvSpPr>
          <p:cNvPr id="31" name="Arc 30">
            <a:extLst>
              <a:ext uri="{FF2B5EF4-FFF2-40B4-BE49-F238E27FC236}">
                <a16:creationId xmlns:a16="http://schemas.microsoft.com/office/drawing/2014/main" id="{A59CBC8B-6BA0-A95C-9A30-56E65CB00D56}"/>
              </a:ext>
            </a:extLst>
          </p:cNvPr>
          <p:cNvSpPr/>
          <p:nvPr/>
        </p:nvSpPr>
        <p:spPr>
          <a:xfrm>
            <a:off x="593469" y="2641546"/>
            <a:ext cx="2682219" cy="2740336"/>
          </a:xfrm>
          <a:prstGeom prst="arc">
            <a:avLst>
              <a:gd name="adj1" fmla="val 16240062"/>
              <a:gd name="adj2" fmla="val 52265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aphicFrame>
        <p:nvGraphicFramePr>
          <p:cNvPr id="32" name="Graphique 31">
            <a:extLst>
              <a:ext uri="{FF2B5EF4-FFF2-40B4-BE49-F238E27FC236}">
                <a16:creationId xmlns:a16="http://schemas.microsoft.com/office/drawing/2014/main" id="{9F7EA494-B527-C420-1830-B94461D75DE6}"/>
              </a:ext>
            </a:extLst>
          </p:cNvPr>
          <p:cNvGraphicFramePr/>
          <p:nvPr>
            <p:extLst>
              <p:ext uri="{D42A27DB-BD31-4B8C-83A1-F6EECF244321}">
                <p14:modId xmlns:p14="http://schemas.microsoft.com/office/powerpoint/2010/main" val="2512358830"/>
              </p:ext>
            </p:extLst>
          </p:nvPr>
        </p:nvGraphicFramePr>
        <p:xfrm>
          <a:off x="8661285" y="2391713"/>
          <a:ext cx="4588030" cy="3889331"/>
        </p:xfrm>
        <a:graphic>
          <a:graphicData uri="http://schemas.openxmlformats.org/drawingml/2006/chart">
            <c:chart xmlns:c="http://schemas.openxmlformats.org/drawingml/2006/chart" xmlns:r="http://schemas.openxmlformats.org/officeDocument/2006/relationships" r:id="rId3"/>
          </a:graphicData>
        </a:graphic>
      </p:graphicFrame>
      <p:sp>
        <p:nvSpPr>
          <p:cNvPr id="33" name="Arc 32">
            <a:extLst>
              <a:ext uri="{FF2B5EF4-FFF2-40B4-BE49-F238E27FC236}">
                <a16:creationId xmlns:a16="http://schemas.microsoft.com/office/drawing/2014/main" id="{DFD64732-0F55-0EEA-FFE3-5E8FD94D0284}"/>
              </a:ext>
            </a:extLst>
          </p:cNvPr>
          <p:cNvSpPr/>
          <p:nvPr/>
        </p:nvSpPr>
        <p:spPr>
          <a:xfrm>
            <a:off x="8702052" y="2641546"/>
            <a:ext cx="2682219" cy="2740336"/>
          </a:xfrm>
          <a:prstGeom prst="arc">
            <a:avLst>
              <a:gd name="adj1" fmla="val 16290432"/>
              <a:gd name="adj2" fmla="val 55508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4" name="TextBox 10">
            <a:extLst>
              <a:ext uri="{FF2B5EF4-FFF2-40B4-BE49-F238E27FC236}">
                <a16:creationId xmlns:a16="http://schemas.microsoft.com/office/drawing/2014/main" id="{293F1CBD-E9C8-0F4A-7B95-3A621852407F}"/>
              </a:ext>
            </a:extLst>
          </p:cNvPr>
          <p:cNvSpPr txBox="1"/>
          <p:nvPr/>
        </p:nvSpPr>
        <p:spPr>
          <a:xfrm>
            <a:off x="9595199" y="5348718"/>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51%</a:t>
            </a:r>
          </a:p>
        </p:txBody>
      </p:sp>
      <p:pic>
        <p:nvPicPr>
          <p:cNvPr id="35" name="Picture 2">
            <a:extLst>
              <a:ext uri="{FF2B5EF4-FFF2-40B4-BE49-F238E27FC236}">
                <a16:creationId xmlns:a16="http://schemas.microsoft.com/office/drawing/2014/main" id="{DBB9920B-0292-1BB7-3F68-C3E37C89F4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a:extLst>
              <a:ext uri="{FF2B5EF4-FFF2-40B4-BE49-F238E27FC236}">
                <a16:creationId xmlns:a16="http://schemas.microsoft.com/office/drawing/2014/main" id="{18E942AB-75A1-7D8A-55F2-FC1D8C69C31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37" name="ZoneTexte 36">
            <a:extLst>
              <a:ext uri="{FF2B5EF4-FFF2-40B4-BE49-F238E27FC236}">
                <a16:creationId xmlns:a16="http://schemas.microsoft.com/office/drawing/2014/main" id="{C87E0A4F-6C80-36BF-3EC0-453F4D13B91A}"/>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38" name="ZoneTexte 37">
            <a:extLst>
              <a:ext uri="{FF2B5EF4-FFF2-40B4-BE49-F238E27FC236}">
                <a16:creationId xmlns:a16="http://schemas.microsoft.com/office/drawing/2014/main" id="{1AB0F34C-F6B7-37E5-6260-DF55E6885F1B}"/>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sp>
        <p:nvSpPr>
          <p:cNvPr id="2" name="ZoneTexte 1">
            <a:extLst>
              <a:ext uri="{FF2B5EF4-FFF2-40B4-BE49-F238E27FC236}">
                <a16:creationId xmlns:a16="http://schemas.microsoft.com/office/drawing/2014/main" id="{B5580006-3096-D2D2-3FB9-3D87E0A6E66C}"/>
              </a:ext>
            </a:extLst>
          </p:cNvPr>
          <p:cNvSpPr txBox="1"/>
          <p:nvPr/>
        </p:nvSpPr>
        <p:spPr>
          <a:xfrm>
            <a:off x="-821611" y="6052460"/>
            <a:ext cx="3593852" cy="307777"/>
          </a:xfrm>
          <a:prstGeom prst="rect">
            <a:avLst/>
          </a:prstGeom>
        </p:spPr>
        <p:txBody>
          <a:bodyPr wrap="square" lIns="0" tIns="0" rIns="0" bIns="0" rtlCol="0" anchor="t" anchorCtr="0">
            <a:spAutoFit/>
          </a:bodyPr>
          <a:lstStyle/>
          <a:p>
            <a:pPr algn="r" fontAlgn="auto"/>
            <a:r>
              <a:rPr lang="fr-FR" sz="1000" dirty="0">
                <a:solidFill>
                  <a:srgbClr val="FF0000"/>
                </a:solidFill>
              </a:rPr>
              <a:t>50 ans et plus : 43%</a:t>
            </a:r>
          </a:p>
          <a:p>
            <a:pPr algn="r" fontAlgn="auto"/>
            <a:r>
              <a:rPr lang="fr-FR" sz="1000" dirty="0">
                <a:solidFill>
                  <a:srgbClr val="FF0000"/>
                </a:solidFill>
              </a:rPr>
              <a:t>De 10 à 19 ans d’ancienneté : 42%</a:t>
            </a:r>
            <a:endParaRPr lang="fr-FR" sz="1000" dirty="0">
              <a:solidFill>
                <a:srgbClr val="00B050"/>
              </a:solidFill>
            </a:endParaRPr>
          </a:p>
        </p:txBody>
      </p:sp>
      <p:sp>
        <p:nvSpPr>
          <p:cNvPr id="3" name="ZoneTexte 2">
            <a:extLst>
              <a:ext uri="{FF2B5EF4-FFF2-40B4-BE49-F238E27FC236}">
                <a16:creationId xmlns:a16="http://schemas.microsoft.com/office/drawing/2014/main" id="{12DE63C8-5605-9139-200A-1E8C69C74F36}"/>
              </a:ext>
            </a:extLst>
          </p:cNvPr>
          <p:cNvSpPr txBox="1"/>
          <p:nvPr/>
        </p:nvSpPr>
        <p:spPr>
          <a:xfrm>
            <a:off x="7671175" y="6083310"/>
            <a:ext cx="3593852" cy="307777"/>
          </a:xfrm>
          <a:prstGeom prst="rect">
            <a:avLst/>
          </a:prstGeom>
        </p:spPr>
        <p:txBody>
          <a:bodyPr wrap="square" lIns="0" tIns="0" rIns="0" bIns="0" rtlCol="0" anchor="t" anchorCtr="0">
            <a:spAutoFit/>
          </a:bodyPr>
          <a:lstStyle/>
          <a:p>
            <a:pPr algn="r" fontAlgn="auto"/>
            <a:r>
              <a:rPr lang="fr-FR" sz="1000" dirty="0">
                <a:solidFill>
                  <a:srgbClr val="00B050"/>
                </a:solidFill>
              </a:rPr>
              <a:t>Entre 30 et 39 ans : 66% </a:t>
            </a:r>
            <a:r>
              <a:rPr lang="fr-FR" sz="1000" dirty="0"/>
              <a:t>/</a:t>
            </a:r>
            <a:r>
              <a:rPr lang="fr-FR" sz="1000" dirty="0">
                <a:solidFill>
                  <a:srgbClr val="00B050"/>
                </a:solidFill>
              </a:rPr>
              <a:t> </a:t>
            </a:r>
            <a:r>
              <a:rPr lang="fr-FR" sz="1000" dirty="0">
                <a:solidFill>
                  <a:srgbClr val="FF0000"/>
                </a:solidFill>
              </a:rPr>
              <a:t>50 ans et plus : 46%</a:t>
            </a:r>
          </a:p>
          <a:p>
            <a:pPr algn="r" fontAlgn="auto"/>
            <a:r>
              <a:rPr lang="fr-FR" sz="1000" dirty="0">
                <a:solidFill>
                  <a:srgbClr val="00B050"/>
                </a:solidFill>
              </a:rPr>
              <a:t>De 5 à 9 ans d’ancienneté : 63%</a:t>
            </a:r>
          </a:p>
        </p:txBody>
      </p:sp>
      <p:sp>
        <p:nvSpPr>
          <p:cNvPr id="8" name="TextBox 10">
            <a:extLst>
              <a:ext uri="{FF2B5EF4-FFF2-40B4-BE49-F238E27FC236}">
                <a16:creationId xmlns:a16="http://schemas.microsoft.com/office/drawing/2014/main" id="{5C8AD808-02EA-8903-4D82-F0BA91AF2F60}"/>
              </a:ext>
            </a:extLst>
          </p:cNvPr>
          <p:cNvSpPr txBox="1"/>
          <p:nvPr/>
        </p:nvSpPr>
        <p:spPr>
          <a:xfrm>
            <a:off x="4267956" y="6193683"/>
            <a:ext cx="1095295" cy="253916"/>
          </a:xfrm>
          <a:prstGeom prst="rect">
            <a:avLst/>
          </a:prstGeom>
          <a:noFill/>
        </p:spPr>
        <p:txBody>
          <a:bodyPr wrap="square" rtlCol="0" anchor="ctr">
            <a:spAutoFit/>
          </a:bodyPr>
          <a:lstStyle/>
          <a:p>
            <a:r>
              <a:rPr lang="en-US" sz="1050" b="1" dirty="0">
                <a:latin typeface="Roboto" panose="02000000000000000000"/>
              </a:rPr>
              <a:t>ST Oui</a:t>
            </a:r>
          </a:p>
        </p:txBody>
      </p:sp>
      <p:graphicFrame>
        <p:nvGraphicFramePr>
          <p:cNvPr id="10" name="Graphique 9">
            <a:extLst>
              <a:ext uri="{FF2B5EF4-FFF2-40B4-BE49-F238E27FC236}">
                <a16:creationId xmlns:a16="http://schemas.microsoft.com/office/drawing/2014/main" id="{8C902C97-CC04-49A4-F697-6B665C2A9E33}"/>
              </a:ext>
            </a:extLst>
          </p:cNvPr>
          <p:cNvGraphicFramePr/>
          <p:nvPr>
            <p:extLst>
              <p:ext uri="{D42A27DB-BD31-4B8C-83A1-F6EECF244321}">
                <p14:modId xmlns:p14="http://schemas.microsoft.com/office/powerpoint/2010/main" val="1996599340"/>
              </p:ext>
            </p:extLst>
          </p:nvPr>
        </p:nvGraphicFramePr>
        <p:xfrm>
          <a:off x="4700849" y="5990984"/>
          <a:ext cx="2880316" cy="86701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1465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BD7541D4-C108-A807-D96D-C431D1A69BF8}"/>
              </a:ext>
            </a:extLst>
          </p:cNvPr>
          <p:cNvSpPr>
            <a:spLocks noGrp="1"/>
          </p:cNvSpPr>
          <p:nvPr>
            <p:ph type="ftr" sz="quarter" idx="3"/>
          </p:nvPr>
        </p:nvSpPr>
        <p:spPr/>
        <p:txBody>
          <a:bodyPr/>
          <a:lstStyle/>
          <a:p>
            <a:r>
              <a:rPr lang="fr-FR" altLang="fr-FR"/>
              <a:t>Occurrence pour le Cercle d’Ethique des Affaires  | Barômètre du climat Ethique | mai 2023</a:t>
            </a:r>
            <a:endParaRPr lang="fr-FR" altLang="fr-FR" dirty="0"/>
          </a:p>
        </p:txBody>
      </p:sp>
      <p:sp>
        <p:nvSpPr>
          <p:cNvPr id="5" name="Espace réservé du numéro de diapositive 4">
            <a:extLst>
              <a:ext uri="{FF2B5EF4-FFF2-40B4-BE49-F238E27FC236}">
                <a16:creationId xmlns:a16="http://schemas.microsoft.com/office/drawing/2014/main" id="{4D6293A9-0340-BFC2-5C00-B8F1D23491F1}"/>
              </a:ext>
            </a:extLst>
          </p:cNvPr>
          <p:cNvSpPr>
            <a:spLocks noGrp="1"/>
          </p:cNvSpPr>
          <p:nvPr>
            <p:ph type="sldNum" sz="quarter" idx="4"/>
          </p:nvPr>
        </p:nvSpPr>
        <p:spPr/>
        <p:txBody>
          <a:bodyPr/>
          <a:lstStyle/>
          <a:p>
            <a:fld id="{69A197D1-22BB-4CE7-B90B-919B10D073A0}" type="slidenum">
              <a:rPr lang="fr-FR" altLang="fr-FR" smtClean="0"/>
              <a:pPr/>
              <a:t>182</a:t>
            </a:fld>
            <a:endParaRPr lang="fr-FR" altLang="fr-FR" dirty="0"/>
          </a:p>
        </p:txBody>
      </p:sp>
      <p:graphicFrame>
        <p:nvGraphicFramePr>
          <p:cNvPr id="6" name="Graphique 5">
            <a:extLst>
              <a:ext uri="{FF2B5EF4-FFF2-40B4-BE49-F238E27FC236}">
                <a16:creationId xmlns:a16="http://schemas.microsoft.com/office/drawing/2014/main" id="{03178F5C-9E68-51D4-F6F5-F4BFCA23B3A7}"/>
              </a:ext>
            </a:extLst>
          </p:cNvPr>
          <p:cNvGraphicFramePr/>
          <p:nvPr>
            <p:extLst>
              <p:ext uri="{D42A27DB-BD31-4B8C-83A1-F6EECF244321}">
                <p14:modId xmlns:p14="http://schemas.microsoft.com/office/powerpoint/2010/main" val="273997909"/>
              </p:ext>
            </p:extLst>
          </p:nvPr>
        </p:nvGraphicFramePr>
        <p:xfrm>
          <a:off x="156144" y="3582418"/>
          <a:ext cx="1858718" cy="26563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au 6">
            <a:extLst>
              <a:ext uri="{FF2B5EF4-FFF2-40B4-BE49-F238E27FC236}">
                <a16:creationId xmlns:a16="http://schemas.microsoft.com/office/drawing/2014/main" id="{F7486006-17D5-2946-8D26-09421E2A5171}"/>
              </a:ext>
            </a:extLst>
          </p:cNvPr>
          <p:cNvGraphicFramePr>
            <a:graphicFrameLocks noGrp="1"/>
          </p:cNvGraphicFramePr>
          <p:nvPr>
            <p:extLst>
              <p:ext uri="{D42A27DB-BD31-4B8C-83A1-F6EECF244321}">
                <p14:modId xmlns:p14="http://schemas.microsoft.com/office/powerpoint/2010/main" val="1208608149"/>
              </p:ext>
            </p:extLst>
          </p:nvPr>
        </p:nvGraphicFramePr>
        <p:xfrm>
          <a:off x="652732" y="876573"/>
          <a:ext cx="11203907" cy="712080"/>
        </p:xfrm>
        <a:graphic>
          <a:graphicData uri="http://schemas.openxmlformats.org/drawingml/2006/table">
            <a:tbl>
              <a:tblPr>
                <a:tableStyleId>{5C22544A-7EE6-4342-B048-85BDC9FD1C3A}</a:tableStyleId>
              </a:tblPr>
              <a:tblGrid>
                <a:gridCol w="11203907">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Q28. Avez-vous confiance dans votre entreprise pour assurer votre protection et garantir la confidentialité si vous utilisez ce dispositif d’alerte ?</a:t>
                      </a:r>
                    </a:p>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Q29. Seriez-vous prêt(e) à lancer une alerte si vous étiez témoin d’un problème éthique ?</a:t>
                      </a:r>
                    </a:p>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Q30. Selon vous, les lanceurs d’alertes dans votre entreprise prennent-ils des risques pour leur carrière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8" name="ZoneTexte 7">
            <a:extLst>
              <a:ext uri="{FF2B5EF4-FFF2-40B4-BE49-F238E27FC236}">
                <a16:creationId xmlns:a16="http://schemas.microsoft.com/office/drawing/2014/main" id="{A1CD2991-A2C1-3FDE-C1D6-B14D9BB8DE33}"/>
              </a:ext>
            </a:extLst>
          </p:cNvPr>
          <p:cNvSpPr txBox="1"/>
          <p:nvPr/>
        </p:nvSpPr>
        <p:spPr>
          <a:xfrm>
            <a:off x="668217" y="1665264"/>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pic>
        <p:nvPicPr>
          <p:cNvPr id="9" name="Picture 2">
            <a:extLst>
              <a:ext uri="{FF2B5EF4-FFF2-40B4-BE49-F238E27FC236}">
                <a16:creationId xmlns:a16="http://schemas.microsoft.com/office/drawing/2014/main" id="{124762AA-3CFC-7D67-70E9-8246A7E067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184" y="2890706"/>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C10CCE98-FAF1-D29B-2E00-67788B6C4E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1836" y="2890706"/>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AA0AC0AB-0452-2290-31F7-D28FD8F44279}"/>
              </a:ext>
            </a:extLst>
          </p:cNvPr>
          <p:cNvSpPr txBox="1"/>
          <p:nvPr/>
        </p:nvSpPr>
        <p:spPr>
          <a:xfrm>
            <a:off x="1132988" y="3057068"/>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12" name="ZoneTexte 11">
            <a:extLst>
              <a:ext uri="{FF2B5EF4-FFF2-40B4-BE49-F238E27FC236}">
                <a16:creationId xmlns:a16="http://schemas.microsoft.com/office/drawing/2014/main" id="{9AEFB74D-F300-8A16-C802-48968F0AF90F}"/>
              </a:ext>
            </a:extLst>
          </p:cNvPr>
          <p:cNvSpPr txBox="1"/>
          <p:nvPr/>
        </p:nvSpPr>
        <p:spPr>
          <a:xfrm>
            <a:off x="2899997" y="3057068"/>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aphicFrame>
        <p:nvGraphicFramePr>
          <p:cNvPr id="13" name="Graphique 12">
            <a:extLst>
              <a:ext uri="{FF2B5EF4-FFF2-40B4-BE49-F238E27FC236}">
                <a16:creationId xmlns:a16="http://schemas.microsoft.com/office/drawing/2014/main" id="{E5E32F64-55EA-5F51-08C4-DFB5949FC193}"/>
              </a:ext>
            </a:extLst>
          </p:cNvPr>
          <p:cNvGraphicFramePr/>
          <p:nvPr>
            <p:extLst>
              <p:ext uri="{D42A27DB-BD31-4B8C-83A1-F6EECF244321}">
                <p14:modId xmlns:p14="http://schemas.microsoft.com/office/powerpoint/2010/main" val="415952558"/>
              </p:ext>
            </p:extLst>
          </p:nvPr>
        </p:nvGraphicFramePr>
        <p:xfrm>
          <a:off x="1948897" y="3582418"/>
          <a:ext cx="1858718" cy="2656386"/>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94">
            <a:extLst>
              <a:ext uri="{FF2B5EF4-FFF2-40B4-BE49-F238E27FC236}">
                <a16:creationId xmlns:a16="http://schemas.microsoft.com/office/drawing/2014/main" id="{8FA3A21D-A42E-2D77-80B4-38969E7D0B78}"/>
              </a:ext>
            </a:extLst>
          </p:cNvPr>
          <p:cNvSpPr txBox="1"/>
          <p:nvPr/>
        </p:nvSpPr>
        <p:spPr>
          <a:xfrm>
            <a:off x="4404282" y="2216579"/>
            <a:ext cx="3429041" cy="523220"/>
          </a:xfrm>
          <a:prstGeom prst="rect">
            <a:avLst/>
          </a:prstGeom>
          <a:noFill/>
        </p:spPr>
        <p:txBody>
          <a:bodyPr wrap="square" lIns="0" rIns="0" rtlCol="0" anchor="b">
            <a:spAutoFit/>
          </a:bodyPr>
          <a:lstStyle/>
          <a:p>
            <a:pPr algn="ctr"/>
            <a:r>
              <a:rPr lang="en-US" sz="1400" b="1" noProof="1">
                <a:solidFill>
                  <a:srgbClr val="17406D"/>
                </a:solidFill>
                <a:latin typeface="Roboto" panose="02000000000000000000"/>
              </a:rPr>
              <a:t>Seraient prêts à lancer une alerte s’ils étaient témoin d’un problème éthique</a:t>
            </a:r>
          </a:p>
        </p:txBody>
      </p:sp>
      <p:cxnSp>
        <p:nvCxnSpPr>
          <p:cNvPr id="23" name="Connecteur droit 22">
            <a:extLst>
              <a:ext uri="{FF2B5EF4-FFF2-40B4-BE49-F238E27FC236}">
                <a16:creationId xmlns:a16="http://schemas.microsoft.com/office/drawing/2014/main" id="{A92A96F2-0BC2-EAF2-271B-C6EEBAF03D0F}"/>
              </a:ext>
            </a:extLst>
          </p:cNvPr>
          <p:cNvCxnSpPr>
            <a:cxnSpLocks/>
          </p:cNvCxnSpPr>
          <p:nvPr/>
        </p:nvCxnSpPr>
        <p:spPr>
          <a:xfrm>
            <a:off x="4070775" y="2978950"/>
            <a:ext cx="0" cy="3150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Box 94">
            <a:extLst>
              <a:ext uri="{FF2B5EF4-FFF2-40B4-BE49-F238E27FC236}">
                <a16:creationId xmlns:a16="http://schemas.microsoft.com/office/drawing/2014/main" id="{F23D03D4-FB0D-6723-F991-76D53E1F0423}"/>
              </a:ext>
            </a:extLst>
          </p:cNvPr>
          <p:cNvSpPr txBox="1"/>
          <p:nvPr/>
        </p:nvSpPr>
        <p:spPr>
          <a:xfrm>
            <a:off x="259866" y="2171680"/>
            <a:ext cx="3633094" cy="738664"/>
          </a:xfrm>
          <a:prstGeom prst="rect">
            <a:avLst/>
          </a:prstGeom>
          <a:noFill/>
        </p:spPr>
        <p:txBody>
          <a:bodyPr wrap="square" lIns="0" rIns="0" rtlCol="0" anchor="b">
            <a:spAutoFit/>
          </a:bodyPr>
          <a:lstStyle/>
          <a:p>
            <a:pPr algn="ctr"/>
            <a:r>
              <a:rPr lang="en-US" sz="1400" b="1" noProof="1">
                <a:solidFill>
                  <a:srgbClr val="17406D"/>
                </a:solidFill>
                <a:latin typeface="Roboto" panose="02000000000000000000"/>
              </a:rPr>
              <a:t>Ont confiance dans leur entreprise pour assurer leur protection et garantir la confidentitalité</a:t>
            </a:r>
          </a:p>
        </p:txBody>
      </p:sp>
      <p:graphicFrame>
        <p:nvGraphicFramePr>
          <p:cNvPr id="3" name="Graphique 2">
            <a:extLst>
              <a:ext uri="{FF2B5EF4-FFF2-40B4-BE49-F238E27FC236}">
                <a16:creationId xmlns:a16="http://schemas.microsoft.com/office/drawing/2014/main" id="{3ECD921A-27BF-13E2-33F8-C7CD7129D619}"/>
              </a:ext>
            </a:extLst>
          </p:cNvPr>
          <p:cNvGraphicFramePr/>
          <p:nvPr>
            <p:extLst>
              <p:ext uri="{D42A27DB-BD31-4B8C-83A1-F6EECF244321}">
                <p14:modId xmlns:p14="http://schemas.microsoft.com/office/powerpoint/2010/main" val="3846770030"/>
              </p:ext>
            </p:extLst>
          </p:nvPr>
        </p:nvGraphicFramePr>
        <p:xfrm>
          <a:off x="4181852" y="3582418"/>
          <a:ext cx="1858718" cy="2656386"/>
        </p:xfrm>
        <a:graphic>
          <a:graphicData uri="http://schemas.openxmlformats.org/drawingml/2006/chart">
            <c:chart xmlns:c="http://schemas.openxmlformats.org/drawingml/2006/chart" xmlns:r="http://schemas.openxmlformats.org/officeDocument/2006/relationships" r:id="rId6"/>
          </a:graphicData>
        </a:graphic>
      </p:graphicFrame>
      <p:pic>
        <p:nvPicPr>
          <p:cNvPr id="22" name="Picture 2">
            <a:extLst>
              <a:ext uri="{FF2B5EF4-FFF2-40B4-BE49-F238E27FC236}">
                <a16:creationId xmlns:a16="http://schemas.microsoft.com/office/drawing/2014/main" id="{93F8F67E-E651-6D1D-B204-7EC4B0DD20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9892" y="2890706"/>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4DE7D090-A886-17EB-936F-5EB517EB77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7544" y="2890706"/>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7FE1D657-01FB-C7DB-EE51-2265E329ACA5}"/>
              </a:ext>
            </a:extLst>
          </p:cNvPr>
          <p:cNvSpPr txBox="1"/>
          <p:nvPr/>
        </p:nvSpPr>
        <p:spPr>
          <a:xfrm>
            <a:off x="5158696" y="3057068"/>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27" name="ZoneTexte 26">
            <a:extLst>
              <a:ext uri="{FF2B5EF4-FFF2-40B4-BE49-F238E27FC236}">
                <a16:creationId xmlns:a16="http://schemas.microsoft.com/office/drawing/2014/main" id="{2E4A5D73-A84B-6428-9261-CF1897CF1F38}"/>
              </a:ext>
            </a:extLst>
          </p:cNvPr>
          <p:cNvSpPr txBox="1"/>
          <p:nvPr/>
        </p:nvSpPr>
        <p:spPr>
          <a:xfrm>
            <a:off x="6925705" y="3057068"/>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aphicFrame>
        <p:nvGraphicFramePr>
          <p:cNvPr id="28" name="Graphique 27">
            <a:extLst>
              <a:ext uri="{FF2B5EF4-FFF2-40B4-BE49-F238E27FC236}">
                <a16:creationId xmlns:a16="http://schemas.microsoft.com/office/drawing/2014/main" id="{66BDFFC9-2949-07BA-EC22-40B1B58BF66F}"/>
              </a:ext>
            </a:extLst>
          </p:cNvPr>
          <p:cNvGraphicFramePr/>
          <p:nvPr>
            <p:extLst>
              <p:ext uri="{D42A27DB-BD31-4B8C-83A1-F6EECF244321}">
                <p14:modId xmlns:p14="http://schemas.microsoft.com/office/powerpoint/2010/main" val="3199971573"/>
              </p:ext>
            </p:extLst>
          </p:nvPr>
        </p:nvGraphicFramePr>
        <p:xfrm>
          <a:off x="5974605" y="3582418"/>
          <a:ext cx="1858718" cy="2656386"/>
        </p:xfrm>
        <a:graphic>
          <a:graphicData uri="http://schemas.openxmlformats.org/drawingml/2006/chart">
            <c:chart xmlns:c="http://schemas.openxmlformats.org/drawingml/2006/chart" xmlns:r="http://schemas.openxmlformats.org/officeDocument/2006/relationships" r:id="rId7"/>
          </a:graphicData>
        </a:graphic>
      </p:graphicFrame>
      <p:pic>
        <p:nvPicPr>
          <p:cNvPr id="29" name="Picture 2">
            <a:extLst>
              <a:ext uri="{FF2B5EF4-FFF2-40B4-BE49-F238E27FC236}">
                <a16:creationId xmlns:a16="http://schemas.microsoft.com/office/drawing/2014/main" id="{876F20C7-EC1D-ADFC-06EF-853F7F78AF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8543" y="2890706"/>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a:extLst>
              <a:ext uri="{FF2B5EF4-FFF2-40B4-BE49-F238E27FC236}">
                <a16:creationId xmlns:a16="http://schemas.microsoft.com/office/drawing/2014/main" id="{BBD968CF-8ED0-8FB1-E63F-AF2C6F14DF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26195" y="2890706"/>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31" name="ZoneTexte 30">
            <a:extLst>
              <a:ext uri="{FF2B5EF4-FFF2-40B4-BE49-F238E27FC236}">
                <a16:creationId xmlns:a16="http://schemas.microsoft.com/office/drawing/2014/main" id="{1A6A48FC-BA9B-ED53-E514-FA2827F9A2D7}"/>
              </a:ext>
            </a:extLst>
          </p:cNvPr>
          <p:cNvSpPr txBox="1"/>
          <p:nvPr/>
        </p:nvSpPr>
        <p:spPr>
          <a:xfrm>
            <a:off x="9317347" y="3057068"/>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32" name="ZoneTexte 31">
            <a:extLst>
              <a:ext uri="{FF2B5EF4-FFF2-40B4-BE49-F238E27FC236}">
                <a16:creationId xmlns:a16="http://schemas.microsoft.com/office/drawing/2014/main" id="{CEB3EECE-F1C3-A2C3-E325-27AE0C769E6A}"/>
              </a:ext>
            </a:extLst>
          </p:cNvPr>
          <p:cNvSpPr txBox="1"/>
          <p:nvPr/>
        </p:nvSpPr>
        <p:spPr>
          <a:xfrm>
            <a:off x="11084356" y="3057068"/>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cxnSp>
        <p:nvCxnSpPr>
          <p:cNvPr id="35" name="Connecteur droit 34">
            <a:extLst>
              <a:ext uri="{FF2B5EF4-FFF2-40B4-BE49-F238E27FC236}">
                <a16:creationId xmlns:a16="http://schemas.microsoft.com/office/drawing/2014/main" id="{1A77B58C-2946-4841-0C04-E2E0226633B1}"/>
              </a:ext>
            </a:extLst>
          </p:cNvPr>
          <p:cNvCxnSpPr>
            <a:cxnSpLocks/>
          </p:cNvCxnSpPr>
          <p:nvPr/>
        </p:nvCxnSpPr>
        <p:spPr>
          <a:xfrm>
            <a:off x="8210172" y="2978950"/>
            <a:ext cx="0" cy="3150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TextBox 94">
            <a:extLst>
              <a:ext uri="{FF2B5EF4-FFF2-40B4-BE49-F238E27FC236}">
                <a16:creationId xmlns:a16="http://schemas.microsoft.com/office/drawing/2014/main" id="{5005BCA7-F79E-81DF-311F-290F6C7206ED}"/>
              </a:ext>
            </a:extLst>
          </p:cNvPr>
          <p:cNvSpPr txBox="1"/>
          <p:nvPr/>
        </p:nvSpPr>
        <p:spPr>
          <a:xfrm>
            <a:off x="8355805" y="2216579"/>
            <a:ext cx="3781802" cy="523220"/>
          </a:xfrm>
          <a:prstGeom prst="rect">
            <a:avLst/>
          </a:prstGeom>
          <a:noFill/>
        </p:spPr>
        <p:txBody>
          <a:bodyPr wrap="square" lIns="0" rIns="0" rtlCol="0" anchor="b">
            <a:spAutoFit/>
          </a:bodyPr>
          <a:lstStyle/>
          <a:p>
            <a:pPr algn="ctr"/>
            <a:r>
              <a:rPr lang="en-US" sz="1400" b="1" noProof="1">
                <a:solidFill>
                  <a:srgbClr val="17406D"/>
                </a:solidFill>
                <a:latin typeface="Roboto" panose="02000000000000000000"/>
              </a:rPr>
              <a:t>Estiment que les lanceurs d’alertes prennent des risques pour leur carrière</a:t>
            </a:r>
          </a:p>
        </p:txBody>
      </p:sp>
      <p:sp>
        <p:nvSpPr>
          <p:cNvPr id="20" name="ZoneTexte 19">
            <a:extLst>
              <a:ext uri="{FF2B5EF4-FFF2-40B4-BE49-F238E27FC236}">
                <a16:creationId xmlns:a16="http://schemas.microsoft.com/office/drawing/2014/main" id="{59CFF0FC-9875-B753-2B9E-1F504D6FD34A}"/>
              </a:ext>
            </a:extLst>
          </p:cNvPr>
          <p:cNvSpPr txBox="1"/>
          <p:nvPr/>
        </p:nvSpPr>
        <p:spPr>
          <a:xfrm>
            <a:off x="745225" y="3512496"/>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1" name="ZoneTexte 20">
            <a:extLst>
              <a:ext uri="{FF2B5EF4-FFF2-40B4-BE49-F238E27FC236}">
                <a16:creationId xmlns:a16="http://schemas.microsoft.com/office/drawing/2014/main" id="{F38F89DF-6D75-CB63-FC34-F89A9BA35133}"/>
              </a:ext>
            </a:extLst>
          </p:cNvPr>
          <p:cNvSpPr txBox="1"/>
          <p:nvPr/>
        </p:nvSpPr>
        <p:spPr>
          <a:xfrm>
            <a:off x="2527639" y="3357680"/>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37" name="ZoneTexte 36">
            <a:extLst>
              <a:ext uri="{FF2B5EF4-FFF2-40B4-BE49-F238E27FC236}">
                <a16:creationId xmlns:a16="http://schemas.microsoft.com/office/drawing/2014/main" id="{22FFC881-DA25-141B-E0BC-8E5E635CEC95}"/>
              </a:ext>
            </a:extLst>
          </p:cNvPr>
          <p:cNvSpPr txBox="1"/>
          <p:nvPr/>
        </p:nvSpPr>
        <p:spPr>
          <a:xfrm>
            <a:off x="4754671" y="3357680"/>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38" name="ZoneTexte 37">
            <a:extLst>
              <a:ext uri="{FF2B5EF4-FFF2-40B4-BE49-F238E27FC236}">
                <a16:creationId xmlns:a16="http://schemas.microsoft.com/office/drawing/2014/main" id="{F67225A1-5851-D127-5E55-B465E7FAADD4}"/>
              </a:ext>
            </a:extLst>
          </p:cNvPr>
          <p:cNvSpPr txBox="1"/>
          <p:nvPr/>
        </p:nvSpPr>
        <p:spPr>
          <a:xfrm>
            <a:off x="6576518" y="3405483"/>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graphicFrame>
        <p:nvGraphicFramePr>
          <p:cNvPr id="17" name="Graphique 16">
            <a:extLst>
              <a:ext uri="{FF2B5EF4-FFF2-40B4-BE49-F238E27FC236}">
                <a16:creationId xmlns:a16="http://schemas.microsoft.com/office/drawing/2014/main" id="{5DD93137-21EF-E9E1-0427-CED22BC6CD29}"/>
              </a:ext>
            </a:extLst>
          </p:cNvPr>
          <p:cNvGraphicFramePr/>
          <p:nvPr>
            <p:extLst>
              <p:ext uri="{D42A27DB-BD31-4B8C-83A1-F6EECF244321}">
                <p14:modId xmlns:p14="http://schemas.microsoft.com/office/powerpoint/2010/main" val="4081770358"/>
              </p:ext>
            </p:extLst>
          </p:nvPr>
        </p:nvGraphicFramePr>
        <p:xfrm>
          <a:off x="8316153" y="3551302"/>
          <a:ext cx="1858718" cy="265638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Graphique 17">
            <a:extLst>
              <a:ext uri="{FF2B5EF4-FFF2-40B4-BE49-F238E27FC236}">
                <a16:creationId xmlns:a16="http://schemas.microsoft.com/office/drawing/2014/main" id="{2417758A-1F9A-F7C3-4DAB-1449813D49E7}"/>
              </a:ext>
            </a:extLst>
          </p:cNvPr>
          <p:cNvGraphicFramePr/>
          <p:nvPr>
            <p:extLst>
              <p:ext uri="{D42A27DB-BD31-4B8C-83A1-F6EECF244321}">
                <p14:modId xmlns:p14="http://schemas.microsoft.com/office/powerpoint/2010/main" val="4175475774"/>
              </p:ext>
            </p:extLst>
          </p:nvPr>
        </p:nvGraphicFramePr>
        <p:xfrm>
          <a:off x="10168722" y="3551302"/>
          <a:ext cx="1858718" cy="2656386"/>
        </p:xfrm>
        <a:graphic>
          <a:graphicData uri="http://schemas.openxmlformats.org/drawingml/2006/chart">
            <c:chart xmlns:c="http://schemas.openxmlformats.org/drawingml/2006/chart" xmlns:r="http://schemas.openxmlformats.org/officeDocument/2006/relationships" r:id="rId9"/>
          </a:graphicData>
        </a:graphic>
      </p:graphicFrame>
      <p:sp>
        <p:nvSpPr>
          <p:cNvPr id="14" name="Forme libre : forme 13">
            <a:extLst>
              <a:ext uri="{FF2B5EF4-FFF2-40B4-BE49-F238E27FC236}">
                <a16:creationId xmlns:a16="http://schemas.microsoft.com/office/drawing/2014/main" id="{6ECAA333-556D-0B97-0901-D4F1D6820BF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16" name="Titre 1">
            <a:extLst>
              <a:ext uri="{FF2B5EF4-FFF2-40B4-BE49-F238E27FC236}">
                <a16:creationId xmlns:a16="http://schemas.microsoft.com/office/drawing/2014/main" id="{2B38B049-637E-CFDC-9A98-E46A34B514BC}"/>
              </a:ext>
            </a:extLst>
          </p:cNvPr>
          <p:cNvSpPr>
            <a:spLocks noGrp="1"/>
          </p:cNvSpPr>
          <p:nvPr>
            <p:ph type="title"/>
          </p:nvPr>
        </p:nvSpPr>
        <p:spPr>
          <a:xfrm>
            <a:off x="866056" y="379747"/>
            <a:ext cx="10855569" cy="332399"/>
          </a:xfrm>
        </p:spPr>
        <p:txBody>
          <a:bodyPr/>
          <a:lstStyle/>
          <a:p>
            <a:r>
              <a:rPr lang="fr-FR" sz="2400" dirty="0"/>
              <a:t>Confiance vis-à-vis de l’entreprise et avis sur les lanceurs d’alerte – managers vs non-managers</a:t>
            </a:r>
          </a:p>
        </p:txBody>
      </p:sp>
    </p:spTree>
    <p:extLst>
      <p:ext uri="{BB962C8B-B14F-4D97-AF65-F5344CB8AC3E}">
        <p14:creationId xmlns:p14="http://schemas.microsoft.com/office/powerpoint/2010/main" val="283498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aphique 19">
            <a:extLst>
              <a:ext uri="{FF2B5EF4-FFF2-40B4-BE49-F238E27FC236}">
                <a16:creationId xmlns:a16="http://schemas.microsoft.com/office/drawing/2014/main" id="{0F56B74F-7E1E-C363-D7B0-7FE0D6DD7FBE}"/>
              </a:ext>
            </a:extLst>
          </p:cNvPr>
          <p:cNvGraphicFramePr/>
          <p:nvPr>
            <p:extLst>
              <p:ext uri="{D42A27DB-BD31-4B8C-83A1-F6EECF244321}">
                <p14:modId xmlns:p14="http://schemas.microsoft.com/office/powerpoint/2010/main" val="3460292233"/>
              </p:ext>
            </p:extLst>
          </p:nvPr>
        </p:nvGraphicFramePr>
        <p:xfrm>
          <a:off x="4430815" y="3086198"/>
          <a:ext cx="5933683" cy="2839222"/>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183</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7" y="174043"/>
            <a:ext cx="11126034" cy="997196"/>
          </a:xfrm>
        </p:spPr>
        <p:txBody>
          <a:bodyPr/>
          <a:lstStyle/>
          <a:p>
            <a:r>
              <a:rPr lang="fr-FR" sz="2400" dirty="0"/>
              <a:t>Plus de 2 répondants sur 10 se sont déjà retrouvés en situation de conflit d’intérêt dans le cadre de leur travail, notamment les managers et ceux encadrant une équipe, et la moitié d’entre eux seulement l’on déclarée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1810616411"/>
              </p:ext>
            </p:extLst>
          </p:nvPr>
        </p:nvGraphicFramePr>
        <p:xfrm>
          <a:off x="652732" y="1399817"/>
          <a:ext cx="11383928" cy="498720"/>
        </p:xfrm>
        <a:graphic>
          <a:graphicData uri="http://schemas.openxmlformats.org/drawingml/2006/table">
            <a:tbl>
              <a:tblPr>
                <a:tableStyleId>{5C22544A-7EE6-4342-B048-85BDC9FD1C3A}</a:tableStyleId>
              </a:tblPr>
              <a:tblGrid>
                <a:gridCol w="11383928">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Q31. Vous êtes-vous déjà trouvé(e) en situation de conflit d’intérêts dans le cadre de votre travail (c’est-à-dire une situation dans laquelle un intérêt personnel est en concurrence avec un intérêt professionnel, même si l'on ne cherche pas à en tirer avantage)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96078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graphicFrame>
        <p:nvGraphicFramePr>
          <p:cNvPr id="4" name="Tableau 7">
            <a:extLst>
              <a:ext uri="{FF2B5EF4-FFF2-40B4-BE49-F238E27FC236}">
                <a16:creationId xmlns:a16="http://schemas.microsoft.com/office/drawing/2014/main" id="{B694AD31-F801-8D36-C7D7-D81CC7B59991}"/>
              </a:ext>
            </a:extLst>
          </p:cNvPr>
          <p:cNvGraphicFramePr>
            <a:graphicFrameLocks noGrp="1"/>
          </p:cNvGraphicFramePr>
          <p:nvPr>
            <p:extLst>
              <p:ext uri="{D42A27DB-BD31-4B8C-83A1-F6EECF244321}">
                <p14:modId xmlns:p14="http://schemas.microsoft.com/office/powerpoint/2010/main" val="3655842444"/>
              </p:ext>
            </p:extLst>
          </p:nvPr>
        </p:nvGraphicFramePr>
        <p:xfrm>
          <a:off x="4850680" y="3122940"/>
          <a:ext cx="2605432" cy="3740740"/>
        </p:xfrm>
        <a:graphic>
          <a:graphicData uri="http://schemas.openxmlformats.org/drawingml/2006/table">
            <a:tbl>
              <a:tblPr firstRow="1" bandRow="1">
                <a:tableStyleId>{2D5ABB26-0587-4C30-8999-92F81FD0307C}</a:tableStyleId>
              </a:tblPr>
              <a:tblGrid>
                <a:gridCol w="2605432">
                  <a:extLst>
                    <a:ext uri="{9D8B030D-6E8A-4147-A177-3AD203B41FA5}">
                      <a16:colId xmlns:a16="http://schemas.microsoft.com/office/drawing/2014/main" val="3325012296"/>
                    </a:ext>
                  </a:extLst>
                </a:gridCol>
              </a:tblGrid>
              <a:tr h="935185">
                <a:tc>
                  <a:txBody>
                    <a:bodyPr/>
                    <a:lstStyle/>
                    <a:p>
                      <a:pPr algn="ctr"/>
                      <a:r>
                        <a:rPr lang="fr-FR" sz="1600" b="0" dirty="0">
                          <a:solidFill>
                            <a:schemeClr val="tx1"/>
                          </a:solidFill>
                        </a:rPr>
                        <a:t>Oui et je l’ai déclaré</a:t>
                      </a:r>
                    </a:p>
                  </a:txBody>
                  <a:tcPr anchor="ctr"/>
                </a:tc>
                <a:extLst>
                  <a:ext uri="{0D108BD9-81ED-4DB2-BD59-A6C34878D82A}">
                    <a16:rowId xmlns:a16="http://schemas.microsoft.com/office/drawing/2014/main" val="850639632"/>
                  </a:ext>
                </a:extLst>
              </a:tr>
              <a:tr h="935185">
                <a:tc>
                  <a:txBody>
                    <a:bodyPr/>
                    <a:lstStyle/>
                    <a:p>
                      <a:pPr algn="ctr"/>
                      <a:r>
                        <a:rPr lang="fr-FR" sz="1600" b="0" dirty="0">
                          <a:solidFill>
                            <a:schemeClr val="tx1"/>
                          </a:solidFill>
                        </a:rPr>
                        <a:t>Oui mais je ne l’ai pas déclaré</a:t>
                      </a:r>
                    </a:p>
                  </a:txBody>
                  <a:tcPr anchor="ctr"/>
                </a:tc>
                <a:extLst>
                  <a:ext uri="{0D108BD9-81ED-4DB2-BD59-A6C34878D82A}">
                    <a16:rowId xmlns:a16="http://schemas.microsoft.com/office/drawing/2014/main" val="976695675"/>
                  </a:ext>
                </a:extLst>
              </a:tr>
              <a:tr h="935185">
                <a:tc>
                  <a:txBody>
                    <a:bodyPr/>
                    <a:lstStyle/>
                    <a:p>
                      <a:pPr algn="ctr"/>
                      <a:r>
                        <a:rPr lang="fr-FR" sz="1600" b="0" dirty="0">
                          <a:solidFill>
                            <a:schemeClr val="tx1"/>
                          </a:solidFill>
                        </a:rPr>
                        <a:t>Non, jamais</a:t>
                      </a:r>
                    </a:p>
                  </a:txBody>
                  <a:tcPr anchor="ctr"/>
                </a:tc>
                <a:extLst>
                  <a:ext uri="{0D108BD9-81ED-4DB2-BD59-A6C34878D82A}">
                    <a16:rowId xmlns:a16="http://schemas.microsoft.com/office/drawing/2014/main" val="2111303180"/>
                  </a:ext>
                </a:extLst>
              </a:tr>
              <a:tr h="935185">
                <a:tc>
                  <a:txBody>
                    <a:bodyPr/>
                    <a:lstStyle/>
                    <a:p>
                      <a:pPr algn="ctr"/>
                      <a:endParaRPr lang="fr-FR" sz="1600" b="0" dirty="0">
                        <a:solidFill>
                          <a:schemeClr val="tx1"/>
                        </a:solidFill>
                      </a:endParaRPr>
                    </a:p>
                  </a:txBody>
                  <a:tcPr anchor="ctr"/>
                </a:tc>
                <a:extLst>
                  <a:ext uri="{0D108BD9-81ED-4DB2-BD59-A6C34878D82A}">
                    <a16:rowId xmlns:a16="http://schemas.microsoft.com/office/drawing/2014/main" val="1116312445"/>
                  </a:ext>
                </a:extLst>
              </a:tr>
            </a:tbl>
          </a:graphicData>
        </a:graphic>
      </p:graphicFrame>
      <p:sp>
        <p:nvSpPr>
          <p:cNvPr id="8" name="TextBox 10">
            <a:extLst>
              <a:ext uri="{FF2B5EF4-FFF2-40B4-BE49-F238E27FC236}">
                <a16:creationId xmlns:a16="http://schemas.microsoft.com/office/drawing/2014/main" id="{BC401865-AAA4-A6A5-4A0E-97A24E848939}"/>
              </a:ext>
            </a:extLst>
          </p:cNvPr>
          <p:cNvSpPr txBox="1"/>
          <p:nvPr/>
        </p:nvSpPr>
        <p:spPr>
          <a:xfrm>
            <a:off x="8493637" y="3133650"/>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21%</a:t>
            </a:r>
          </a:p>
        </p:txBody>
      </p:sp>
      <p:sp>
        <p:nvSpPr>
          <p:cNvPr id="10" name="TextBox 94">
            <a:extLst>
              <a:ext uri="{FF2B5EF4-FFF2-40B4-BE49-F238E27FC236}">
                <a16:creationId xmlns:a16="http://schemas.microsoft.com/office/drawing/2014/main" id="{A11BD230-1F2C-5BB2-F9F7-74518C73780C}"/>
              </a:ext>
            </a:extLst>
          </p:cNvPr>
          <p:cNvSpPr txBox="1"/>
          <p:nvPr/>
        </p:nvSpPr>
        <p:spPr>
          <a:xfrm>
            <a:off x="8594504" y="3763720"/>
            <a:ext cx="1612656" cy="830997"/>
          </a:xfrm>
          <a:prstGeom prst="rect">
            <a:avLst/>
          </a:prstGeom>
          <a:noFill/>
        </p:spPr>
        <p:txBody>
          <a:bodyPr wrap="square" lIns="0" rIns="0" rtlCol="0" anchor="b">
            <a:spAutoFit/>
          </a:bodyPr>
          <a:lstStyle/>
          <a:p>
            <a:r>
              <a:rPr lang="en-US" sz="1600" b="1" noProof="1">
                <a:solidFill>
                  <a:srgbClr val="17406D"/>
                </a:solidFill>
                <a:latin typeface="Roboto" panose="02000000000000000000"/>
              </a:rPr>
              <a:t>Ont déjà été dans une situation de conflit d’intérêts</a:t>
            </a:r>
          </a:p>
        </p:txBody>
      </p:sp>
      <p:pic>
        <p:nvPicPr>
          <p:cNvPr id="14" name="Picture 2">
            <a:extLst>
              <a:ext uri="{FF2B5EF4-FFF2-40B4-BE49-F238E27FC236}">
                <a16:creationId xmlns:a16="http://schemas.microsoft.com/office/drawing/2014/main" id="{852F3A5D-55E0-8C5B-2021-FDC225C974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615" y="2424027"/>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1C16F7EB-5D92-907A-95BB-EEBC772BCD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7991" y="2424027"/>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23379438-ADA5-B0FA-05A0-49BAE615B06C}"/>
              </a:ext>
            </a:extLst>
          </p:cNvPr>
          <p:cNvSpPr txBox="1"/>
          <p:nvPr/>
        </p:nvSpPr>
        <p:spPr>
          <a:xfrm>
            <a:off x="1451419" y="2590389"/>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17" name="ZoneTexte 16">
            <a:extLst>
              <a:ext uri="{FF2B5EF4-FFF2-40B4-BE49-F238E27FC236}">
                <a16:creationId xmlns:a16="http://schemas.microsoft.com/office/drawing/2014/main" id="{1A35D82A-953B-E183-D9D7-A2FF55A15390}"/>
              </a:ext>
            </a:extLst>
          </p:cNvPr>
          <p:cNvSpPr txBox="1"/>
          <p:nvPr/>
        </p:nvSpPr>
        <p:spPr>
          <a:xfrm>
            <a:off x="8326152" y="2590389"/>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sp>
        <p:nvSpPr>
          <p:cNvPr id="19" name="Parenthèse fermante 18">
            <a:extLst>
              <a:ext uri="{FF2B5EF4-FFF2-40B4-BE49-F238E27FC236}">
                <a16:creationId xmlns:a16="http://schemas.microsoft.com/office/drawing/2014/main" id="{270134E3-1ACF-89CA-2501-2CA5A8843980}"/>
              </a:ext>
            </a:extLst>
          </p:cNvPr>
          <p:cNvSpPr/>
          <p:nvPr/>
        </p:nvSpPr>
        <p:spPr>
          <a:xfrm>
            <a:off x="8374059" y="3234346"/>
            <a:ext cx="45719" cy="157908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aphicFrame>
        <p:nvGraphicFramePr>
          <p:cNvPr id="20" name="Graphique 19">
            <a:extLst>
              <a:ext uri="{FF2B5EF4-FFF2-40B4-BE49-F238E27FC236}">
                <a16:creationId xmlns:a16="http://schemas.microsoft.com/office/drawing/2014/main" id="{58D54BFD-5C4F-6504-64EC-874660ABBFBE}"/>
              </a:ext>
            </a:extLst>
          </p:cNvPr>
          <p:cNvGraphicFramePr/>
          <p:nvPr>
            <p:extLst>
              <p:ext uri="{D42A27DB-BD31-4B8C-83A1-F6EECF244321}">
                <p14:modId xmlns:p14="http://schemas.microsoft.com/office/powerpoint/2010/main" val="1263095474"/>
              </p:ext>
            </p:extLst>
          </p:nvPr>
        </p:nvGraphicFramePr>
        <p:xfrm>
          <a:off x="-1162958" y="3086198"/>
          <a:ext cx="5933683" cy="2839222"/>
        </p:xfrm>
        <a:graphic>
          <a:graphicData uri="http://schemas.openxmlformats.org/drawingml/2006/chart">
            <c:chart xmlns:c="http://schemas.openxmlformats.org/drawingml/2006/chart" xmlns:r="http://schemas.openxmlformats.org/officeDocument/2006/relationships" r:id="rId5"/>
          </a:graphicData>
        </a:graphic>
      </p:graphicFrame>
      <p:sp>
        <p:nvSpPr>
          <p:cNvPr id="21" name="Parenthèse fermante 20">
            <a:extLst>
              <a:ext uri="{FF2B5EF4-FFF2-40B4-BE49-F238E27FC236}">
                <a16:creationId xmlns:a16="http://schemas.microsoft.com/office/drawing/2014/main" id="{4226549E-C032-9F5A-7E49-5E9EA5DC20C7}"/>
              </a:ext>
            </a:extLst>
          </p:cNvPr>
          <p:cNvSpPr/>
          <p:nvPr/>
        </p:nvSpPr>
        <p:spPr>
          <a:xfrm rot="10800000">
            <a:off x="3866699" y="3234346"/>
            <a:ext cx="45719" cy="157908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TextBox 94">
            <a:extLst>
              <a:ext uri="{FF2B5EF4-FFF2-40B4-BE49-F238E27FC236}">
                <a16:creationId xmlns:a16="http://schemas.microsoft.com/office/drawing/2014/main" id="{CF755A2E-0769-5DE2-69B3-D21BE16C42A1}"/>
              </a:ext>
            </a:extLst>
          </p:cNvPr>
          <p:cNvSpPr txBox="1"/>
          <p:nvPr/>
        </p:nvSpPr>
        <p:spPr>
          <a:xfrm>
            <a:off x="2061560" y="3654025"/>
            <a:ext cx="1619862" cy="830997"/>
          </a:xfrm>
          <a:prstGeom prst="rect">
            <a:avLst/>
          </a:prstGeom>
          <a:noFill/>
        </p:spPr>
        <p:txBody>
          <a:bodyPr wrap="square" lIns="0" rIns="0" rtlCol="0" anchor="b">
            <a:spAutoFit/>
          </a:bodyPr>
          <a:lstStyle/>
          <a:p>
            <a:pPr algn="r"/>
            <a:r>
              <a:rPr lang="en-US" sz="1600" b="1" noProof="1">
                <a:solidFill>
                  <a:srgbClr val="17406D"/>
                </a:solidFill>
                <a:latin typeface="Roboto" panose="02000000000000000000"/>
              </a:rPr>
              <a:t>Ont déjà été dans une situation de conflit d’intérêts</a:t>
            </a:r>
          </a:p>
        </p:txBody>
      </p:sp>
      <p:sp>
        <p:nvSpPr>
          <p:cNvPr id="23" name="TextBox 10">
            <a:extLst>
              <a:ext uri="{FF2B5EF4-FFF2-40B4-BE49-F238E27FC236}">
                <a16:creationId xmlns:a16="http://schemas.microsoft.com/office/drawing/2014/main" id="{D030EC8B-38E7-3251-7EB1-3F897E7FC8AF}"/>
              </a:ext>
            </a:extLst>
          </p:cNvPr>
          <p:cNvSpPr txBox="1"/>
          <p:nvPr/>
        </p:nvSpPr>
        <p:spPr>
          <a:xfrm>
            <a:off x="2625758" y="3023955"/>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24%</a:t>
            </a:r>
          </a:p>
        </p:txBody>
      </p:sp>
      <p:graphicFrame>
        <p:nvGraphicFramePr>
          <p:cNvPr id="3" name="Graphique 2">
            <a:extLst>
              <a:ext uri="{FF2B5EF4-FFF2-40B4-BE49-F238E27FC236}">
                <a16:creationId xmlns:a16="http://schemas.microsoft.com/office/drawing/2014/main" id="{04B6D549-DC6F-D21E-1B12-9753E1EDC8AA}"/>
              </a:ext>
            </a:extLst>
          </p:cNvPr>
          <p:cNvGraphicFramePr/>
          <p:nvPr>
            <p:extLst>
              <p:ext uri="{D42A27DB-BD31-4B8C-83A1-F6EECF244321}">
                <p14:modId xmlns:p14="http://schemas.microsoft.com/office/powerpoint/2010/main" val="348647941"/>
              </p:ext>
            </p:extLst>
          </p:nvPr>
        </p:nvGraphicFramePr>
        <p:xfrm>
          <a:off x="174403" y="3948545"/>
          <a:ext cx="1794519" cy="19557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Graphique 10">
            <a:extLst>
              <a:ext uri="{FF2B5EF4-FFF2-40B4-BE49-F238E27FC236}">
                <a16:creationId xmlns:a16="http://schemas.microsoft.com/office/drawing/2014/main" id="{B3B08358-E682-9B10-606D-DE4626491F78}"/>
              </a:ext>
            </a:extLst>
          </p:cNvPr>
          <p:cNvGraphicFramePr/>
          <p:nvPr>
            <p:extLst>
              <p:ext uri="{D42A27DB-BD31-4B8C-83A1-F6EECF244321}">
                <p14:modId xmlns:p14="http://schemas.microsoft.com/office/powerpoint/2010/main" val="8121366"/>
              </p:ext>
            </p:extLst>
          </p:nvPr>
        </p:nvGraphicFramePr>
        <p:xfrm>
          <a:off x="10364498" y="4128565"/>
          <a:ext cx="1794519" cy="1955730"/>
        </p:xfrm>
        <a:graphic>
          <a:graphicData uri="http://schemas.openxmlformats.org/drawingml/2006/chart">
            <c:chart xmlns:c="http://schemas.openxmlformats.org/drawingml/2006/chart" xmlns:r="http://schemas.openxmlformats.org/officeDocument/2006/relationships" r:id="rId7"/>
          </a:graphicData>
        </a:graphic>
      </p:graphicFrame>
      <p:sp>
        <p:nvSpPr>
          <p:cNvPr id="13" name="ZoneTexte 12">
            <a:extLst>
              <a:ext uri="{FF2B5EF4-FFF2-40B4-BE49-F238E27FC236}">
                <a16:creationId xmlns:a16="http://schemas.microsoft.com/office/drawing/2014/main" id="{FCD47DCD-AF76-D3CB-E101-0A80FC86358D}"/>
              </a:ext>
            </a:extLst>
          </p:cNvPr>
          <p:cNvSpPr txBox="1"/>
          <p:nvPr/>
        </p:nvSpPr>
        <p:spPr>
          <a:xfrm>
            <a:off x="734797" y="3680197"/>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4" name="ZoneTexte 23">
            <a:extLst>
              <a:ext uri="{FF2B5EF4-FFF2-40B4-BE49-F238E27FC236}">
                <a16:creationId xmlns:a16="http://schemas.microsoft.com/office/drawing/2014/main" id="{618C78EC-9C22-DFB0-BCDB-02F6E0819335}"/>
              </a:ext>
            </a:extLst>
          </p:cNvPr>
          <p:cNvSpPr txBox="1"/>
          <p:nvPr/>
        </p:nvSpPr>
        <p:spPr>
          <a:xfrm>
            <a:off x="10920495" y="3860217"/>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5" name="ZoneTexte 24">
            <a:extLst>
              <a:ext uri="{FF2B5EF4-FFF2-40B4-BE49-F238E27FC236}">
                <a16:creationId xmlns:a16="http://schemas.microsoft.com/office/drawing/2014/main" id="{6A6E0C1D-A17F-3A87-0FEC-0B7C6D389572}"/>
              </a:ext>
            </a:extLst>
          </p:cNvPr>
          <p:cNvSpPr txBox="1"/>
          <p:nvPr/>
        </p:nvSpPr>
        <p:spPr>
          <a:xfrm>
            <a:off x="0" y="3286787"/>
            <a:ext cx="1907486" cy="276999"/>
          </a:xfrm>
          <a:prstGeom prst="rect">
            <a:avLst/>
          </a:prstGeom>
        </p:spPr>
        <p:txBody>
          <a:bodyPr wrap="square" lIns="0" tIns="0" rIns="0" bIns="0" rtlCol="0" anchor="t" anchorCtr="0">
            <a:spAutoFit/>
          </a:bodyPr>
          <a:lstStyle/>
          <a:p>
            <a:pPr algn="r" fontAlgn="auto"/>
            <a:r>
              <a:rPr lang="fr-FR" sz="900" dirty="0">
                <a:solidFill>
                  <a:srgbClr val="00B050"/>
                </a:solidFill>
              </a:rPr>
              <a:t>Encadrant d’une équipe : 32% </a:t>
            </a:r>
            <a:r>
              <a:rPr lang="fr-FR" sz="900" dirty="0"/>
              <a:t>/</a:t>
            </a:r>
            <a:r>
              <a:rPr lang="fr-FR" sz="900" dirty="0">
                <a:solidFill>
                  <a:srgbClr val="00B050"/>
                </a:solidFill>
              </a:rPr>
              <a:t> </a:t>
            </a:r>
          </a:p>
          <a:p>
            <a:pPr algn="r" fontAlgn="auto"/>
            <a:r>
              <a:rPr lang="fr-FR" sz="900" dirty="0">
                <a:solidFill>
                  <a:srgbClr val="FF0000"/>
                </a:solidFill>
              </a:rPr>
              <a:t>N’encadrant pas d’équipe : 19%</a:t>
            </a:r>
            <a:endParaRPr lang="fr-FR" sz="950" dirty="0">
              <a:solidFill>
                <a:srgbClr val="FF0000"/>
              </a:solidFill>
            </a:endParaRPr>
          </a:p>
        </p:txBody>
      </p:sp>
      <p:sp>
        <p:nvSpPr>
          <p:cNvPr id="26" name="ZoneTexte 25">
            <a:extLst>
              <a:ext uri="{FF2B5EF4-FFF2-40B4-BE49-F238E27FC236}">
                <a16:creationId xmlns:a16="http://schemas.microsoft.com/office/drawing/2014/main" id="{176A0561-D281-8BEB-5509-14C80A566E09}"/>
              </a:ext>
            </a:extLst>
          </p:cNvPr>
          <p:cNvSpPr txBox="1"/>
          <p:nvPr/>
        </p:nvSpPr>
        <p:spPr>
          <a:xfrm>
            <a:off x="10298674" y="3092332"/>
            <a:ext cx="1860343" cy="977191"/>
          </a:xfrm>
          <a:prstGeom prst="rect">
            <a:avLst/>
          </a:prstGeom>
        </p:spPr>
        <p:txBody>
          <a:bodyPr wrap="square" lIns="0" tIns="0" rIns="0" bIns="0" rtlCol="0" anchor="t" anchorCtr="0">
            <a:spAutoFit/>
          </a:bodyPr>
          <a:lstStyle/>
          <a:p>
            <a:pPr fontAlgn="auto"/>
            <a:r>
              <a:rPr lang="fr-FR" sz="900" dirty="0">
                <a:solidFill>
                  <a:srgbClr val="00B050"/>
                </a:solidFill>
              </a:rPr>
              <a:t>Entre 30 et 39 ans : 29%</a:t>
            </a:r>
            <a:r>
              <a:rPr lang="fr-FR" sz="900" dirty="0"/>
              <a:t> / </a:t>
            </a:r>
          </a:p>
          <a:p>
            <a:pPr fontAlgn="auto"/>
            <a:r>
              <a:rPr lang="fr-FR" sz="900" dirty="0">
                <a:solidFill>
                  <a:srgbClr val="00B050"/>
                </a:solidFill>
              </a:rPr>
              <a:t>De 5 à 9 ans d’ancienneté : 33%</a:t>
            </a:r>
            <a:r>
              <a:rPr lang="fr-FR" sz="900" dirty="0"/>
              <a:t> / </a:t>
            </a:r>
          </a:p>
          <a:p>
            <a:pPr fontAlgn="auto"/>
            <a:r>
              <a:rPr lang="fr-FR" sz="900" dirty="0">
                <a:solidFill>
                  <a:srgbClr val="00B050"/>
                </a:solidFill>
              </a:rPr>
              <a:t>Encadrant d’une équipe : 29% </a:t>
            </a:r>
            <a:r>
              <a:rPr lang="fr-FR" sz="900" dirty="0"/>
              <a:t>/</a:t>
            </a:r>
            <a:r>
              <a:rPr lang="fr-FR" sz="900" dirty="0">
                <a:solidFill>
                  <a:srgbClr val="00B050"/>
                </a:solidFill>
              </a:rPr>
              <a:t> </a:t>
            </a:r>
          </a:p>
          <a:p>
            <a:pPr fontAlgn="auto"/>
            <a:r>
              <a:rPr lang="fr-FR" sz="900" dirty="0">
                <a:solidFill>
                  <a:srgbClr val="FF0000"/>
                </a:solidFill>
              </a:rPr>
              <a:t>N’encadrant pas d’équipe : 17%</a:t>
            </a:r>
          </a:p>
          <a:p>
            <a:pPr fontAlgn="auto"/>
            <a:r>
              <a:rPr lang="fr-FR" sz="900" dirty="0">
                <a:solidFill>
                  <a:srgbClr val="FF0000"/>
                </a:solidFill>
              </a:rPr>
              <a:t>50 ans et plus : 16%</a:t>
            </a:r>
          </a:p>
          <a:p>
            <a:pPr fontAlgn="auto"/>
            <a:r>
              <a:rPr lang="fr-FR" sz="900" dirty="0">
                <a:solidFill>
                  <a:srgbClr val="FF0000"/>
                </a:solidFill>
              </a:rPr>
              <a:t>20 ans ou plus d’ancienneté : 15%</a:t>
            </a:r>
          </a:p>
          <a:p>
            <a:pPr fontAlgn="auto"/>
            <a:endParaRPr lang="fr-FR" sz="950" dirty="0">
              <a:solidFill>
                <a:srgbClr val="FF0000"/>
              </a:solidFill>
            </a:endParaRPr>
          </a:p>
        </p:txBody>
      </p:sp>
      <p:sp>
        <p:nvSpPr>
          <p:cNvPr id="31" name="TextBox 10">
            <a:extLst>
              <a:ext uri="{FF2B5EF4-FFF2-40B4-BE49-F238E27FC236}">
                <a16:creationId xmlns:a16="http://schemas.microsoft.com/office/drawing/2014/main" id="{833001E3-9108-969B-11E0-809ACFE0EF66}"/>
              </a:ext>
            </a:extLst>
          </p:cNvPr>
          <p:cNvSpPr txBox="1"/>
          <p:nvPr/>
        </p:nvSpPr>
        <p:spPr>
          <a:xfrm>
            <a:off x="4263055" y="6164275"/>
            <a:ext cx="1095295" cy="253916"/>
          </a:xfrm>
          <a:prstGeom prst="rect">
            <a:avLst/>
          </a:prstGeom>
          <a:noFill/>
        </p:spPr>
        <p:txBody>
          <a:bodyPr wrap="square" rtlCol="0" anchor="ctr">
            <a:spAutoFit/>
          </a:bodyPr>
          <a:lstStyle/>
          <a:p>
            <a:r>
              <a:rPr lang="en-US" sz="1050" b="1" dirty="0">
                <a:latin typeface="Roboto" panose="02000000000000000000"/>
              </a:rPr>
              <a:t>ST Oui</a:t>
            </a:r>
          </a:p>
        </p:txBody>
      </p:sp>
      <p:graphicFrame>
        <p:nvGraphicFramePr>
          <p:cNvPr id="32" name="Graphique 31">
            <a:extLst>
              <a:ext uri="{FF2B5EF4-FFF2-40B4-BE49-F238E27FC236}">
                <a16:creationId xmlns:a16="http://schemas.microsoft.com/office/drawing/2014/main" id="{A5F9096E-A87B-C566-CA74-3BF449E491B7}"/>
              </a:ext>
            </a:extLst>
          </p:cNvPr>
          <p:cNvGraphicFramePr/>
          <p:nvPr>
            <p:extLst>
              <p:ext uri="{D42A27DB-BD31-4B8C-83A1-F6EECF244321}">
                <p14:modId xmlns:p14="http://schemas.microsoft.com/office/powerpoint/2010/main" val="3784217590"/>
              </p:ext>
            </p:extLst>
          </p:nvPr>
        </p:nvGraphicFramePr>
        <p:xfrm>
          <a:off x="4700849" y="5990984"/>
          <a:ext cx="2880316" cy="86701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15435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aphique 19">
            <a:extLst>
              <a:ext uri="{FF2B5EF4-FFF2-40B4-BE49-F238E27FC236}">
                <a16:creationId xmlns:a16="http://schemas.microsoft.com/office/drawing/2014/main" id="{248B3BB1-5EA3-DF4A-38FE-81C8620A897B}"/>
              </a:ext>
            </a:extLst>
          </p:cNvPr>
          <p:cNvGraphicFramePr/>
          <p:nvPr>
            <p:extLst>
              <p:ext uri="{D42A27DB-BD31-4B8C-83A1-F6EECF244321}">
                <p14:modId xmlns:p14="http://schemas.microsoft.com/office/powerpoint/2010/main" val="3467543490"/>
              </p:ext>
            </p:extLst>
          </p:nvPr>
        </p:nvGraphicFramePr>
        <p:xfrm>
          <a:off x="3015619" y="3086198"/>
          <a:ext cx="8483769" cy="2839222"/>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184</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900786" y="176849"/>
            <a:ext cx="10855569" cy="997196"/>
          </a:xfrm>
        </p:spPr>
        <p:txBody>
          <a:bodyPr/>
          <a:lstStyle/>
          <a:p>
            <a:r>
              <a:rPr lang="fr-FR" sz="2400" dirty="0"/>
              <a:t>Sur 10 situations de conflits d’intérêts déclarées, 4 sont jugées comme non traitées.</a:t>
            </a:r>
            <a:br>
              <a:rPr lang="fr-FR" sz="2400" dirty="0"/>
            </a:br>
            <a:r>
              <a:rPr lang="fr-FR" sz="2400" dirty="0"/>
              <a:t>Un problème de bonne gestion de ces conflits ou un simple manque de communication vis-à-vis des lanceurs d’alerte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1171677401"/>
              </p:ext>
            </p:extLst>
          </p:nvPr>
        </p:nvGraphicFramePr>
        <p:xfrm>
          <a:off x="652732" y="1313765"/>
          <a:ext cx="7018443" cy="285360"/>
        </p:xfrm>
        <a:graphic>
          <a:graphicData uri="http://schemas.openxmlformats.org/drawingml/2006/table">
            <a:tbl>
              <a:tblPr>
                <a:tableStyleId>{5C22544A-7EE6-4342-B048-85BDC9FD1C3A}</a:tableStyleId>
              </a:tblPr>
              <a:tblGrid>
                <a:gridCol w="7018443">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Q32. À votre connaissance, suite à votre déclaration, le conflit d’intérêts…</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77705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102 répondants</a:t>
            </a:r>
          </a:p>
        </p:txBody>
      </p:sp>
      <p:graphicFrame>
        <p:nvGraphicFramePr>
          <p:cNvPr id="4" name="Tableau 7">
            <a:extLst>
              <a:ext uri="{FF2B5EF4-FFF2-40B4-BE49-F238E27FC236}">
                <a16:creationId xmlns:a16="http://schemas.microsoft.com/office/drawing/2014/main" id="{B694AD31-F801-8D36-C7D7-D81CC7B59991}"/>
              </a:ext>
            </a:extLst>
          </p:cNvPr>
          <p:cNvGraphicFramePr>
            <a:graphicFrameLocks noGrp="1"/>
          </p:cNvGraphicFramePr>
          <p:nvPr>
            <p:extLst>
              <p:ext uri="{D42A27DB-BD31-4B8C-83A1-F6EECF244321}">
                <p14:modId xmlns:p14="http://schemas.microsoft.com/office/powerpoint/2010/main" val="1547171777"/>
              </p:ext>
            </p:extLst>
          </p:nvPr>
        </p:nvGraphicFramePr>
        <p:xfrm>
          <a:off x="4177466" y="3221805"/>
          <a:ext cx="3080038" cy="3636196"/>
        </p:xfrm>
        <a:graphic>
          <a:graphicData uri="http://schemas.openxmlformats.org/drawingml/2006/table">
            <a:tbl>
              <a:tblPr firstRow="1" bandRow="1">
                <a:tableStyleId>{2D5ABB26-0587-4C30-8999-92F81FD0307C}</a:tableStyleId>
              </a:tblPr>
              <a:tblGrid>
                <a:gridCol w="3080038">
                  <a:extLst>
                    <a:ext uri="{9D8B030D-6E8A-4147-A177-3AD203B41FA5}">
                      <a16:colId xmlns:a16="http://schemas.microsoft.com/office/drawing/2014/main" val="3325012296"/>
                    </a:ext>
                  </a:extLst>
                </a:gridCol>
              </a:tblGrid>
              <a:tr h="909049">
                <a:tc>
                  <a:txBody>
                    <a:bodyPr/>
                    <a:lstStyle/>
                    <a:p>
                      <a:pPr algn="ctr"/>
                      <a:r>
                        <a:rPr lang="fr-FR" sz="1600" b="0" dirty="0">
                          <a:solidFill>
                            <a:schemeClr val="tx1"/>
                          </a:solidFill>
                        </a:rPr>
                        <a:t>A été pris en compte et géré par votre entreprise</a:t>
                      </a:r>
                    </a:p>
                  </a:txBody>
                  <a:tcPr anchor="ctr"/>
                </a:tc>
                <a:extLst>
                  <a:ext uri="{0D108BD9-81ED-4DB2-BD59-A6C34878D82A}">
                    <a16:rowId xmlns:a16="http://schemas.microsoft.com/office/drawing/2014/main" val="850639632"/>
                  </a:ext>
                </a:extLst>
              </a:tr>
              <a:tr h="909049">
                <a:tc>
                  <a:txBody>
                    <a:bodyPr/>
                    <a:lstStyle/>
                    <a:p>
                      <a:pPr algn="ctr"/>
                      <a:r>
                        <a:rPr lang="fr-FR" sz="1600" b="0" dirty="0">
                          <a:solidFill>
                            <a:schemeClr val="tx1"/>
                          </a:solidFill>
                        </a:rPr>
                        <a:t>N’a pas été traité</a:t>
                      </a:r>
                    </a:p>
                  </a:txBody>
                  <a:tcPr anchor="ctr"/>
                </a:tc>
                <a:extLst>
                  <a:ext uri="{0D108BD9-81ED-4DB2-BD59-A6C34878D82A}">
                    <a16:rowId xmlns:a16="http://schemas.microsoft.com/office/drawing/2014/main" val="976695675"/>
                  </a:ext>
                </a:extLst>
              </a:tr>
              <a:tr h="909049">
                <a:tc>
                  <a:txBody>
                    <a:bodyPr/>
                    <a:lstStyle/>
                    <a:p>
                      <a:pPr algn="ctr"/>
                      <a:r>
                        <a:rPr lang="fr-FR" sz="1600" b="0" dirty="0">
                          <a:solidFill>
                            <a:schemeClr val="tx1"/>
                          </a:solidFill>
                        </a:rPr>
                        <a:t>Je ne sais pas</a:t>
                      </a:r>
                    </a:p>
                  </a:txBody>
                  <a:tcPr anchor="ctr"/>
                </a:tc>
                <a:extLst>
                  <a:ext uri="{0D108BD9-81ED-4DB2-BD59-A6C34878D82A}">
                    <a16:rowId xmlns:a16="http://schemas.microsoft.com/office/drawing/2014/main" val="2111303180"/>
                  </a:ext>
                </a:extLst>
              </a:tr>
              <a:tr h="909049">
                <a:tc>
                  <a:txBody>
                    <a:bodyPr/>
                    <a:lstStyle/>
                    <a:p>
                      <a:pPr algn="ctr"/>
                      <a:endParaRPr lang="fr-FR" sz="1600" b="0" dirty="0">
                        <a:solidFill>
                          <a:schemeClr val="tx1"/>
                        </a:solidFill>
                      </a:endParaRPr>
                    </a:p>
                  </a:txBody>
                  <a:tcPr anchor="ctr"/>
                </a:tc>
                <a:extLst>
                  <a:ext uri="{0D108BD9-81ED-4DB2-BD59-A6C34878D82A}">
                    <a16:rowId xmlns:a16="http://schemas.microsoft.com/office/drawing/2014/main" val="1116312445"/>
                  </a:ext>
                </a:extLst>
              </a:tr>
            </a:tbl>
          </a:graphicData>
        </a:graphic>
      </p:graphicFrame>
      <p:pic>
        <p:nvPicPr>
          <p:cNvPr id="8" name="Picture 2">
            <a:extLst>
              <a:ext uri="{FF2B5EF4-FFF2-40B4-BE49-F238E27FC236}">
                <a16:creationId xmlns:a16="http://schemas.microsoft.com/office/drawing/2014/main" id="{8F72655B-163F-04F6-D04B-A82C93E827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7680" y="2370847"/>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167B390B-1DBD-8D94-B07D-7EE9416906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8099" y="2370847"/>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680B0B60-A128-5B25-1D67-BC3D81FE059F}"/>
              </a:ext>
            </a:extLst>
          </p:cNvPr>
          <p:cNvSpPr txBox="1"/>
          <p:nvPr/>
        </p:nvSpPr>
        <p:spPr>
          <a:xfrm>
            <a:off x="2036484" y="2537209"/>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14" name="ZoneTexte 13">
            <a:extLst>
              <a:ext uri="{FF2B5EF4-FFF2-40B4-BE49-F238E27FC236}">
                <a16:creationId xmlns:a16="http://schemas.microsoft.com/office/drawing/2014/main" id="{AEA20629-9E55-042A-2129-9FE6BDF6491B}"/>
              </a:ext>
            </a:extLst>
          </p:cNvPr>
          <p:cNvSpPr txBox="1"/>
          <p:nvPr/>
        </p:nvSpPr>
        <p:spPr>
          <a:xfrm>
            <a:off x="8436260" y="2537209"/>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aphicFrame>
        <p:nvGraphicFramePr>
          <p:cNvPr id="17" name="Graphique 19">
            <a:extLst>
              <a:ext uri="{FF2B5EF4-FFF2-40B4-BE49-F238E27FC236}">
                <a16:creationId xmlns:a16="http://schemas.microsoft.com/office/drawing/2014/main" id="{89F3DB1E-EBA9-8A49-9BD9-B209DDAB1679}"/>
              </a:ext>
            </a:extLst>
          </p:cNvPr>
          <p:cNvGraphicFramePr/>
          <p:nvPr>
            <p:extLst>
              <p:ext uri="{D42A27DB-BD31-4B8C-83A1-F6EECF244321}">
                <p14:modId xmlns:p14="http://schemas.microsoft.com/office/powerpoint/2010/main" val="3461067376"/>
              </p:ext>
            </p:extLst>
          </p:nvPr>
        </p:nvGraphicFramePr>
        <p:xfrm>
          <a:off x="-4531383" y="3086198"/>
          <a:ext cx="8483769" cy="2839222"/>
        </p:xfrm>
        <a:graphic>
          <a:graphicData uri="http://schemas.openxmlformats.org/drawingml/2006/chart">
            <c:chart xmlns:c="http://schemas.openxmlformats.org/drawingml/2006/chart" xmlns:r="http://schemas.openxmlformats.org/officeDocument/2006/relationships" r:id="rId5"/>
          </a:graphicData>
        </a:graphic>
      </p:graphicFrame>
      <p:sp>
        <p:nvSpPr>
          <p:cNvPr id="13" name="Arc 12">
            <a:extLst>
              <a:ext uri="{FF2B5EF4-FFF2-40B4-BE49-F238E27FC236}">
                <a16:creationId xmlns:a16="http://schemas.microsoft.com/office/drawing/2014/main" id="{FAAA5219-9304-5C63-3ED0-51DC1952202C}"/>
              </a:ext>
            </a:extLst>
          </p:cNvPr>
          <p:cNvSpPr/>
          <p:nvPr/>
        </p:nvSpPr>
        <p:spPr>
          <a:xfrm>
            <a:off x="1535733" y="4312619"/>
            <a:ext cx="575266" cy="405045"/>
          </a:xfrm>
          <a:prstGeom prst="arc">
            <a:avLst>
              <a:gd name="adj1" fmla="val 3671642"/>
              <a:gd name="adj2" fmla="val 0"/>
            </a:avLst>
          </a:prstGeom>
          <a:ln w="28575">
            <a:solidFill>
              <a:srgbClr val="F491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Arc 15">
            <a:extLst>
              <a:ext uri="{FF2B5EF4-FFF2-40B4-BE49-F238E27FC236}">
                <a16:creationId xmlns:a16="http://schemas.microsoft.com/office/drawing/2014/main" id="{D78E8B58-9F02-2C95-36E6-54B70A9DE1B3}"/>
              </a:ext>
            </a:extLst>
          </p:cNvPr>
          <p:cNvSpPr/>
          <p:nvPr/>
        </p:nvSpPr>
        <p:spPr>
          <a:xfrm>
            <a:off x="8976320" y="4312619"/>
            <a:ext cx="575266" cy="405045"/>
          </a:xfrm>
          <a:prstGeom prst="arc">
            <a:avLst>
              <a:gd name="adj1" fmla="val 3671642"/>
              <a:gd name="adj2" fmla="val 0"/>
            </a:avLst>
          </a:prstGeom>
          <a:ln w="28575">
            <a:solidFill>
              <a:srgbClr val="F491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 name="ZoneTexte 2">
            <a:extLst>
              <a:ext uri="{FF2B5EF4-FFF2-40B4-BE49-F238E27FC236}">
                <a16:creationId xmlns:a16="http://schemas.microsoft.com/office/drawing/2014/main" id="{60001B63-164C-3A4C-8725-385A7D797B97}"/>
              </a:ext>
            </a:extLst>
          </p:cNvPr>
          <p:cNvSpPr txBox="1"/>
          <p:nvPr/>
        </p:nvSpPr>
        <p:spPr>
          <a:xfrm>
            <a:off x="1628222" y="3860564"/>
            <a:ext cx="1860343" cy="138499"/>
          </a:xfrm>
          <a:prstGeom prst="rect">
            <a:avLst/>
          </a:prstGeom>
        </p:spPr>
        <p:txBody>
          <a:bodyPr wrap="square" lIns="0" tIns="0" rIns="0" bIns="0" rtlCol="0" anchor="t" anchorCtr="0">
            <a:spAutoFit/>
          </a:bodyPr>
          <a:lstStyle/>
          <a:p>
            <a:pPr algn="r" fontAlgn="auto"/>
            <a:r>
              <a:rPr lang="fr-FR" sz="900" dirty="0">
                <a:solidFill>
                  <a:srgbClr val="00B050"/>
                </a:solidFill>
              </a:rPr>
              <a:t>De 5 à 9 ans d’ancienneté : 55%</a:t>
            </a:r>
            <a:endParaRPr lang="fr-FR" sz="900" dirty="0"/>
          </a:p>
        </p:txBody>
      </p:sp>
      <p:sp>
        <p:nvSpPr>
          <p:cNvPr id="18" name="ZoneTexte 17">
            <a:extLst>
              <a:ext uri="{FF2B5EF4-FFF2-40B4-BE49-F238E27FC236}">
                <a16:creationId xmlns:a16="http://schemas.microsoft.com/office/drawing/2014/main" id="{6D493371-A9F5-C7FB-6A87-47064CEC2CA9}"/>
              </a:ext>
            </a:extLst>
          </p:cNvPr>
          <p:cNvSpPr txBox="1"/>
          <p:nvPr/>
        </p:nvSpPr>
        <p:spPr>
          <a:xfrm>
            <a:off x="1921914" y="4806764"/>
            <a:ext cx="1860343" cy="138499"/>
          </a:xfrm>
          <a:prstGeom prst="rect">
            <a:avLst/>
          </a:prstGeom>
        </p:spPr>
        <p:txBody>
          <a:bodyPr wrap="square" lIns="0" tIns="0" rIns="0" bIns="0" rtlCol="0" anchor="t" anchorCtr="0">
            <a:spAutoFit/>
          </a:bodyPr>
          <a:lstStyle/>
          <a:p>
            <a:pPr algn="r" fontAlgn="auto"/>
            <a:r>
              <a:rPr lang="fr-FR" sz="900" dirty="0">
                <a:solidFill>
                  <a:srgbClr val="FF0000"/>
                </a:solidFill>
              </a:rPr>
              <a:t>Entre 30 et 39 ans : 42%</a:t>
            </a:r>
          </a:p>
        </p:txBody>
      </p:sp>
    </p:spTree>
    <p:extLst>
      <p:ext uri="{BB962C8B-B14F-4D97-AF65-F5344CB8AC3E}">
        <p14:creationId xmlns:p14="http://schemas.microsoft.com/office/powerpoint/2010/main" val="255239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a16="http://schemas.microsoft.com/office/drawing/2014/main" id="{D4F6E0D0-6E96-F394-A862-587BBFF11A3D}"/>
              </a:ext>
            </a:extLst>
          </p:cNvPr>
          <p:cNvGraphicFramePr/>
          <p:nvPr>
            <p:extLst>
              <p:ext uri="{D42A27DB-BD31-4B8C-83A1-F6EECF244321}">
                <p14:modId xmlns:p14="http://schemas.microsoft.com/office/powerpoint/2010/main" val="4267238960"/>
              </p:ext>
            </p:extLst>
          </p:nvPr>
        </p:nvGraphicFramePr>
        <p:xfrm>
          <a:off x="5031578" y="2636344"/>
          <a:ext cx="6093753" cy="1107691"/>
        </p:xfrm>
        <a:graphic>
          <a:graphicData uri="http://schemas.openxmlformats.org/drawingml/2006/chart">
            <c:chart xmlns:c="http://schemas.openxmlformats.org/drawingml/2006/chart" xmlns:r="http://schemas.openxmlformats.org/officeDocument/2006/relationships" r:id="rId2"/>
          </a:graphicData>
        </a:graphic>
      </p:graphicFrame>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482229"/>
            <a:ext cx="9110016" cy="232136"/>
          </a:xfrm>
        </p:spPr>
        <p:txBody>
          <a:bodyPr/>
          <a:lstStyle/>
          <a:p>
            <a:r>
              <a:rPr lang="fr-FR" altLang="fr-FR"/>
              <a:t>Occurrence pour le Cercle d’Ethique des Affaires  | Barômètre du climat Ethique | mai 2023</a:t>
            </a:r>
            <a:endParaRPr lang="fr-FR" altLang="fr-FR" dirty="0"/>
          </a:p>
        </p:txBody>
      </p:sp>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88198"/>
            <a:ext cx="484609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Comparaison avec les vagues précédentes</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cxnSp>
        <p:nvCxnSpPr>
          <p:cNvPr id="12" name="Connecteur droit 11">
            <a:extLst>
              <a:ext uri="{FF2B5EF4-FFF2-40B4-BE49-F238E27FC236}">
                <a16:creationId xmlns:a16="http://schemas.microsoft.com/office/drawing/2014/main" id="{6CC81B81-788E-540A-A871-09663AA197AB}"/>
              </a:ext>
            </a:extLst>
          </p:cNvPr>
          <p:cNvCxnSpPr>
            <a:cxnSpLocks/>
          </p:cNvCxnSpPr>
          <p:nvPr/>
        </p:nvCxnSpPr>
        <p:spPr>
          <a:xfrm>
            <a:off x="1138961" y="356401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AA48B7C8-F698-C1BF-186C-4488056B41DA}"/>
              </a:ext>
            </a:extLst>
          </p:cNvPr>
          <p:cNvCxnSpPr>
            <a:cxnSpLocks/>
          </p:cNvCxnSpPr>
          <p:nvPr/>
        </p:nvCxnSpPr>
        <p:spPr>
          <a:xfrm>
            <a:off x="1138961" y="486916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68D06B42-E194-5398-41BA-AB0806A54C21}"/>
              </a:ext>
            </a:extLst>
          </p:cNvPr>
          <p:cNvSpPr txBox="1"/>
          <p:nvPr/>
        </p:nvSpPr>
        <p:spPr>
          <a:xfrm>
            <a:off x="9498477" y="2004488"/>
            <a:ext cx="720080" cy="307777"/>
          </a:xfrm>
          <a:prstGeom prst="rect">
            <a:avLst/>
          </a:prstGeom>
        </p:spPr>
        <p:txBody>
          <a:bodyPr wrap="square" lIns="0" tIns="0" rIns="0" bIns="0" rtlCol="0" anchor="t" anchorCtr="0">
            <a:spAutoFit/>
          </a:bodyPr>
          <a:lstStyle/>
          <a:p>
            <a:pPr algn="l" fontAlgn="auto"/>
            <a:r>
              <a:rPr lang="fr-FR" sz="2000" b="1" i="1" dirty="0"/>
              <a:t>2023</a:t>
            </a:r>
          </a:p>
        </p:txBody>
      </p:sp>
      <p:sp>
        <p:nvSpPr>
          <p:cNvPr id="42" name="ZoneTexte 41">
            <a:extLst>
              <a:ext uri="{FF2B5EF4-FFF2-40B4-BE49-F238E27FC236}">
                <a16:creationId xmlns:a16="http://schemas.microsoft.com/office/drawing/2014/main" id="{CAE00F40-D0F6-6E98-3D4E-B3A6D09F6E19}"/>
              </a:ext>
            </a:extLst>
          </p:cNvPr>
          <p:cNvSpPr txBox="1"/>
          <p:nvPr/>
        </p:nvSpPr>
        <p:spPr>
          <a:xfrm>
            <a:off x="7718415" y="2004488"/>
            <a:ext cx="720080" cy="307777"/>
          </a:xfrm>
          <a:prstGeom prst="rect">
            <a:avLst/>
          </a:prstGeom>
        </p:spPr>
        <p:txBody>
          <a:bodyPr wrap="square" lIns="0" tIns="0" rIns="0" bIns="0" rtlCol="0" anchor="t" anchorCtr="0">
            <a:spAutoFit/>
          </a:bodyPr>
          <a:lstStyle/>
          <a:p>
            <a:pPr algn="l" fontAlgn="auto"/>
            <a:r>
              <a:rPr lang="fr-FR" sz="2000" b="1" i="1" dirty="0"/>
              <a:t>2022</a:t>
            </a:r>
          </a:p>
        </p:txBody>
      </p:sp>
      <p:sp>
        <p:nvSpPr>
          <p:cNvPr id="13" name="ZoneTexte 12">
            <a:extLst>
              <a:ext uri="{FF2B5EF4-FFF2-40B4-BE49-F238E27FC236}">
                <a16:creationId xmlns:a16="http://schemas.microsoft.com/office/drawing/2014/main" id="{4B8424D4-E84E-7144-738C-3D4069E15C35}"/>
              </a:ext>
            </a:extLst>
          </p:cNvPr>
          <p:cNvSpPr txBox="1"/>
          <p:nvPr/>
        </p:nvSpPr>
        <p:spPr>
          <a:xfrm>
            <a:off x="5928785" y="2004488"/>
            <a:ext cx="720080" cy="307777"/>
          </a:xfrm>
          <a:prstGeom prst="rect">
            <a:avLst/>
          </a:prstGeom>
        </p:spPr>
        <p:txBody>
          <a:bodyPr wrap="square" lIns="0" tIns="0" rIns="0" bIns="0" rtlCol="0" anchor="t" anchorCtr="0">
            <a:spAutoFit/>
          </a:bodyPr>
          <a:lstStyle/>
          <a:p>
            <a:pPr algn="l" fontAlgn="auto"/>
            <a:r>
              <a:rPr lang="fr-FR" sz="2000" b="1" i="1" dirty="0"/>
              <a:t>2021</a:t>
            </a:r>
          </a:p>
        </p:txBody>
      </p:sp>
      <p:graphicFrame>
        <p:nvGraphicFramePr>
          <p:cNvPr id="4" name="Graphique 3">
            <a:extLst>
              <a:ext uri="{FF2B5EF4-FFF2-40B4-BE49-F238E27FC236}">
                <a16:creationId xmlns:a16="http://schemas.microsoft.com/office/drawing/2014/main" id="{4C567BA5-7DE1-1477-F23E-6EB7D2D6EEDD}"/>
              </a:ext>
            </a:extLst>
          </p:cNvPr>
          <p:cNvGraphicFramePr/>
          <p:nvPr>
            <p:extLst>
              <p:ext uri="{D42A27DB-BD31-4B8C-83A1-F6EECF244321}">
                <p14:modId xmlns:p14="http://schemas.microsoft.com/office/powerpoint/2010/main" val="845785807"/>
              </p:ext>
            </p:extLst>
          </p:nvPr>
        </p:nvGraphicFramePr>
        <p:xfrm>
          <a:off x="5031578" y="3869040"/>
          <a:ext cx="6093753" cy="11351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a:extLst>
              <a:ext uri="{FF2B5EF4-FFF2-40B4-BE49-F238E27FC236}">
                <a16:creationId xmlns:a16="http://schemas.microsoft.com/office/drawing/2014/main" id="{A0BDBA7E-6C2A-DDE6-0170-E0926727DC58}"/>
              </a:ext>
            </a:extLst>
          </p:cNvPr>
          <p:cNvGraphicFramePr/>
          <p:nvPr>
            <p:extLst>
              <p:ext uri="{D42A27DB-BD31-4B8C-83A1-F6EECF244321}">
                <p14:modId xmlns:p14="http://schemas.microsoft.com/office/powerpoint/2010/main" val="1473953665"/>
              </p:ext>
            </p:extLst>
          </p:nvPr>
        </p:nvGraphicFramePr>
        <p:xfrm>
          <a:off x="4864884" y="4727033"/>
          <a:ext cx="6427139" cy="14139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au 1">
            <a:extLst>
              <a:ext uri="{FF2B5EF4-FFF2-40B4-BE49-F238E27FC236}">
                <a16:creationId xmlns:a16="http://schemas.microsoft.com/office/drawing/2014/main" id="{82C039D3-2DEA-9085-3B47-02FF19B21865}"/>
              </a:ext>
            </a:extLst>
          </p:cNvPr>
          <p:cNvGraphicFramePr>
            <a:graphicFrameLocks noGrp="1"/>
          </p:cNvGraphicFramePr>
          <p:nvPr>
            <p:extLst>
              <p:ext uri="{D42A27DB-BD31-4B8C-83A1-F6EECF244321}">
                <p14:modId xmlns:p14="http://schemas.microsoft.com/office/powerpoint/2010/main" val="4243826609"/>
              </p:ext>
            </p:extLst>
          </p:nvPr>
        </p:nvGraphicFramePr>
        <p:xfrm>
          <a:off x="652732" y="1088740"/>
          <a:ext cx="7018443" cy="285360"/>
        </p:xfrm>
        <a:graphic>
          <a:graphicData uri="http://schemas.openxmlformats.org/drawingml/2006/table">
            <a:tbl>
              <a:tblPr>
                <a:tableStyleId>{5C22544A-7EE6-4342-B048-85BDC9FD1C3A}</a:tableStyleId>
              </a:tblPr>
              <a:tblGrid>
                <a:gridCol w="7018443">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Q32. À votre connaissance, suite à votre déclaration, le conflit d’intérêts…</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 name="ZoneTexte 2">
            <a:extLst>
              <a:ext uri="{FF2B5EF4-FFF2-40B4-BE49-F238E27FC236}">
                <a16:creationId xmlns:a16="http://schemas.microsoft.com/office/drawing/2014/main" id="{88F88F53-696B-56CE-EEC3-9583276BE29A}"/>
              </a:ext>
            </a:extLst>
          </p:cNvPr>
          <p:cNvSpPr txBox="1"/>
          <p:nvPr/>
        </p:nvSpPr>
        <p:spPr>
          <a:xfrm>
            <a:off x="668217" y="1552025"/>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102 répondants</a:t>
            </a:r>
          </a:p>
        </p:txBody>
      </p:sp>
      <p:graphicFrame>
        <p:nvGraphicFramePr>
          <p:cNvPr id="8" name="Tableau 7">
            <a:extLst>
              <a:ext uri="{FF2B5EF4-FFF2-40B4-BE49-F238E27FC236}">
                <a16:creationId xmlns:a16="http://schemas.microsoft.com/office/drawing/2014/main" id="{9B786D89-39A1-7380-6B37-51EEDFADFEC8}"/>
              </a:ext>
            </a:extLst>
          </p:cNvPr>
          <p:cNvGraphicFramePr>
            <a:graphicFrameLocks noGrp="1"/>
          </p:cNvGraphicFramePr>
          <p:nvPr>
            <p:extLst>
              <p:ext uri="{D42A27DB-BD31-4B8C-83A1-F6EECF244321}">
                <p14:modId xmlns:p14="http://schemas.microsoft.com/office/powerpoint/2010/main" val="4240235161"/>
              </p:ext>
            </p:extLst>
          </p:nvPr>
        </p:nvGraphicFramePr>
        <p:xfrm>
          <a:off x="1973443" y="2158376"/>
          <a:ext cx="3080038" cy="5617728"/>
        </p:xfrm>
        <a:graphic>
          <a:graphicData uri="http://schemas.openxmlformats.org/drawingml/2006/table">
            <a:tbl>
              <a:tblPr firstRow="1" bandRow="1">
                <a:tableStyleId>{2D5ABB26-0587-4C30-8999-92F81FD0307C}</a:tableStyleId>
              </a:tblPr>
              <a:tblGrid>
                <a:gridCol w="3080038">
                  <a:extLst>
                    <a:ext uri="{9D8B030D-6E8A-4147-A177-3AD203B41FA5}">
                      <a16:colId xmlns:a16="http://schemas.microsoft.com/office/drawing/2014/main" val="3325012296"/>
                    </a:ext>
                  </a:extLst>
                </a:gridCol>
              </a:tblGrid>
              <a:tr h="1404432">
                <a:tc>
                  <a:txBody>
                    <a:bodyPr/>
                    <a:lstStyle/>
                    <a:p>
                      <a:pPr algn="ctr"/>
                      <a:r>
                        <a:rPr lang="fr-FR" sz="1600" b="0" dirty="0">
                          <a:solidFill>
                            <a:schemeClr val="tx1"/>
                          </a:solidFill>
                        </a:rPr>
                        <a:t>A été pris en compte et géré par votre entreprise</a:t>
                      </a:r>
                    </a:p>
                  </a:txBody>
                  <a:tcPr anchor="ctr"/>
                </a:tc>
                <a:extLst>
                  <a:ext uri="{0D108BD9-81ED-4DB2-BD59-A6C34878D82A}">
                    <a16:rowId xmlns:a16="http://schemas.microsoft.com/office/drawing/2014/main" val="850639632"/>
                  </a:ext>
                </a:extLst>
              </a:tr>
              <a:tr h="1404432">
                <a:tc>
                  <a:txBody>
                    <a:bodyPr/>
                    <a:lstStyle/>
                    <a:p>
                      <a:pPr algn="ctr"/>
                      <a:r>
                        <a:rPr lang="fr-FR" sz="1600" b="0" dirty="0">
                          <a:solidFill>
                            <a:schemeClr val="tx1"/>
                          </a:solidFill>
                        </a:rPr>
                        <a:t>N’a pas été traité</a:t>
                      </a:r>
                    </a:p>
                  </a:txBody>
                  <a:tcPr anchor="ctr"/>
                </a:tc>
                <a:extLst>
                  <a:ext uri="{0D108BD9-81ED-4DB2-BD59-A6C34878D82A}">
                    <a16:rowId xmlns:a16="http://schemas.microsoft.com/office/drawing/2014/main" val="976695675"/>
                  </a:ext>
                </a:extLst>
              </a:tr>
              <a:tr h="1404432">
                <a:tc>
                  <a:txBody>
                    <a:bodyPr/>
                    <a:lstStyle/>
                    <a:p>
                      <a:pPr algn="ctr"/>
                      <a:r>
                        <a:rPr lang="fr-FR" sz="1600" b="0" dirty="0">
                          <a:solidFill>
                            <a:schemeClr val="tx1"/>
                          </a:solidFill>
                        </a:rPr>
                        <a:t>Je ne sais pas</a:t>
                      </a:r>
                    </a:p>
                  </a:txBody>
                  <a:tcPr anchor="ctr"/>
                </a:tc>
                <a:extLst>
                  <a:ext uri="{0D108BD9-81ED-4DB2-BD59-A6C34878D82A}">
                    <a16:rowId xmlns:a16="http://schemas.microsoft.com/office/drawing/2014/main" val="2111303180"/>
                  </a:ext>
                </a:extLst>
              </a:tr>
              <a:tr h="1404432">
                <a:tc>
                  <a:txBody>
                    <a:bodyPr/>
                    <a:lstStyle/>
                    <a:p>
                      <a:pPr algn="ctr"/>
                      <a:endParaRPr lang="fr-FR" sz="1600" b="0" dirty="0">
                        <a:solidFill>
                          <a:schemeClr val="tx1"/>
                        </a:solidFill>
                      </a:endParaRPr>
                    </a:p>
                  </a:txBody>
                  <a:tcPr anchor="ctr"/>
                </a:tc>
                <a:extLst>
                  <a:ext uri="{0D108BD9-81ED-4DB2-BD59-A6C34878D82A}">
                    <a16:rowId xmlns:a16="http://schemas.microsoft.com/office/drawing/2014/main" val="1116312445"/>
                  </a:ext>
                </a:extLst>
              </a:tr>
            </a:tbl>
          </a:graphicData>
        </a:graphic>
      </p:graphicFrame>
      <p:sp>
        <p:nvSpPr>
          <p:cNvPr id="7" name="Espace réservé du numéro de diapositive 6">
            <a:extLst>
              <a:ext uri="{FF2B5EF4-FFF2-40B4-BE49-F238E27FC236}">
                <a16:creationId xmlns:a16="http://schemas.microsoft.com/office/drawing/2014/main" id="{6690CE92-FF3B-50F7-40E8-D19F2FDFF667}"/>
              </a:ext>
            </a:extLst>
          </p:cNvPr>
          <p:cNvSpPr>
            <a:spLocks noGrp="1"/>
          </p:cNvSpPr>
          <p:nvPr>
            <p:ph type="sldNum" sz="quarter" idx="4"/>
          </p:nvPr>
        </p:nvSpPr>
        <p:spPr/>
        <p:txBody>
          <a:bodyPr/>
          <a:lstStyle/>
          <a:p>
            <a:fld id="{69A197D1-22BB-4CE7-B90B-919B10D073A0}" type="slidenum">
              <a:rPr lang="fr-FR" altLang="fr-FR" smtClean="0"/>
              <a:pPr/>
              <a:t>185</a:t>
            </a:fld>
            <a:endParaRPr lang="fr-FR" altLang="fr-FR" dirty="0"/>
          </a:p>
        </p:txBody>
      </p:sp>
    </p:spTree>
    <p:extLst>
      <p:ext uri="{BB962C8B-B14F-4D97-AF65-F5344CB8AC3E}">
        <p14:creationId xmlns:p14="http://schemas.microsoft.com/office/powerpoint/2010/main" val="143198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230F41-DE0D-45BE-A113-670322C619D9}"/>
              </a:ext>
            </a:extLst>
          </p:cNvPr>
          <p:cNvSpPr/>
          <p:nvPr/>
        </p:nvSpPr>
        <p:spPr>
          <a:xfrm>
            <a:off x="-12249" y="0"/>
            <a:ext cx="12204249" cy="6858000"/>
          </a:xfrm>
          <a:prstGeom prst="rect">
            <a:avLst/>
          </a:prstGeom>
          <a:solidFill>
            <a:schemeClr val="accent4">
              <a:alpha val="80000"/>
            </a:schemeClr>
          </a:solidFill>
          <a:ln>
            <a:noFill/>
          </a:ln>
        </p:spPr>
        <p:txBody>
          <a:bodyPr rtlCol="0" anchor="ctr">
            <a:noAutofit/>
          </a:bodyPr>
          <a:lstStyle/>
          <a:p>
            <a:pPr algn="ctr"/>
            <a:endParaRPr lang="fr-FR" sz="2000" dirty="0" err="1">
              <a:latin typeface="+mn-lt"/>
            </a:endParaRPr>
          </a:p>
        </p:txBody>
      </p:sp>
      <p:sp>
        <p:nvSpPr>
          <p:cNvPr id="2" name="Titre 1">
            <a:extLst>
              <a:ext uri="{FF2B5EF4-FFF2-40B4-BE49-F238E27FC236}">
                <a16:creationId xmlns:a16="http://schemas.microsoft.com/office/drawing/2014/main" id="{BCF2E25C-1155-452A-A787-0D3957D68BA8}"/>
              </a:ext>
            </a:extLst>
          </p:cNvPr>
          <p:cNvSpPr>
            <a:spLocks noGrp="1"/>
          </p:cNvSpPr>
          <p:nvPr>
            <p:ph type="title"/>
          </p:nvPr>
        </p:nvSpPr>
        <p:spPr/>
        <p:txBody>
          <a:bodyPr/>
          <a:lstStyle/>
          <a:p>
            <a:r>
              <a:rPr lang="fr-FR" dirty="0">
                <a:solidFill>
                  <a:schemeClr val="bg1"/>
                </a:solidFill>
              </a:rPr>
              <a:t>Questions d’actualité</a:t>
            </a:r>
          </a:p>
        </p:txBody>
      </p:sp>
      <p:sp>
        <p:nvSpPr>
          <p:cNvPr id="3" name="ZoneTexte 2">
            <a:extLst>
              <a:ext uri="{FF2B5EF4-FFF2-40B4-BE49-F238E27FC236}">
                <a16:creationId xmlns:a16="http://schemas.microsoft.com/office/drawing/2014/main" id="{D59493E2-39E0-41D6-B0C6-189B57345E41}"/>
              </a:ext>
            </a:extLst>
          </p:cNvPr>
          <p:cNvSpPr txBox="1"/>
          <p:nvPr/>
        </p:nvSpPr>
        <p:spPr>
          <a:xfrm>
            <a:off x="10568137" y="4162448"/>
            <a:ext cx="1527983" cy="3170099"/>
          </a:xfrm>
          <a:prstGeom prst="rect">
            <a:avLst/>
          </a:prstGeom>
          <a:noFill/>
        </p:spPr>
        <p:txBody>
          <a:bodyPr wrap="none" rtlCol="0">
            <a:spAutoFit/>
          </a:bodyPr>
          <a:lstStyle/>
          <a:p>
            <a:pPr algn="ctr"/>
            <a:r>
              <a:rPr lang="fr-FR" sz="20000" b="1" dirty="0">
                <a:solidFill>
                  <a:schemeClr val="bg1"/>
                </a:solidFill>
                <a:latin typeface="Oswald" pitchFamily="2" charset="0"/>
                <a:sym typeface="Wingdings" panose="05000000000000000000" pitchFamily="2" charset="2"/>
              </a:rPr>
              <a:t>4</a:t>
            </a:r>
            <a:endParaRPr lang="fr-FR" sz="20000" b="1" dirty="0">
              <a:solidFill>
                <a:schemeClr val="bg1"/>
              </a:solidFill>
              <a:latin typeface="Oswald" pitchFamily="2" charset="0"/>
            </a:endParaRPr>
          </a:p>
        </p:txBody>
      </p:sp>
      <p:sp>
        <p:nvSpPr>
          <p:cNvPr id="4" name="Ellipse 3">
            <a:extLst>
              <a:ext uri="{FF2B5EF4-FFF2-40B4-BE49-F238E27FC236}">
                <a16:creationId xmlns:a16="http://schemas.microsoft.com/office/drawing/2014/main" id="{28E1CB4D-F345-4AC7-BB6F-CCAAAB2BCD4E}"/>
              </a:ext>
            </a:extLst>
          </p:cNvPr>
          <p:cNvSpPr/>
          <p:nvPr/>
        </p:nvSpPr>
        <p:spPr>
          <a:xfrm>
            <a:off x="9561385" y="3969060"/>
            <a:ext cx="3541486" cy="3541486"/>
          </a:xfrm>
          <a:prstGeom prst="ellipse">
            <a:avLst/>
          </a:prstGeom>
          <a:noFill/>
          <a:ln w="317500">
            <a:solidFill>
              <a:schemeClr val="bg1"/>
            </a:solidFill>
          </a:ln>
        </p:spPr>
        <p:txBody>
          <a:bodyPr rtlCol="0" anchor="ctr">
            <a:noAutofit/>
          </a:bodyPr>
          <a:lstStyle/>
          <a:p>
            <a:pPr algn="ctr"/>
            <a:endParaRPr lang="fr-FR" sz="2000" dirty="0" err="1">
              <a:latin typeface="+mn-lt"/>
            </a:endParaRPr>
          </a:p>
        </p:txBody>
      </p:sp>
      <p:sp>
        <p:nvSpPr>
          <p:cNvPr id="5" name="Forme libre : forme 4">
            <a:extLst>
              <a:ext uri="{FF2B5EF4-FFF2-40B4-BE49-F238E27FC236}">
                <a16:creationId xmlns:a16="http://schemas.microsoft.com/office/drawing/2014/main" id="{8E9217C6-902C-42E8-ADB6-5D441028770B}"/>
              </a:ext>
            </a:extLst>
          </p:cNvPr>
          <p:cNvSpPr/>
          <p:nvPr/>
        </p:nvSpPr>
        <p:spPr>
          <a:xfrm>
            <a:off x="0" y="2761"/>
            <a:ext cx="2015048" cy="6855239"/>
          </a:xfrm>
          <a:custGeom>
            <a:avLst/>
            <a:gdLst>
              <a:gd name="connsiteX0" fmla="*/ 0 w 2015048"/>
              <a:gd name="connsiteY0" fmla="*/ 0 h 6855239"/>
              <a:gd name="connsiteX1" fmla="*/ 178933 w 2015048"/>
              <a:gd name="connsiteY1" fmla="*/ 0 h 6855239"/>
              <a:gd name="connsiteX2" fmla="*/ 2015048 w 2015048"/>
              <a:gd name="connsiteY2" fmla="*/ 6852433 h 6855239"/>
              <a:gd name="connsiteX3" fmla="*/ 1325470 w 2015048"/>
              <a:gd name="connsiteY3" fmla="*/ 6852433 h 6855239"/>
              <a:gd name="connsiteX4" fmla="*/ 1325470 w 2015048"/>
              <a:gd name="connsiteY4" fmla="*/ 6855239 h 6855239"/>
              <a:gd name="connsiteX5" fmla="*/ 0 w 2015048"/>
              <a:gd name="connsiteY5" fmla="*/ 6855239 h 6855239"/>
              <a:gd name="connsiteX6" fmla="*/ 0 w 2015048"/>
              <a:gd name="connsiteY6" fmla="*/ 5494472 h 685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048" h="6855239">
                <a:moveTo>
                  <a:pt x="0" y="0"/>
                </a:moveTo>
                <a:lnTo>
                  <a:pt x="178933" y="0"/>
                </a:lnTo>
                <a:lnTo>
                  <a:pt x="2015048" y="6852433"/>
                </a:lnTo>
                <a:lnTo>
                  <a:pt x="1325470" y="6852433"/>
                </a:lnTo>
                <a:lnTo>
                  <a:pt x="1325470" y="6855239"/>
                </a:lnTo>
                <a:lnTo>
                  <a:pt x="0" y="6855239"/>
                </a:lnTo>
                <a:lnTo>
                  <a:pt x="0" y="5494472"/>
                </a:lnTo>
                <a:close/>
              </a:path>
            </a:pathLst>
          </a:custGeom>
          <a:solidFill>
            <a:schemeClr val="bg1"/>
          </a:solidFill>
        </p:spPr>
        <p:txBody>
          <a:bodyPr rtlCol="0" anchor="ctr">
            <a:noAutofit/>
          </a:bodyPr>
          <a:lstStyle/>
          <a:p>
            <a:pPr algn="ctr"/>
            <a:endParaRPr lang="fr-FR" sz="2000" dirty="0" err="1">
              <a:latin typeface="+mn-lt"/>
            </a:endParaRPr>
          </a:p>
        </p:txBody>
      </p:sp>
    </p:spTree>
    <p:extLst>
      <p:ext uri="{BB962C8B-B14F-4D97-AF65-F5344CB8AC3E}">
        <p14:creationId xmlns:p14="http://schemas.microsoft.com/office/powerpoint/2010/main" val="411261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187</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382944"/>
            <a:ext cx="10855569" cy="332399"/>
          </a:xfrm>
        </p:spPr>
        <p:txBody>
          <a:bodyPr/>
          <a:lstStyle/>
          <a:p>
            <a:r>
              <a:rPr lang="fr-FR" sz="2400" dirty="0"/>
              <a:t>L’éthique avant tout perçue comme une réelle nécessité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2600466867"/>
              </p:ext>
            </p:extLst>
          </p:nvPr>
        </p:nvGraphicFramePr>
        <p:xfrm>
          <a:off x="652733" y="1144340"/>
          <a:ext cx="3103007" cy="285360"/>
        </p:xfrm>
        <a:graphic>
          <a:graphicData uri="http://schemas.openxmlformats.org/drawingml/2006/table">
            <a:tbl>
              <a:tblPr>
                <a:tableStyleId>{5C22544A-7EE6-4342-B048-85BDC9FD1C3A}</a:tableStyleId>
              </a:tblPr>
              <a:tblGrid>
                <a:gridCol w="3103007">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Q33. Pour vous, l’éthique c’est…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Base : 1001 répondants</a:t>
            </a:r>
          </a:p>
        </p:txBody>
      </p:sp>
      <p:graphicFrame>
        <p:nvGraphicFramePr>
          <p:cNvPr id="3" name="Graphique 19">
            <a:extLst>
              <a:ext uri="{FF2B5EF4-FFF2-40B4-BE49-F238E27FC236}">
                <a16:creationId xmlns:a16="http://schemas.microsoft.com/office/drawing/2014/main" id="{5EBC9A71-F10F-D8A1-3263-058C3585DC51}"/>
              </a:ext>
            </a:extLst>
          </p:cNvPr>
          <p:cNvGraphicFramePr/>
          <p:nvPr>
            <p:extLst>
              <p:ext uri="{D42A27DB-BD31-4B8C-83A1-F6EECF244321}">
                <p14:modId xmlns:p14="http://schemas.microsoft.com/office/powerpoint/2010/main" val="2936785613"/>
              </p:ext>
            </p:extLst>
          </p:nvPr>
        </p:nvGraphicFramePr>
        <p:xfrm>
          <a:off x="3298266" y="2595873"/>
          <a:ext cx="8483769" cy="34518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au 7">
            <a:extLst>
              <a:ext uri="{FF2B5EF4-FFF2-40B4-BE49-F238E27FC236}">
                <a16:creationId xmlns:a16="http://schemas.microsoft.com/office/drawing/2014/main" id="{9DA6834D-44C6-9EDF-2E45-CE98B4648231}"/>
              </a:ext>
            </a:extLst>
          </p:cNvPr>
          <p:cNvGraphicFramePr>
            <a:graphicFrameLocks noGrp="1"/>
          </p:cNvGraphicFramePr>
          <p:nvPr>
            <p:extLst>
              <p:ext uri="{D42A27DB-BD31-4B8C-83A1-F6EECF244321}">
                <p14:modId xmlns:p14="http://schemas.microsoft.com/office/powerpoint/2010/main" val="2710706924"/>
              </p:ext>
            </p:extLst>
          </p:nvPr>
        </p:nvGraphicFramePr>
        <p:xfrm>
          <a:off x="3192851" y="2595873"/>
          <a:ext cx="5625624" cy="4060847"/>
        </p:xfrm>
        <a:graphic>
          <a:graphicData uri="http://schemas.openxmlformats.org/drawingml/2006/table">
            <a:tbl>
              <a:tblPr firstRow="1" bandRow="1">
                <a:tableStyleId>{2D5ABB26-0587-4C30-8999-92F81FD0307C}</a:tableStyleId>
              </a:tblPr>
              <a:tblGrid>
                <a:gridCol w="5625624">
                  <a:extLst>
                    <a:ext uri="{9D8B030D-6E8A-4147-A177-3AD203B41FA5}">
                      <a16:colId xmlns:a16="http://schemas.microsoft.com/office/drawing/2014/main" val="3325012296"/>
                    </a:ext>
                  </a:extLst>
                </a:gridCol>
              </a:tblGrid>
              <a:tr h="580121">
                <a:tc>
                  <a:txBody>
                    <a:bodyPr/>
                    <a:lstStyle/>
                    <a:p>
                      <a:pPr algn="ctr"/>
                      <a:r>
                        <a:rPr lang="fr-FR" sz="1600" b="0" dirty="0">
                          <a:solidFill>
                            <a:schemeClr val="tx1"/>
                          </a:solidFill>
                        </a:rPr>
                        <a:t>Une nécessité</a:t>
                      </a:r>
                    </a:p>
                  </a:txBody>
                  <a:tcPr anchor="ctr"/>
                </a:tc>
                <a:extLst>
                  <a:ext uri="{0D108BD9-81ED-4DB2-BD59-A6C34878D82A}">
                    <a16:rowId xmlns:a16="http://schemas.microsoft.com/office/drawing/2014/main" val="850639632"/>
                  </a:ext>
                </a:extLst>
              </a:tr>
              <a:tr h="580121">
                <a:tc>
                  <a:txBody>
                    <a:bodyPr/>
                    <a:lstStyle/>
                    <a:p>
                      <a:pPr algn="ctr"/>
                      <a:r>
                        <a:rPr lang="fr-FR" sz="1600" b="0" dirty="0">
                          <a:solidFill>
                            <a:schemeClr val="tx1"/>
                          </a:solidFill>
                        </a:rPr>
                        <a:t>Un espoir</a:t>
                      </a:r>
                    </a:p>
                  </a:txBody>
                  <a:tcPr anchor="ctr"/>
                </a:tc>
                <a:extLst>
                  <a:ext uri="{0D108BD9-81ED-4DB2-BD59-A6C34878D82A}">
                    <a16:rowId xmlns:a16="http://schemas.microsoft.com/office/drawing/2014/main" val="976695675"/>
                  </a:ext>
                </a:extLst>
              </a:tr>
              <a:tr h="580121">
                <a:tc>
                  <a:txBody>
                    <a:bodyPr/>
                    <a:lstStyle/>
                    <a:p>
                      <a:pPr algn="ctr"/>
                      <a:r>
                        <a:rPr lang="fr-FR" sz="1600" b="0" dirty="0">
                          <a:solidFill>
                            <a:schemeClr val="tx1"/>
                          </a:solidFill>
                        </a:rPr>
                        <a:t>Une opportunité pour le business</a:t>
                      </a:r>
                    </a:p>
                  </a:txBody>
                  <a:tcPr anchor="ctr"/>
                </a:tc>
                <a:extLst>
                  <a:ext uri="{0D108BD9-81ED-4DB2-BD59-A6C34878D82A}">
                    <a16:rowId xmlns:a16="http://schemas.microsoft.com/office/drawing/2014/main" val="2111303180"/>
                  </a:ext>
                </a:extLst>
              </a:tr>
              <a:tr h="580121">
                <a:tc>
                  <a:txBody>
                    <a:bodyPr/>
                    <a:lstStyle/>
                    <a:p>
                      <a:pPr algn="ctr"/>
                      <a:r>
                        <a:rPr lang="fr-FR" sz="1600" b="0" dirty="0">
                          <a:solidFill>
                            <a:schemeClr val="tx1"/>
                          </a:solidFill>
                        </a:rPr>
                        <a:t>Un non-sujet</a:t>
                      </a:r>
                    </a:p>
                  </a:txBody>
                  <a:tcPr anchor="ctr"/>
                </a:tc>
                <a:extLst>
                  <a:ext uri="{0D108BD9-81ED-4DB2-BD59-A6C34878D82A}">
                    <a16:rowId xmlns:a16="http://schemas.microsoft.com/office/drawing/2014/main" val="3826371416"/>
                  </a:ext>
                </a:extLst>
              </a:tr>
              <a:tr h="580121">
                <a:tc>
                  <a:txBody>
                    <a:bodyPr/>
                    <a:lstStyle/>
                    <a:p>
                      <a:pPr algn="ctr"/>
                      <a:r>
                        <a:rPr lang="fr-FR" sz="1600" b="0" dirty="0">
                          <a:solidFill>
                            <a:schemeClr val="tx1"/>
                          </a:solidFill>
                        </a:rPr>
                        <a:t>Une contrainte</a:t>
                      </a:r>
                    </a:p>
                  </a:txBody>
                  <a:tcPr anchor="ctr"/>
                </a:tc>
                <a:extLst>
                  <a:ext uri="{0D108BD9-81ED-4DB2-BD59-A6C34878D82A}">
                    <a16:rowId xmlns:a16="http://schemas.microsoft.com/office/drawing/2014/main" val="1408764320"/>
                  </a:ext>
                </a:extLst>
              </a:tr>
              <a:tr h="580121">
                <a:tc>
                  <a:txBody>
                    <a:bodyPr/>
                    <a:lstStyle/>
                    <a:p>
                      <a:pPr algn="ctr"/>
                      <a:r>
                        <a:rPr lang="fr-FR" sz="1600" b="0" dirty="0">
                          <a:solidFill>
                            <a:schemeClr val="tx1"/>
                          </a:solidFill>
                        </a:rPr>
                        <a:t>Un frein pour le business</a:t>
                      </a:r>
                    </a:p>
                  </a:txBody>
                  <a:tcPr anchor="ctr"/>
                </a:tc>
                <a:extLst>
                  <a:ext uri="{0D108BD9-81ED-4DB2-BD59-A6C34878D82A}">
                    <a16:rowId xmlns:a16="http://schemas.microsoft.com/office/drawing/2014/main" val="4229178288"/>
                  </a:ext>
                </a:extLst>
              </a:tr>
              <a:tr h="580121">
                <a:tc>
                  <a:txBody>
                    <a:bodyPr/>
                    <a:lstStyle/>
                    <a:p>
                      <a:pPr algn="ctr"/>
                      <a:endParaRPr lang="fr-FR" sz="1600" b="0" dirty="0">
                        <a:solidFill>
                          <a:schemeClr val="tx1"/>
                        </a:solidFill>
                      </a:endParaRPr>
                    </a:p>
                  </a:txBody>
                  <a:tcPr anchor="ctr"/>
                </a:tc>
                <a:extLst>
                  <a:ext uri="{0D108BD9-81ED-4DB2-BD59-A6C34878D82A}">
                    <a16:rowId xmlns:a16="http://schemas.microsoft.com/office/drawing/2014/main" val="1116312445"/>
                  </a:ext>
                </a:extLst>
              </a:tr>
            </a:tbl>
          </a:graphicData>
        </a:graphic>
      </p:graphicFrame>
      <p:pic>
        <p:nvPicPr>
          <p:cNvPr id="10" name="Picture 2">
            <a:extLst>
              <a:ext uri="{FF2B5EF4-FFF2-40B4-BE49-F238E27FC236}">
                <a16:creationId xmlns:a16="http://schemas.microsoft.com/office/drawing/2014/main" id="{8388EB1F-B07E-440C-1E0F-7ABCE11C67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7B1B3578-864D-6450-ACE4-32868FD457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125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8FF80F75-E22B-1096-6370-938E8EFB58ED}"/>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14" name="ZoneTexte 13">
            <a:extLst>
              <a:ext uri="{FF2B5EF4-FFF2-40B4-BE49-F238E27FC236}">
                <a16:creationId xmlns:a16="http://schemas.microsoft.com/office/drawing/2014/main" id="{2578F189-CCF4-A658-A828-30CD4D9A8189}"/>
              </a:ext>
            </a:extLst>
          </p:cNvPr>
          <p:cNvSpPr txBox="1"/>
          <p:nvPr/>
        </p:nvSpPr>
        <p:spPr>
          <a:xfrm>
            <a:off x="831942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aphicFrame>
        <p:nvGraphicFramePr>
          <p:cNvPr id="15" name="Graphique 19">
            <a:extLst>
              <a:ext uri="{FF2B5EF4-FFF2-40B4-BE49-F238E27FC236}">
                <a16:creationId xmlns:a16="http://schemas.microsoft.com/office/drawing/2014/main" id="{13AFE0CF-F4E8-78EA-D378-E98A2C5B875D}"/>
              </a:ext>
            </a:extLst>
          </p:cNvPr>
          <p:cNvGraphicFramePr/>
          <p:nvPr>
            <p:extLst>
              <p:ext uri="{D42A27DB-BD31-4B8C-83A1-F6EECF244321}">
                <p14:modId xmlns:p14="http://schemas.microsoft.com/office/powerpoint/2010/main" val="1066429808"/>
              </p:ext>
            </p:extLst>
          </p:nvPr>
        </p:nvGraphicFramePr>
        <p:xfrm>
          <a:off x="-4241885" y="2595873"/>
          <a:ext cx="8483769" cy="3451849"/>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Connecteur droit 7">
            <a:extLst>
              <a:ext uri="{FF2B5EF4-FFF2-40B4-BE49-F238E27FC236}">
                <a16:creationId xmlns:a16="http://schemas.microsoft.com/office/drawing/2014/main" id="{8F893FDB-146C-9FD0-036F-EDDE4B5319F0}"/>
              </a:ext>
            </a:extLst>
          </p:cNvPr>
          <p:cNvCxnSpPr/>
          <p:nvPr/>
        </p:nvCxnSpPr>
        <p:spPr>
          <a:xfrm>
            <a:off x="1170337" y="320397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8ECCF3D0-A77B-6B13-CCF9-8A63F14C8662}"/>
              </a:ext>
            </a:extLst>
          </p:cNvPr>
          <p:cNvCxnSpPr/>
          <p:nvPr/>
        </p:nvCxnSpPr>
        <p:spPr>
          <a:xfrm>
            <a:off x="1170337" y="374403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12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608572"/>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extLst>
              <p:ext uri="{D42A27DB-BD31-4B8C-83A1-F6EECF244321}">
                <p14:modId xmlns:p14="http://schemas.microsoft.com/office/powerpoint/2010/main" val="3349430139"/>
              </p:ext>
            </p:extLst>
          </p:nvPr>
        </p:nvGraphicFramePr>
        <p:xfrm>
          <a:off x="713867" y="958160"/>
          <a:ext cx="2501813" cy="285360"/>
        </p:xfrm>
        <a:graphic>
          <a:graphicData uri="http://schemas.openxmlformats.org/drawingml/2006/table">
            <a:tbl>
              <a:tblPr>
                <a:tableStyleId>{5C22544A-7EE6-4342-B048-85BDC9FD1C3A}</a:tableStyleId>
              </a:tblPr>
              <a:tblGrid>
                <a:gridCol w="2501813">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Q33. Pour vous, l’éthique c’est…</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61308"/>
            <a:ext cx="1033670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 Définition de l’éthique</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46004"/>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722793" y="1370895"/>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endParaRPr lang="fr-FR" sz="1050" i="1" dirty="0">
              <a:solidFill>
                <a:srgbClr val="7030A0"/>
              </a:solidFill>
              <a:latin typeface="Roboto" panose="020B0604020202020204" charset="0"/>
              <a:ea typeface="Roboto" panose="020B0604020202020204" charset="0"/>
            </a:endParaRP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nvGraphicFramePr>
        <p:xfrm>
          <a:off x="161925" y="2672957"/>
          <a:ext cx="11740467" cy="2905961"/>
        </p:xfrm>
        <a:graphic>
          <a:graphicData uri="http://schemas.openxmlformats.org/drawingml/2006/table">
            <a:tbl>
              <a:tblPr firstRow="1" bandRow="1"/>
              <a:tblGrid>
                <a:gridCol w="1790700">
                  <a:extLst>
                    <a:ext uri="{9D8B030D-6E8A-4147-A177-3AD203B41FA5}">
                      <a16:colId xmlns:a16="http://schemas.microsoft.com/office/drawing/2014/main" val="1613173348"/>
                    </a:ext>
                  </a:extLst>
                </a:gridCol>
                <a:gridCol w="708382">
                  <a:extLst>
                    <a:ext uri="{9D8B030D-6E8A-4147-A177-3AD203B41FA5}">
                      <a16:colId xmlns:a16="http://schemas.microsoft.com/office/drawing/2014/main" val="2417229433"/>
                    </a:ext>
                  </a:extLst>
                </a:gridCol>
                <a:gridCol w="1933295">
                  <a:extLst>
                    <a:ext uri="{9D8B030D-6E8A-4147-A177-3AD203B41FA5}">
                      <a16:colId xmlns:a16="http://schemas.microsoft.com/office/drawing/2014/main" val="4065695276"/>
                    </a:ext>
                  </a:extLst>
                </a:gridCol>
                <a:gridCol w="2086763">
                  <a:extLst>
                    <a:ext uri="{9D8B030D-6E8A-4147-A177-3AD203B41FA5}">
                      <a16:colId xmlns:a16="http://schemas.microsoft.com/office/drawing/2014/main" val="1842800419"/>
                    </a:ext>
                  </a:extLst>
                </a:gridCol>
                <a:gridCol w="849892">
                  <a:extLst>
                    <a:ext uri="{9D8B030D-6E8A-4147-A177-3AD203B41FA5}">
                      <a16:colId xmlns:a16="http://schemas.microsoft.com/office/drawing/2014/main" val="332636344"/>
                    </a:ext>
                  </a:extLst>
                </a:gridCol>
                <a:gridCol w="2147299">
                  <a:extLst>
                    <a:ext uri="{9D8B030D-6E8A-4147-A177-3AD203B41FA5}">
                      <a16:colId xmlns:a16="http://schemas.microsoft.com/office/drawing/2014/main" val="1978337493"/>
                    </a:ext>
                  </a:extLst>
                </a:gridCol>
                <a:gridCol w="2224136">
                  <a:extLst>
                    <a:ext uri="{9D8B030D-6E8A-4147-A177-3AD203B41FA5}">
                      <a16:colId xmlns:a16="http://schemas.microsoft.com/office/drawing/2014/main" val="1820714950"/>
                    </a:ext>
                  </a:extLst>
                </a:gridCol>
              </a:tblGrid>
              <a:tr h="673448">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Une nécessité</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80%</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Femme : 81%</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Homme : 77%</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Entre 30 et 39 ans : 74%</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kern="1200" baseline="0" dirty="0">
                          <a:solidFill>
                            <a:srgbClr val="84A120"/>
                          </a:solidFill>
                          <a:latin typeface="Calibri" panose="020F0502020204030204" pitchFamily="34" charset="0"/>
                          <a:ea typeface="+mn-ea"/>
                          <a:cs typeface="+mn-cs"/>
                        </a:rPr>
                        <a:t>79%</a:t>
                      </a:r>
                      <a:endParaRPr lang="fr-FR" sz="900" b="0" i="0" u="none" strike="noStrike" baseline="0" dirty="0">
                        <a:solidFill>
                          <a:srgbClr val="C0000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772022013"/>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Une opportunité pour le business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11%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19%</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Manager : 19%</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18%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7%</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Manager : 8%</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De 5 à 9 ans d’ancienneté : 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8002930"/>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Un non-sujet</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Non manager : 8%</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N’encadrant pas une équipe : 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Manager : 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Encadrant une équipe : 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50 ans et plus : 13%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20 ans ou plus d’ancienneté : 12%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Entre 40 et 49 ans : 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63909016"/>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Une contrainte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a:solidFill>
                          <a:srgbClr val="C0000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Entre 40 et 49 ans : 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85536306"/>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Un frein pour le business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Un homme : 4%</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Entre 30 et 39 ans : 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Entre 30 et 39 ans : 7%</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De 5 à 9 ans d’ancienneté : 9%</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Manager : 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Non manager : 2%</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088914532"/>
                  </a:ext>
                </a:extLst>
              </a:tr>
            </a:tbl>
          </a:graphicData>
        </a:graphic>
      </p:graphicFrame>
      <p:sp>
        <p:nvSpPr>
          <p:cNvPr id="4" name="Espace réservé du numéro de diapositive 3">
            <a:extLst>
              <a:ext uri="{FF2B5EF4-FFF2-40B4-BE49-F238E27FC236}">
                <a16:creationId xmlns:a16="http://schemas.microsoft.com/office/drawing/2014/main" id="{5D18DDDE-7E25-59B0-D61E-CB1937738ECE}"/>
              </a:ext>
            </a:extLst>
          </p:cNvPr>
          <p:cNvSpPr>
            <a:spLocks noGrp="1"/>
          </p:cNvSpPr>
          <p:nvPr>
            <p:ph type="sldNum" sz="quarter" idx="4"/>
          </p:nvPr>
        </p:nvSpPr>
        <p:spPr/>
        <p:txBody>
          <a:bodyPr/>
          <a:lstStyle/>
          <a:p>
            <a:fld id="{69A197D1-22BB-4CE7-B90B-919B10D073A0}" type="slidenum">
              <a:rPr lang="fr-FR" altLang="fr-FR" smtClean="0"/>
              <a:pPr/>
              <a:t>188</a:t>
            </a:fld>
            <a:endParaRPr lang="fr-FR" altLang="fr-FR" dirty="0"/>
          </a:p>
        </p:txBody>
      </p:sp>
      <p:grpSp>
        <p:nvGrpSpPr>
          <p:cNvPr id="5" name="Groupe 4">
            <a:extLst>
              <a:ext uri="{FF2B5EF4-FFF2-40B4-BE49-F238E27FC236}">
                <a16:creationId xmlns:a16="http://schemas.microsoft.com/office/drawing/2014/main" id="{A6BE3E58-9DAB-ABE0-A3CD-77299EFD15B1}"/>
              </a:ext>
            </a:extLst>
          </p:cNvPr>
          <p:cNvGrpSpPr/>
          <p:nvPr/>
        </p:nvGrpSpPr>
        <p:grpSpPr>
          <a:xfrm>
            <a:off x="3817560" y="1866803"/>
            <a:ext cx="2060885" cy="504916"/>
            <a:chOff x="842615" y="1939448"/>
            <a:chExt cx="2060885" cy="504916"/>
          </a:xfrm>
        </p:grpSpPr>
        <p:pic>
          <p:nvPicPr>
            <p:cNvPr id="6" name="Picture 2">
              <a:extLst>
                <a:ext uri="{FF2B5EF4-FFF2-40B4-BE49-F238E27FC236}">
                  <a16:creationId xmlns:a16="http://schemas.microsoft.com/office/drawing/2014/main" id="{4ADA52CD-29B1-C841-CB1E-5836AF483A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CA2080EC-4B06-255E-66E2-15B500EFAE7E}"/>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1" name="Groupe 10">
            <a:extLst>
              <a:ext uri="{FF2B5EF4-FFF2-40B4-BE49-F238E27FC236}">
                <a16:creationId xmlns:a16="http://schemas.microsoft.com/office/drawing/2014/main" id="{AA8020F9-93C5-4075-3AB1-E8B0130BEEC1}"/>
              </a:ext>
            </a:extLst>
          </p:cNvPr>
          <p:cNvGrpSpPr/>
          <p:nvPr/>
        </p:nvGrpSpPr>
        <p:grpSpPr>
          <a:xfrm>
            <a:off x="9089136" y="1853658"/>
            <a:ext cx="2010242" cy="504916"/>
            <a:chOff x="8058119" y="1939448"/>
            <a:chExt cx="2010242" cy="504916"/>
          </a:xfrm>
        </p:grpSpPr>
        <p:pic>
          <p:nvPicPr>
            <p:cNvPr id="13" name="Picture 4">
              <a:extLst>
                <a:ext uri="{FF2B5EF4-FFF2-40B4-BE49-F238E27FC236}">
                  <a16:creationId xmlns:a16="http://schemas.microsoft.com/office/drawing/2014/main" id="{93E61CEC-4B85-0C80-61C9-027A78AD8B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52FF8FE3-6016-0F3A-2EAC-7FDD7EAD8F77}"/>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cxnSp>
        <p:nvCxnSpPr>
          <p:cNvPr id="16" name="Connecteur droit 15">
            <a:extLst>
              <a:ext uri="{FF2B5EF4-FFF2-40B4-BE49-F238E27FC236}">
                <a16:creationId xmlns:a16="http://schemas.microsoft.com/office/drawing/2014/main" id="{5BADCF57-9A95-96D9-7E0C-AAF852322EA7}"/>
              </a:ext>
            </a:extLst>
          </p:cNvPr>
          <p:cNvCxnSpPr>
            <a:cxnSpLocks/>
          </p:cNvCxnSpPr>
          <p:nvPr/>
        </p:nvCxnSpPr>
        <p:spPr>
          <a:xfrm>
            <a:off x="6693663" y="2672956"/>
            <a:ext cx="0" cy="290596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70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Graphique 23">
            <a:extLst>
              <a:ext uri="{FF2B5EF4-FFF2-40B4-BE49-F238E27FC236}">
                <a16:creationId xmlns:a16="http://schemas.microsoft.com/office/drawing/2014/main" id="{B2A84DF4-B888-2397-572B-5538507E6FE2}"/>
              </a:ext>
            </a:extLst>
          </p:cNvPr>
          <p:cNvGraphicFramePr/>
          <p:nvPr>
            <p:extLst>
              <p:ext uri="{D42A27DB-BD31-4B8C-83A1-F6EECF244321}">
                <p14:modId xmlns:p14="http://schemas.microsoft.com/office/powerpoint/2010/main" val="588579272"/>
              </p:ext>
            </p:extLst>
          </p:nvPr>
        </p:nvGraphicFramePr>
        <p:xfrm>
          <a:off x="8647529" y="2391713"/>
          <a:ext cx="4588030" cy="3889331"/>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189</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66056" y="368660"/>
            <a:ext cx="10855569" cy="332399"/>
          </a:xfrm>
        </p:spPr>
        <p:txBody>
          <a:bodyPr/>
          <a:lstStyle/>
          <a:p>
            <a:r>
              <a:rPr lang="fr-FR" sz="2400" dirty="0"/>
              <a:t>Pour plus de 7 répondants sur 10, l’éthique est une préoccupation importante dans leur vie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4045012737"/>
              </p:ext>
            </p:extLst>
          </p:nvPr>
        </p:nvGraphicFramePr>
        <p:xfrm>
          <a:off x="652733" y="1221569"/>
          <a:ext cx="7584666" cy="285360"/>
        </p:xfrm>
        <a:graphic>
          <a:graphicData uri="http://schemas.openxmlformats.org/drawingml/2006/table">
            <a:tbl>
              <a:tblPr>
                <a:tableStyleId>{5C22544A-7EE6-4342-B048-85BDC9FD1C3A}</a:tableStyleId>
              </a:tblPr>
              <a:tblGrid>
                <a:gridCol w="7584666">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Q34. Diriez-vous que l’éthique est, dans la manière dont vous menez votre vie, une préoccupation…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582898"/>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4722471" y="5191763"/>
            <a:ext cx="2502911" cy="1200329"/>
          </a:xfrm>
          <a:prstGeom prst="rect">
            <a:avLst/>
          </a:prstGeom>
          <a:noFill/>
        </p:spPr>
        <p:txBody>
          <a:bodyPr wrap="square" lIns="0" rIns="0" rtlCol="0" anchor="b">
            <a:spAutoFit/>
          </a:bodyPr>
          <a:lstStyle/>
          <a:p>
            <a:pPr algn="ctr"/>
            <a:r>
              <a:rPr lang="en-US" sz="2400" b="1" noProof="1">
                <a:solidFill>
                  <a:srgbClr val="17406D"/>
                </a:solidFill>
                <a:latin typeface="Roboto" panose="02000000000000000000"/>
              </a:rPr>
              <a:t>L’éthique est une préoccupation dans leur vie</a:t>
            </a:r>
          </a:p>
        </p:txBody>
      </p:sp>
      <p:pic>
        <p:nvPicPr>
          <p:cNvPr id="8" name="Picture 2">
            <a:extLst>
              <a:ext uri="{FF2B5EF4-FFF2-40B4-BE49-F238E27FC236}">
                <a16:creationId xmlns:a16="http://schemas.microsoft.com/office/drawing/2014/main" id="{74EB441C-6522-6C5E-CA60-E396CB3B63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D90ADFDF-205A-6912-F65F-C6B4B16BC9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3034"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14B8E558-F59F-00EF-6CD4-C33DA58F1C61}"/>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16" name="ZoneTexte 15">
            <a:extLst>
              <a:ext uri="{FF2B5EF4-FFF2-40B4-BE49-F238E27FC236}">
                <a16:creationId xmlns:a16="http://schemas.microsoft.com/office/drawing/2014/main" id="{538FE670-12FE-4F96-61C2-C9B4B4C05DDE}"/>
              </a:ext>
            </a:extLst>
          </p:cNvPr>
          <p:cNvSpPr txBox="1"/>
          <p:nvPr/>
        </p:nvSpPr>
        <p:spPr>
          <a:xfrm>
            <a:off x="7851195"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aphicFrame>
        <p:nvGraphicFramePr>
          <p:cNvPr id="18" name="Graphique 17">
            <a:extLst>
              <a:ext uri="{FF2B5EF4-FFF2-40B4-BE49-F238E27FC236}">
                <a16:creationId xmlns:a16="http://schemas.microsoft.com/office/drawing/2014/main" id="{8B13DFBA-BCA5-B786-9453-AC6C3AF5E350}"/>
              </a:ext>
            </a:extLst>
          </p:cNvPr>
          <p:cNvGraphicFramePr/>
          <p:nvPr>
            <p:extLst>
              <p:ext uri="{D42A27DB-BD31-4B8C-83A1-F6EECF244321}">
                <p14:modId xmlns:p14="http://schemas.microsoft.com/office/powerpoint/2010/main" val="3493388734"/>
              </p:ext>
            </p:extLst>
          </p:nvPr>
        </p:nvGraphicFramePr>
        <p:xfrm>
          <a:off x="552702" y="2391713"/>
          <a:ext cx="4588030" cy="3889331"/>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0">
            <a:extLst>
              <a:ext uri="{FF2B5EF4-FFF2-40B4-BE49-F238E27FC236}">
                <a16:creationId xmlns:a16="http://schemas.microsoft.com/office/drawing/2014/main" id="{C2872E00-EE9E-167D-F1F3-CDC3D890A360}"/>
              </a:ext>
            </a:extLst>
          </p:cNvPr>
          <p:cNvSpPr txBox="1"/>
          <p:nvPr/>
        </p:nvSpPr>
        <p:spPr>
          <a:xfrm>
            <a:off x="1460485" y="5353216"/>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74%</a:t>
            </a:r>
          </a:p>
        </p:txBody>
      </p:sp>
      <p:sp>
        <p:nvSpPr>
          <p:cNvPr id="20" name="Arc 19">
            <a:extLst>
              <a:ext uri="{FF2B5EF4-FFF2-40B4-BE49-F238E27FC236}">
                <a16:creationId xmlns:a16="http://schemas.microsoft.com/office/drawing/2014/main" id="{6EA675DC-8E80-F8A0-9DCF-3EEC0E4B446B}"/>
              </a:ext>
            </a:extLst>
          </p:cNvPr>
          <p:cNvSpPr/>
          <p:nvPr/>
        </p:nvSpPr>
        <p:spPr>
          <a:xfrm>
            <a:off x="593469" y="2641546"/>
            <a:ext cx="2682219" cy="2740336"/>
          </a:xfrm>
          <a:prstGeom prst="arc">
            <a:avLst>
              <a:gd name="adj1" fmla="val 16240062"/>
              <a:gd name="adj2" fmla="val 1056776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1" name="Arc 20">
            <a:extLst>
              <a:ext uri="{FF2B5EF4-FFF2-40B4-BE49-F238E27FC236}">
                <a16:creationId xmlns:a16="http://schemas.microsoft.com/office/drawing/2014/main" id="{F5A147E6-C9AE-0C26-5D02-F7D6547BAEB5}"/>
              </a:ext>
            </a:extLst>
          </p:cNvPr>
          <p:cNvSpPr/>
          <p:nvPr/>
        </p:nvSpPr>
        <p:spPr>
          <a:xfrm>
            <a:off x="8702052" y="2641546"/>
            <a:ext cx="2682219" cy="2740336"/>
          </a:xfrm>
          <a:prstGeom prst="arc">
            <a:avLst>
              <a:gd name="adj1" fmla="val 16290432"/>
              <a:gd name="adj2" fmla="val 1030703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2" name="TextBox 10">
            <a:extLst>
              <a:ext uri="{FF2B5EF4-FFF2-40B4-BE49-F238E27FC236}">
                <a16:creationId xmlns:a16="http://schemas.microsoft.com/office/drawing/2014/main" id="{05B0BD7C-BEB3-A2BC-6E70-7A21FD208003}"/>
              </a:ext>
            </a:extLst>
          </p:cNvPr>
          <p:cNvSpPr txBox="1"/>
          <p:nvPr/>
        </p:nvSpPr>
        <p:spPr>
          <a:xfrm>
            <a:off x="9595199" y="5348718"/>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73%</a:t>
            </a:r>
          </a:p>
        </p:txBody>
      </p:sp>
      <p:graphicFrame>
        <p:nvGraphicFramePr>
          <p:cNvPr id="2" name="Graphique 1">
            <a:extLst>
              <a:ext uri="{FF2B5EF4-FFF2-40B4-BE49-F238E27FC236}">
                <a16:creationId xmlns:a16="http://schemas.microsoft.com/office/drawing/2014/main" id="{06238A96-8C8C-969F-30CD-93A755DF20E3}"/>
              </a:ext>
            </a:extLst>
          </p:cNvPr>
          <p:cNvGraphicFramePr/>
          <p:nvPr>
            <p:extLst>
              <p:ext uri="{D42A27DB-BD31-4B8C-83A1-F6EECF244321}">
                <p14:modId xmlns:p14="http://schemas.microsoft.com/office/powerpoint/2010/main" val="485036943"/>
              </p:ext>
            </p:extLst>
          </p:nvPr>
        </p:nvGraphicFramePr>
        <p:xfrm>
          <a:off x="2907283" y="4611881"/>
          <a:ext cx="1794519" cy="19557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Graphique 2">
            <a:extLst>
              <a:ext uri="{FF2B5EF4-FFF2-40B4-BE49-F238E27FC236}">
                <a16:creationId xmlns:a16="http://schemas.microsoft.com/office/drawing/2014/main" id="{274F122A-49F2-46F9-0FBD-8BD5713D7A0B}"/>
              </a:ext>
            </a:extLst>
          </p:cNvPr>
          <p:cNvGraphicFramePr/>
          <p:nvPr>
            <p:extLst>
              <p:ext uri="{D42A27DB-BD31-4B8C-83A1-F6EECF244321}">
                <p14:modId xmlns:p14="http://schemas.microsoft.com/office/powerpoint/2010/main" val="2021238604"/>
              </p:ext>
            </p:extLst>
          </p:nvPr>
        </p:nvGraphicFramePr>
        <p:xfrm>
          <a:off x="7361543" y="4611881"/>
          <a:ext cx="1794519" cy="1955730"/>
        </p:xfrm>
        <a:graphic>
          <a:graphicData uri="http://schemas.openxmlformats.org/drawingml/2006/chart">
            <c:chart xmlns:c="http://schemas.openxmlformats.org/drawingml/2006/chart" xmlns:r="http://schemas.openxmlformats.org/officeDocument/2006/relationships" r:id="rId7"/>
          </a:graphicData>
        </a:graphic>
      </p:graphicFrame>
      <p:sp>
        <p:nvSpPr>
          <p:cNvPr id="17" name="ZoneTexte 16">
            <a:extLst>
              <a:ext uri="{FF2B5EF4-FFF2-40B4-BE49-F238E27FC236}">
                <a16:creationId xmlns:a16="http://schemas.microsoft.com/office/drawing/2014/main" id="{2BAB3DCB-F1F7-E596-AD53-E4E493A8D911}"/>
              </a:ext>
            </a:extLst>
          </p:cNvPr>
          <p:cNvSpPr txBox="1"/>
          <p:nvPr/>
        </p:nvSpPr>
        <p:spPr>
          <a:xfrm>
            <a:off x="3489507" y="4297546"/>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3" name="ZoneTexte 22">
            <a:extLst>
              <a:ext uri="{FF2B5EF4-FFF2-40B4-BE49-F238E27FC236}">
                <a16:creationId xmlns:a16="http://schemas.microsoft.com/office/drawing/2014/main" id="{80BC9C8C-C7B6-97C7-B43D-CD28D9EA010A}"/>
              </a:ext>
            </a:extLst>
          </p:cNvPr>
          <p:cNvSpPr txBox="1"/>
          <p:nvPr/>
        </p:nvSpPr>
        <p:spPr>
          <a:xfrm>
            <a:off x="7922363" y="4297546"/>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4" name="ZoneTexte 3">
            <a:extLst>
              <a:ext uri="{FF2B5EF4-FFF2-40B4-BE49-F238E27FC236}">
                <a16:creationId xmlns:a16="http://schemas.microsoft.com/office/drawing/2014/main" id="{64C790D5-6066-2036-EBE8-83B75C4AA369}"/>
              </a:ext>
            </a:extLst>
          </p:cNvPr>
          <p:cNvSpPr txBox="1"/>
          <p:nvPr/>
        </p:nvSpPr>
        <p:spPr>
          <a:xfrm>
            <a:off x="9022228" y="6189910"/>
            <a:ext cx="1907486" cy="415498"/>
          </a:xfrm>
          <a:prstGeom prst="rect">
            <a:avLst/>
          </a:prstGeom>
        </p:spPr>
        <p:txBody>
          <a:bodyPr wrap="square" lIns="0" tIns="0" rIns="0" bIns="0" rtlCol="0" anchor="t" anchorCtr="0">
            <a:spAutoFit/>
          </a:bodyPr>
          <a:lstStyle/>
          <a:p>
            <a:pPr algn="r" fontAlgn="auto"/>
            <a:r>
              <a:rPr lang="fr-FR" sz="900" dirty="0">
                <a:solidFill>
                  <a:srgbClr val="00B050"/>
                </a:solidFill>
              </a:rPr>
              <a:t>Entre 30 et 39 ans : 83%</a:t>
            </a:r>
          </a:p>
          <a:p>
            <a:pPr algn="r" fontAlgn="auto"/>
            <a:r>
              <a:rPr lang="fr-FR" sz="900" dirty="0">
                <a:solidFill>
                  <a:srgbClr val="00B050"/>
                </a:solidFill>
              </a:rPr>
              <a:t>Encadrant d’une équipe : 81% </a:t>
            </a:r>
            <a:r>
              <a:rPr lang="fr-FR" sz="900" dirty="0"/>
              <a:t>/</a:t>
            </a:r>
            <a:r>
              <a:rPr lang="fr-FR" sz="900" dirty="0">
                <a:solidFill>
                  <a:srgbClr val="00B050"/>
                </a:solidFill>
              </a:rPr>
              <a:t> </a:t>
            </a:r>
          </a:p>
          <a:p>
            <a:pPr algn="r" fontAlgn="auto"/>
            <a:r>
              <a:rPr lang="fr-FR" sz="900" dirty="0">
                <a:solidFill>
                  <a:srgbClr val="FF0000"/>
                </a:solidFill>
              </a:rPr>
              <a:t>N’encadrant pas d’équipe : 70%</a:t>
            </a:r>
            <a:endParaRPr lang="fr-FR" sz="950" dirty="0">
              <a:solidFill>
                <a:srgbClr val="FF0000"/>
              </a:solidFill>
            </a:endParaRPr>
          </a:p>
        </p:txBody>
      </p:sp>
      <p:sp>
        <p:nvSpPr>
          <p:cNvPr id="10" name="ZoneTexte 9">
            <a:extLst>
              <a:ext uri="{FF2B5EF4-FFF2-40B4-BE49-F238E27FC236}">
                <a16:creationId xmlns:a16="http://schemas.microsoft.com/office/drawing/2014/main" id="{A5A4E9F1-EF1B-79C7-2E19-B71CEB9386DD}"/>
              </a:ext>
            </a:extLst>
          </p:cNvPr>
          <p:cNvSpPr txBox="1"/>
          <p:nvPr/>
        </p:nvSpPr>
        <p:spPr>
          <a:xfrm>
            <a:off x="930827" y="6081405"/>
            <a:ext cx="1907486" cy="276999"/>
          </a:xfrm>
          <a:prstGeom prst="rect">
            <a:avLst/>
          </a:prstGeom>
        </p:spPr>
        <p:txBody>
          <a:bodyPr wrap="square" lIns="0" tIns="0" rIns="0" bIns="0" rtlCol="0" anchor="t" anchorCtr="0">
            <a:spAutoFit/>
          </a:bodyPr>
          <a:lstStyle/>
          <a:p>
            <a:pPr algn="r" fontAlgn="auto"/>
            <a:r>
              <a:rPr lang="fr-FR" sz="900" dirty="0">
                <a:solidFill>
                  <a:srgbClr val="00B050"/>
                </a:solidFill>
              </a:rPr>
              <a:t>Encadrant d’une équipe : 80% </a:t>
            </a:r>
            <a:r>
              <a:rPr lang="fr-FR" sz="900" dirty="0"/>
              <a:t>/</a:t>
            </a:r>
            <a:r>
              <a:rPr lang="fr-FR" sz="900" dirty="0">
                <a:solidFill>
                  <a:srgbClr val="00B050"/>
                </a:solidFill>
              </a:rPr>
              <a:t> </a:t>
            </a:r>
          </a:p>
          <a:p>
            <a:pPr algn="r" fontAlgn="auto"/>
            <a:r>
              <a:rPr lang="fr-FR" sz="900" dirty="0">
                <a:solidFill>
                  <a:srgbClr val="FF0000"/>
                </a:solidFill>
              </a:rPr>
              <a:t>N’encadrant pas d’équipe : 71%</a:t>
            </a:r>
            <a:endParaRPr lang="fr-FR" sz="950" dirty="0">
              <a:solidFill>
                <a:srgbClr val="FF0000"/>
              </a:solidFill>
            </a:endParaRPr>
          </a:p>
        </p:txBody>
      </p:sp>
    </p:spTree>
    <p:extLst>
      <p:ext uri="{BB962C8B-B14F-4D97-AF65-F5344CB8AC3E}">
        <p14:creationId xmlns:p14="http://schemas.microsoft.com/office/powerpoint/2010/main" val="306292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19</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900786" y="376761"/>
            <a:ext cx="10855569" cy="664797"/>
          </a:xfrm>
        </p:spPr>
        <p:txBody>
          <a:bodyPr/>
          <a:lstStyle/>
          <a:p>
            <a:r>
              <a:rPr lang="fr-FR" sz="2400" dirty="0"/>
              <a:t>LA PERCEPTION DES ACTIONS MENÉES MET EN ÉVIDENCE UN DÉFAUT DE PERCEPTION DE SYMÉTRIE DES ATTENTIONS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2495146330"/>
              </p:ext>
            </p:extLst>
          </p:nvPr>
        </p:nvGraphicFramePr>
        <p:xfrm>
          <a:off x="652734" y="1144340"/>
          <a:ext cx="7603506" cy="285360"/>
        </p:xfrm>
        <a:graphic>
          <a:graphicData uri="http://schemas.openxmlformats.org/drawingml/2006/table">
            <a:tbl>
              <a:tblPr>
                <a:tableStyleId>{5C22544A-7EE6-4342-B048-85BDC9FD1C3A}</a:tableStyleId>
              </a:tblPr>
              <a:tblGrid>
                <a:gridCol w="7603506">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Diriez-vous que votre entreprise respecte et protège les droits humains ci-dessous dans ses activités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graphicFrame>
        <p:nvGraphicFramePr>
          <p:cNvPr id="22" name="Graphique 21">
            <a:extLst>
              <a:ext uri="{FF2B5EF4-FFF2-40B4-BE49-F238E27FC236}">
                <a16:creationId xmlns:a16="http://schemas.microsoft.com/office/drawing/2014/main" id="{E102D4A5-37CE-BA56-A53E-9E60174E8AB0}"/>
              </a:ext>
            </a:extLst>
          </p:cNvPr>
          <p:cNvGraphicFramePr/>
          <p:nvPr>
            <p:extLst>
              <p:ext uri="{D42A27DB-BD31-4B8C-83A1-F6EECF244321}">
                <p14:modId xmlns:p14="http://schemas.microsoft.com/office/powerpoint/2010/main" val="3620891075"/>
              </p:ext>
            </p:extLst>
          </p:nvPr>
        </p:nvGraphicFramePr>
        <p:xfrm>
          <a:off x="6456040" y="1901398"/>
          <a:ext cx="4518181" cy="4864021"/>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le : coins arrondis 22">
            <a:extLst>
              <a:ext uri="{FF2B5EF4-FFF2-40B4-BE49-F238E27FC236}">
                <a16:creationId xmlns:a16="http://schemas.microsoft.com/office/drawing/2014/main" id="{8549B883-A81E-B49E-9C71-CCD1C0EEB39D}"/>
              </a:ext>
            </a:extLst>
          </p:cNvPr>
          <p:cNvSpPr/>
          <p:nvPr/>
        </p:nvSpPr>
        <p:spPr>
          <a:xfrm>
            <a:off x="5261289" y="1593164"/>
            <a:ext cx="812293" cy="415444"/>
          </a:xfrm>
          <a:prstGeom prst="roundRect">
            <a:avLst/>
          </a:prstGeom>
          <a:gradFill flip="none" rotWithShape="1">
            <a:gsLst>
              <a:gs pos="0">
                <a:srgbClr val="009DD9"/>
              </a:gs>
              <a:gs pos="44000">
                <a:schemeClr val="accent1">
                  <a:lumMod val="45000"/>
                  <a:lumOff val="55000"/>
                </a:schemeClr>
              </a:gs>
              <a:gs pos="89000">
                <a:srgbClr val="0BD0D9"/>
              </a:gs>
            </a:gsLst>
            <a:lin ang="0" scaled="1"/>
            <a:tileRect/>
          </a:gradFill>
        </p:spPr>
        <p:txBody>
          <a:bodyPr lIns="0" tIns="0" rIns="0" bIns="0" rtlCol="0" anchor="ctr">
            <a:noAutofit/>
          </a:bodyPr>
          <a:lstStyle/>
          <a:p>
            <a:pPr algn="ctr"/>
            <a:r>
              <a:rPr lang="fr-FR" sz="1050" dirty="0">
                <a:solidFill>
                  <a:schemeClr val="bg1"/>
                </a:solidFill>
                <a:latin typeface="Roboto" pitchFamily="2" charset="0"/>
                <a:ea typeface="Roboto" pitchFamily="2" charset="0"/>
              </a:rPr>
              <a:t>Sous-total </a:t>
            </a:r>
          </a:p>
          <a:p>
            <a:pPr algn="ctr"/>
            <a:r>
              <a:rPr lang="fr-FR" sz="700" dirty="0">
                <a:solidFill>
                  <a:schemeClr val="bg1"/>
                </a:solidFill>
                <a:latin typeface="Roboto" pitchFamily="2" charset="0"/>
                <a:ea typeface="Roboto" pitchFamily="2" charset="0"/>
              </a:rPr>
              <a:t>Oui</a:t>
            </a:r>
          </a:p>
        </p:txBody>
      </p:sp>
      <p:graphicFrame>
        <p:nvGraphicFramePr>
          <p:cNvPr id="26" name="Tableau 25">
            <a:extLst>
              <a:ext uri="{FF2B5EF4-FFF2-40B4-BE49-F238E27FC236}">
                <a16:creationId xmlns:a16="http://schemas.microsoft.com/office/drawing/2014/main" id="{267E9A47-655D-CAE3-3D57-3653904D3F5A}"/>
              </a:ext>
            </a:extLst>
          </p:cNvPr>
          <p:cNvGraphicFramePr>
            <a:graphicFrameLocks noGrp="1"/>
          </p:cNvGraphicFramePr>
          <p:nvPr>
            <p:extLst>
              <p:ext uri="{D42A27DB-BD31-4B8C-83A1-F6EECF244321}">
                <p14:modId xmlns:p14="http://schemas.microsoft.com/office/powerpoint/2010/main" val="1918354825"/>
              </p:ext>
            </p:extLst>
          </p:nvPr>
        </p:nvGraphicFramePr>
        <p:xfrm>
          <a:off x="5302043" y="1943083"/>
          <a:ext cx="771539" cy="4275586"/>
        </p:xfrm>
        <a:graphic>
          <a:graphicData uri="http://schemas.openxmlformats.org/drawingml/2006/table">
            <a:tbl>
              <a:tblPr firstRow="1" bandRow="1">
                <a:tableStyleId>{2D5ABB26-0587-4C30-8999-92F81FD0307C}</a:tableStyleId>
              </a:tblPr>
              <a:tblGrid>
                <a:gridCol w="771539">
                  <a:extLst>
                    <a:ext uri="{9D8B030D-6E8A-4147-A177-3AD203B41FA5}">
                      <a16:colId xmlns:a16="http://schemas.microsoft.com/office/drawing/2014/main" val="2564470084"/>
                    </a:ext>
                  </a:extLst>
                </a:gridCol>
              </a:tblGrid>
              <a:tr h="610798">
                <a:tc>
                  <a:txBody>
                    <a:bodyPr/>
                    <a:lstStyle/>
                    <a:p>
                      <a:pPr algn="ctr"/>
                      <a:r>
                        <a:rPr lang="fr-FR" sz="1800" b="1" dirty="0">
                          <a:solidFill>
                            <a:srgbClr val="17406D"/>
                          </a:solidFill>
                        </a:rPr>
                        <a:t>79%</a:t>
                      </a:r>
                    </a:p>
                  </a:txBody>
                  <a:tcPr anchor="ctr"/>
                </a:tc>
                <a:extLst>
                  <a:ext uri="{0D108BD9-81ED-4DB2-BD59-A6C34878D82A}">
                    <a16:rowId xmlns:a16="http://schemas.microsoft.com/office/drawing/2014/main" val="3309693034"/>
                  </a:ext>
                </a:extLst>
              </a:tr>
              <a:tr h="610798">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17406D"/>
                          </a:solidFill>
                          <a:effectLst/>
                          <a:uLnTx/>
                          <a:uFillTx/>
                          <a:latin typeface="Calibri"/>
                          <a:ea typeface="+mn-ea"/>
                          <a:cs typeface="+mn-cs"/>
                        </a:rPr>
                        <a:t>78%</a:t>
                      </a:r>
                    </a:p>
                  </a:txBody>
                  <a:tcPr anchor="ctr"/>
                </a:tc>
                <a:extLst>
                  <a:ext uri="{0D108BD9-81ED-4DB2-BD59-A6C34878D82A}">
                    <a16:rowId xmlns:a16="http://schemas.microsoft.com/office/drawing/2014/main" val="2811886992"/>
                  </a:ext>
                </a:extLst>
              </a:tr>
              <a:tr h="610798">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17406D"/>
                          </a:solidFill>
                          <a:effectLst/>
                          <a:uLnTx/>
                          <a:uFillTx/>
                          <a:latin typeface="Calibri"/>
                          <a:ea typeface="+mn-ea"/>
                          <a:cs typeface="+mn-cs"/>
                        </a:rPr>
                        <a:t>76%</a:t>
                      </a:r>
                    </a:p>
                  </a:txBody>
                  <a:tcPr anchor="ctr"/>
                </a:tc>
                <a:extLst>
                  <a:ext uri="{0D108BD9-81ED-4DB2-BD59-A6C34878D82A}">
                    <a16:rowId xmlns:a16="http://schemas.microsoft.com/office/drawing/2014/main" val="3466736975"/>
                  </a:ext>
                </a:extLst>
              </a:tr>
              <a:tr h="610798">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17406D"/>
                          </a:solidFill>
                          <a:effectLst/>
                          <a:uLnTx/>
                          <a:uFillTx/>
                          <a:latin typeface="Calibri"/>
                          <a:ea typeface="+mn-ea"/>
                          <a:cs typeface="+mn-cs"/>
                        </a:rPr>
                        <a:t>73%</a:t>
                      </a:r>
                    </a:p>
                  </a:txBody>
                  <a:tcPr anchor="ctr"/>
                </a:tc>
                <a:extLst>
                  <a:ext uri="{0D108BD9-81ED-4DB2-BD59-A6C34878D82A}">
                    <a16:rowId xmlns:a16="http://schemas.microsoft.com/office/drawing/2014/main" val="4231699068"/>
                  </a:ext>
                </a:extLst>
              </a:tr>
              <a:tr h="610798">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17406D"/>
                          </a:solidFill>
                          <a:effectLst/>
                          <a:uLnTx/>
                          <a:uFillTx/>
                          <a:latin typeface="Calibri"/>
                          <a:ea typeface="+mn-ea"/>
                          <a:cs typeface="+mn-cs"/>
                        </a:rPr>
                        <a:t>71%</a:t>
                      </a:r>
                    </a:p>
                  </a:txBody>
                  <a:tcPr anchor="ctr"/>
                </a:tc>
                <a:extLst>
                  <a:ext uri="{0D108BD9-81ED-4DB2-BD59-A6C34878D82A}">
                    <a16:rowId xmlns:a16="http://schemas.microsoft.com/office/drawing/2014/main" val="449917818"/>
                  </a:ext>
                </a:extLst>
              </a:tr>
              <a:tr h="610798">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17406D"/>
                          </a:solidFill>
                          <a:effectLst/>
                          <a:uLnTx/>
                          <a:uFillTx/>
                          <a:latin typeface="+mn-lt"/>
                          <a:ea typeface="+mn-ea"/>
                          <a:cs typeface="+mn-cs"/>
                        </a:rPr>
                        <a:t>68%</a:t>
                      </a:r>
                    </a:p>
                  </a:txBody>
                  <a:tcPr anchor="ctr"/>
                </a:tc>
                <a:extLst>
                  <a:ext uri="{0D108BD9-81ED-4DB2-BD59-A6C34878D82A}">
                    <a16:rowId xmlns:a16="http://schemas.microsoft.com/office/drawing/2014/main" val="2976543777"/>
                  </a:ext>
                </a:extLst>
              </a:tr>
              <a:tr h="610798">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17406D"/>
                          </a:solidFill>
                          <a:effectLst/>
                          <a:uLnTx/>
                          <a:uFillTx/>
                          <a:latin typeface="+mn-lt"/>
                          <a:ea typeface="+mn-ea"/>
                          <a:cs typeface="+mn-cs"/>
                        </a:rPr>
                        <a:t>61%</a:t>
                      </a:r>
                    </a:p>
                  </a:txBody>
                  <a:tcPr anchor="ctr"/>
                </a:tc>
                <a:extLst>
                  <a:ext uri="{0D108BD9-81ED-4DB2-BD59-A6C34878D82A}">
                    <a16:rowId xmlns:a16="http://schemas.microsoft.com/office/drawing/2014/main" val="4170938681"/>
                  </a:ext>
                </a:extLst>
              </a:tr>
            </a:tbl>
          </a:graphicData>
        </a:graphic>
      </p:graphicFrame>
      <p:sp>
        <p:nvSpPr>
          <p:cNvPr id="27" name="Arc 26">
            <a:extLst>
              <a:ext uri="{FF2B5EF4-FFF2-40B4-BE49-F238E27FC236}">
                <a16:creationId xmlns:a16="http://schemas.microsoft.com/office/drawing/2014/main" id="{058A31C2-D80D-9B17-9F8C-9486CDC93DC7}"/>
              </a:ext>
            </a:extLst>
          </p:cNvPr>
          <p:cNvSpPr/>
          <p:nvPr/>
        </p:nvSpPr>
        <p:spPr>
          <a:xfrm>
            <a:off x="7306397" y="3879050"/>
            <a:ext cx="575266" cy="405045"/>
          </a:xfrm>
          <a:prstGeom prst="arc">
            <a:avLst>
              <a:gd name="adj1" fmla="val 3671642"/>
              <a:gd name="adj2" fmla="val 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8" name="Connecteur droit 27">
            <a:extLst>
              <a:ext uri="{FF2B5EF4-FFF2-40B4-BE49-F238E27FC236}">
                <a16:creationId xmlns:a16="http://schemas.microsoft.com/office/drawing/2014/main" id="{FB866EF7-D59C-BA82-F54A-D6DB26754C7E}"/>
              </a:ext>
            </a:extLst>
          </p:cNvPr>
          <p:cNvCxnSpPr>
            <a:cxnSpLocks/>
          </p:cNvCxnSpPr>
          <p:nvPr/>
        </p:nvCxnSpPr>
        <p:spPr>
          <a:xfrm>
            <a:off x="1138961" y="5589240"/>
            <a:ext cx="10087609"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BEB440DD-4F26-BACE-28D9-DDCB1CBBB1BD}"/>
              </a:ext>
            </a:extLst>
          </p:cNvPr>
          <p:cNvCxnSpPr>
            <a:cxnSpLocks/>
          </p:cNvCxnSpPr>
          <p:nvPr/>
        </p:nvCxnSpPr>
        <p:spPr>
          <a:xfrm>
            <a:off x="1138961" y="3113965"/>
            <a:ext cx="10087609"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30" name="Tableau 23">
            <a:extLst>
              <a:ext uri="{FF2B5EF4-FFF2-40B4-BE49-F238E27FC236}">
                <a16:creationId xmlns:a16="http://schemas.microsoft.com/office/drawing/2014/main" id="{9D8968E4-B702-83B9-D8A7-8F44A2FEF0A6}"/>
              </a:ext>
            </a:extLst>
          </p:cNvPr>
          <p:cNvGraphicFramePr>
            <a:graphicFrameLocks noGrp="1"/>
          </p:cNvGraphicFramePr>
          <p:nvPr>
            <p:extLst>
              <p:ext uri="{D42A27DB-BD31-4B8C-83A1-F6EECF244321}">
                <p14:modId xmlns:p14="http://schemas.microsoft.com/office/powerpoint/2010/main" val="2418106087"/>
              </p:ext>
            </p:extLst>
          </p:nvPr>
        </p:nvGraphicFramePr>
        <p:xfrm>
          <a:off x="1217779" y="1901399"/>
          <a:ext cx="4005446" cy="4956602"/>
        </p:xfrm>
        <a:graphic>
          <a:graphicData uri="http://schemas.openxmlformats.org/drawingml/2006/table">
            <a:tbl>
              <a:tblPr firstRow="1" bandRow="1">
                <a:tableStyleId>{2D5ABB26-0587-4C30-8999-92F81FD0307C}</a:tableStyleId>
              </a:tblPr>
              <a:tblGrid>
                <a:gridCol w="4005446">
                  <a:extLst>
                    <a:ext uri="{9D8B030D-6E8A-4147-A177-3AD203B41FA5}">
                      <a16:colId xmlns:a16="http://schemas.microsoft.com/office/drawing/2014/main" val="2564470084"/>
                    </a:ext>
                  </a:extLst>
                </a:gridCol>
              </a:tblGrid>
              <a:tr h="562356">
                <a:tc>
                  <a:txBody>
                    <a:bodyPr/>
                    <a:lstStyle/>
                    <a:p>
                      <a:pPr algn="ctr"/>
                      <a:r>
                        <a:rPr lang="fr-FR" sz="1200" b="0" dirty="0">
                          <a:solidFill>
                            <a:schemeClr val="tx1"/>
                          </a:solidFill>
                        </a:rPr>
                        <a:t>Respect et protection des clients</a:t>
                      </a:r>
                    </a:p>
                  </a:txBody>
                  <a:tcPr anchor="ctr"/>
                </a:tc>
                <a:extLst>
                  <a:ext uri="{0D108BD9-81ED-4DB2-BD59-A6C34878D82A}">
                    <a16:rowId xmlns:a16="http://schemas.microsoft.com/office/drawing/2014/main" val="3309693034"/>
                  </a:ext>
                </a:extLst>
              </a:tr>
              <a:tr h="622598">
                <a:tc>
                  <a:txBody>
                    <a:bodyPr/>
                    <a:lstStyle/>
                    <a:p>
                      <a:pPr algn="ctr"/>
                      <a:r>
                        <a:rPr lang="fr-FR" sz="1200" b="0" dirty="0">
                          <a:solidFill>
                            <a:schemeClr val="tx1"/>
                          </a:solidFill>
                        </a:rPr>
                        <a:t>Respect des conditions de travail, </a:t>
                      </a:r>
                    </a:p>
                    <a:p>
                      <a:pPr algn="ctr"/>
                      <a:r>
                        <a:rPr lang="fr-FR" sz="1200" b="0" dirty="0">
                          <a:solidFill>
                            <a:schemeClr val="tx1"/>
                          </a:solidFill>
                        </a:rPr>
                        <a:t>Sécurité</a:t>
                      </a:r>
                    </a:p>
                  </a:txBody>
                  <a:tcPr anchor="ctr"/>
                </a:tc>
                <a:extLst>
                  <a:ext uri="{0D108BD9-81ED-4DB2-BD59-A6C34878D82A}">
                    <a16:rowId xmlns:a16="http://schemas.microsoft.com/office/drawing/2014/main" val="2811886992"/>
                  </a:ext>
                </a:extLst>
              </a:tr>
              <a:tr h="622741">
                <a:tc>
                  <a:txBody>
                    <a:bodyPr/>
                    <a:lstStyle/>
                    <a:p>
                      <a:pPr algn="ctr"/>
                      <a:r>
                        <a:rPr lang="fr-FR" sz="1200" b="0" dirty="0">
                          <a:solidFill>
                            <a:schemeClr val="tx1"/>
                          </a:solidFill>
                        </a:rPr>
                        <a:t>Lutte contre le harcèlement et la discrimination. Diversité</a:t>
                      </a:r>
                    </a:p>
                  </a:txBody>
                  <a:tcPr anchor="ctr"/>
                </a:tc>
                <a:extLst>
                  <a:ext uri="{0D108BD9-81ED-4DB2-BD59-A6C34878D82A}">
                    <a16:rowId xmlns:a16="http://schemas.microsoft.com/office/drawing/2014/main" val="3466736975"/>
                  </a:ext>
                </a:extLst>
              </a:tr>
              <a:tr h="612138">
                <a:tc>
                  <a:txBody>
                    <a:bodyPr/>
                    <a:lstStyle/>
                    <a:p>
                      <a:pPr algn="ctr"/>
                      <a:r>
                        <a:rPr lang="fr-FR" sz="1200" b="0" dirty="0">
                          <a:solidFill>
                            <a:schemeClr val="tx1"/>
                          </a:solidFill>
                        </a:rPr>
                        <a:t>Lutte contre le travail des enfants et</a:t>
                      </a:r>
                    </a:p>
                    <a:p>
                      <a:pPr algn="ctr"/>
                      <a:r>
                        <a:rPr lang="fr-FR" sz="1200" b="0" dirty="0">
                          <a:solidFill>
                            <a:schemeClr val="tx1"/>
                          </a:solidFill>
                        </a:rPr>
                        <a:t>le travail forcé, l’esclavage moderne</a:t>
                      </a:r>
                    </a:p>
                  </a:txBody>
                  <a:tcPr anchor="ctr"/>
                </a:tc>
                <a:extLst>
                  <a:ext uri="{0D108BD9-81ED-4DB2-BD59-A6C34878D82A}">
                    <a16:rowId xmlns:a16="http://schemas.microsoft.com/office/drawing/2014/main" val="4231699068"/>
                  </a:ext>
                </a:extLst>
              </a:tr>
              <a:tr h="612138">
                <a:tc>
                  <a:txBody>
                    <a:bodyPr/>
                    <a:lstStyle/>
                    <a:p>
                      <a:pPr algn="ctr"/>
                      <a:r>
                        <a:rPr lang="fr-FR" sz="1200" b="0" dirty="0">
                          <a:solidFill>
                            <a:schemeClr val="tx1"/>
                          </a:solidFill>
                        </a:rPr>
                        <a:t>Respect et protection des </a:t>
                      </a:r>
                    </a:p>
                    <a:p>
                      <a:pPr algn="ctr"/>
                      <a:r>
                        <a:rPr lang="fr-FR" sz="1200" b="0" dirty="0">
                          <a:solidFill>
                            <a:schemeClr val="tx1"/>
                          </a:solidFill>
                        </a:rPr>
                        <a:t>communautés locales ou riverains</a:t>
                      </a:r>
                    </a:p>
                  </a:txBody>
                  <a:tcPr anchor="ctr"/>
                </a:tc>
                <a:extLst>
                  <a:ext uri="{0D108BD9-81ED-4DB2-BD59-A6C34878D82A}">
                    <a16:rowId xmlns:a16="http://schemas.microsoft.com/office/drawing/2014/main" val="449917818"/>
                  </a:ext>
                </a:extLst>
              </a:tr>
              <a:tr h="638010">
                <a:tc>
                  <a:txBody>
                    <a:bodyPr/>
                    <a:lstStyle/>
                    <a:p>
                      <a:pPr algn="ctr"/>
                      <a:r>
                        <a:rPr lang="fr-FR" sz="1200" b="0" dirty="0">
                          <a:solidFill>
                            <a:schemeClr val="tx1"/>
                          </a:solidFill>
                        </a:rPr>
                        <a:t>Promotion du dialogue social, de la </a:t>
                      </a:r>
                    </a:p>
                    <a:p>
                      <a:pPr algn="ctr"/>
                      <a:r>
                        <a:rPr lang="fr-FR" sz="1200" b="0" dirty="0">
                          <a:solidFill>
                            <a:schemeClr val="tx1"/>
                          </a:solidFill>
                        </a:rPr>
                        <a:t>liberté d’expression et d’association</a:t>
                      </a:r>
                    </a:p>
                  </a:txBody>
                  <a:tcPr anchor="ctr"/>
                </a:tc>
                <a:extLst>
                  <a:ext uri="{0D108BD9-81ED-4DB2-BD59-A6C34878D82A}">
                    <a16:rowId xmlns:a16="http://schemas.microsoft.com/office/drawing/2014/main" val="3598543832"/>
                  </a:ext>
                </a:extLst>
              </a:tr>
              <a:tr h="612138">
                <a:tc>
                  <a:txBody>
                    <a:bodyPr/>
                    <a:lstStyle/>
                    <a:p>
                      <a:pPr algn="ctr"/>
                      <a:r>
                        <a:rPr lang="fr-FR" sz="1200" b="0" dirty="0">
                          <a:solidFill>
                            <a:schemeClr val="tx1"/>
                          </a:solidFill>
                        </a:rPr>
                        <a:t>Salaire décent, rémunération et </a:t>
                      </a:r>
                    </a:p>
                    <a:p>
                      <a:pPr algn="ctr"/>
                      <a:r>
                        <a:rPr lang="fr-FR" sz="1200" b="0" dirty="0">
                          <a:solidFill>
                            <a:schemeClr val="tx1"/>
                          </a:solidFill>
                        </a:rPr>
                        <a:t>protection sociale</a:t>
                      </a:r>
                    </a:p>
                  </a:txBody>
                  <a:tcPr anchor="ctr"/>
                </a:tc>
                <a:extLst>
                  <a:ext uri="{0D108BD9-81ED-4DB2-BD59-A6C34878D82A}">
                    <a16:rowId xmlns:a16="http://schemas.microsoft.com/office/drawing/2014/main" val="2397042980"/>
                  </a:ext>
                </a:extLst>
              </a:tr>
              <a:tr h="674483">
                <a:tc>
                  <a:txBody>
                    <a:bodyPr/>
                    <a:lstStyle/>
                    <a:p>
                      <a:pPr algn="ctr"/>
                      <a:endParaRPr lang="fr-FR" sz="1400" b="0" dirty="0">
                        <a:solidFill>
                          <a:schemeClr val="tx1"/>
                        </a:solidFill>
                      </a:endParaRPr>
                    </a:p>
                  </a:txBody>
                  <a:tcPr anchor="ctr"/>
                </a:tc>
                <a:extLst>
                  <a:ext uri="{0D108BD9-81ED-4DB2-BD59-A6C34878D82A}">
                    <a16:rowId xmlns:a16="http://schemas.microsoft.com/office/drawing/2014/main" val="3056178693"/>
                  </a:ext>
                </a:extLst>
              </a:tr>
            </a:tbl>
          </a:graphicData>
        </a:graphic>
      </p:graphicFrame>
      <p:sp>
        <p:nvSpPr>
          <p:cNvPr id="3" name="Rectangle : coins arrondis 2">
            <a:extLst>
              <a:ext uri="{FF2B5EF4-FFF2-40B4-BE49-F238E27FC236}">
                <a16:creationId xmlns:a16="http://schemas.microsoft.com/office/drawing/2014/main" id="{F2366645-348F-77DE-1B6B-8AA7361BD008}"/>
              </a:ext>
            </a:extLst>
          </p:cNvPr>
          <p:cNvSpPr/>
          <p:nvPr/>
        </p:nvSpPr>
        <p:spPr>
          <a:xfrm>
            <a:off x="5302043" y="2050292"/>
            <a:ext cx="771539" cy="1019727"/>
          </a:xfrm>
          <a:prstGeom prst="roundRect">
            <a:avLst/>
          </a:prstGeom>
          <a:noFill/>
          <a:ln w="28575">
            <a:solidFill>
              <a:srgbClr val="FF0000"/>
            </a:solidFill>
          </a:ln>
        </p:spPr>
        <p:txBody>
          <a:bodyPr lIns="0" tIns="0" rIns="0" bIns="0" rtlCol="0" anchor="ctr">
            <a:noAutofit/>
          </a:bodyPr>
          <a:lstStyle/>
          <a:p>
            <a:pPr algn="ctr"/>
            <a:endParaRPr lang="fr-FR" sz="1400" dirty="0">
              <a:latin typeface="Roboto" pitchFamily="2" charset="0"/>
              <a:ea typeface="Roboto" pitchFamily="2" charset="0"/>
            </a:endParaRPr>
          </a:p>
        </p:txBody>
      </p:sp>
      <p:sp>
        <p:nvSpPr>
          <p:cNvPr id="4" name="Rectangle : coins arrondis 3">
            <a:extLst>
              <a:ext uri="{FF2B5EF4-FFF2-40B4-BE49-F238E27FC236}">
                <a16:creationId xmlns:a16="http://schemas.microsoft.com/office/drawing/2014/main" id="{253489B7-8A36-37F6-0E26-DC3AE294318D}"/>
              </a:ext>
            </a:extLst>
          </p:cNvPr>
          <p:cNvSpPr/>
          <p:nvPr/>
        </p:nvSpPr>
        <p:spPr>
          <a:xfrm>
            <a:off x="5302043" y="5075994"/>
            <a:ext cx="771539" cy="1019727"/>
          </a:xfrm>
          <a:prstGeom prst="roundRect">
            <a:avLst/>
          </a:prstGeom>
          <a:noFill/>
          <a:ln w="28575">
            <a:solidFill>
              <a:srgbClr val="FF0000"/>
            </a:solidFill>
          </a:ln>
        </p:spPr>
        <p:txBody>
          <a:bodyPr lIns="0" tIns="0" rIns="0" bIns="0" rtlCol="0" anchor="ctr">
            <a:noAutofit/>
          </a:bodyPr>
          <a:lstStyle/>
          <a:p>
            <a:pPr algn="ctr"/>
            <a:endParaRPr lang="fr-FR" sz="1400" dirty="0">
              <a:latin typeface="Roboto" pitchFamily="2" charset="0"/>
              <a:ea typeface="Roboto" pitchFamily="2" charset="0"/>
            </a:endParaRPr>
          </a:p>
        </p:txBody>
      </p:sp>
    </p:spTree>
    <p:extLst>
      <p:ext uri="{BB962C8B-B14F-4D97-AF65-F5344CB8AC3E}">
        <p14:creationId xmlns:p14="http://schemas.microsoft.com/office/powerpoint/2010/main" val="41290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190</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269828"/>
            <a:ext cx="10855569" cy="664797"/>
          </a:xfrm>
        </p:spPr>
        <p:txBody>
          <a:bodyPr/>
          <a:lstStyle/>
          <a:p>
            <a:r>
              <a:rPr lang="fr-FR" sz="2400" dirty="0"/>
              <a:t>Pour 7 répondants sur 10, leurs valeurs sont identiques dans la vie professionnelle comme personnelle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2326221711"/>
              </p:ext>
            </p:extLst>
          </p:nvPr>
        </p:nvGraphicFramePr>
        <p:xfrm>
          <a:off x="652732" y="1095412"/>
          <a:ext cx="9125501" cy="285360"/>
        </p:xfrm>
        <a:graphic>
          <a:graphicData uri="http://schemas.openxmlformats.org/drawingml/2006/table">
            <a:tbl>
              <a:tblPr>
                <a:tableStyleId>{5C22544A-7EE6-4342-B048-85BDC9FD1C3A}</a:tableStyleId>
              </a:tblPr>
              <a:tblGrid>
                <a:gridCol w="9125501">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Q35. Avez-vous le sentiment que votre vie en tant que salarié et votre vie en général sont alignées sur les mêmes valeurs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438756"/>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4655840" y="4979386"/>
            <a:ext cx="2880320" cy="1200329"/>
          </a:xfrm>
          <a:prstGeom prst="rect">
            <a:avLst/>
          </a:prstGeom>
          <a:noFill/>
        </p:spPr>
        <p:txBody>
          <a:bodyPr wrap="square" lIns="0" rIns="0" rtlCol="0" anchor="b">
            <a:spAutoFit/>
          </a:bodyPr>
          <a:lstStyle/>
          <a:p>
            <a:pPr algn="ctr"/>
            <a:r>
              <a:rPr lang="en-US" sz="2400" b="1" noProof="1">
                <a:solidFill>
                  <a:srgbClr val="17406D"/>
                </a:solidFill>
                <a:latin typeface="Roboto" panose="02000000000000000000"/>
              </a:rPr>
              <a:t>Jugent leur vie professionnelle et personnelle alignées</a:t>
            </a:r>
          </a:p>
        </p:txBody>
      </p:sp>
      <p:graphicFrame>
        <p:nvGraphicFramePr>
          <p:cNvPr id="17" name="Graphique 16">
            <a:extLst>
              <a:ext uri="{FF2B5EF4-FFF2-40B4-BE49-F238E27FC236}">
                <a16:creationId xmlns:a16="http://schemas.microsoft.com/office/drawing/2014/main" id="{1C15456B-7AC2-A54F-F6E1-ECCA72F048EC}"/>
              </a:ext>
            </a:extLst>
          </p:cNvPr>
          <p:cNvGraphicFramePr/>
          <p:nvPr>
            <p:extLst>
              <p:ext uri="{D42A27DB-BD31-4B8C-83A1-F6EECF244321}">
                <p14:modId xmlns:p14="http://schemas.microsoft.com/office/powerpoint/2010/main" val="2707321602"/>
              </p:ext>
            </p:extLst>
          </p:nvPr>
        </p:nvGraphicFramePr>
        <p:xfrm>
          <a:off x="552702" y="2391713"/>
          <a:ext cx="4588030" cy="3889331"/>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0">
            <a:extLst>
              <a:ext uri="{FF2B5EF4-FFF2-40B4-BE49-F238E27FC236}">
                <a16:creationId xmlns:a16="http://schemas.microsoft.com/office/drawing/2014/main" id="{FC73F49D-4AC9-89EB-13E5-DF7551746F30}"/>
              </a:ext>
            </a:extLst>
          </p:cNvPr>
          <p:cNvSpPr txBox="1"/>
          <p:nvPr/>
        </p:nvSpPr>
        <p:spPr>
          <a:xfrm>
            <a:off x="1460485" y="5353216"/>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69%</a:t>
            </a:r>
          </a:p>
        </p:txBody>
      </p:sp>
      <p:sp>
        <p:nvSpPr>
          <p:cNvPr id="19" name="Arc 18">
            <a:extLst>
              <a:ext uri="{FF2B5EF4-FFF2-40B4-BE49-F238E27FC236}">
                <a16:creationId xmlns:a16="http://schemas.microsoft.com/office/drawing/2014/main" id="{6B93061F-14F2-FC4B-9BA4-4D6639D7F92E}"/>
              </a:ext>
            </a:extLst>
          </p:cNvPr>
          <p:cNvSpPr/>
          <p:nvPr/>
        </p:nvSpPr>
        <p:spPr>
          <a:xfrm>
            <a:off x="593469" y="2641546"/>
            <a:ext cx="2682219" cy="2740336"/>
          </a:xfrm>
          <a:prstGeom prst="arc">
            <a:avLst>
              <a:gd name="adj1" fmla="val 16240062"/>
              <a:gd name="adj2" fmla="val 94738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aphicFrame>
        <p:nvGraphicFramePr>
          <p:cNvPr id="20" name="Graphique 19">
            <a:extLst>
              <a:ext uri="{FF2B5EF4-FFF2-40B4-BE49-F238E27FC236}">
                <a16:creationId xmlns:a16="http://schemas.microsoft.com/office/drawing/2014/main" id="{4807DEC3-E272-545C-EB23-81063B83FC84}"/>
              </a:ext>
            </a:extLst>
          </p:cNvPr>
          <p:cNvGraphicFramePr/>
          <p:nvPr>
            <p:extLst>
              <p:ext uri="{D42A27DB-BD31-4B8C-83A1-F6EECF244321}">
                <p14:modId xmlns:p14="http://schemas.microsoft.com/office/powerpoint/2010/main" val="82801274"/>
              </p:ext>
            </p:extLst>
          </p:nvPr>
        </p:nvGraphicFramePr>
        <p:xfrm>
          <a:off x="8661285" y="2391713"/>
          <a:ext cx="4588030" cy="3889331"/>
        </p:xfrm>
        <a:graphic>
          <a:graphicData uri="http://schemas.openxmlformats.org/drawingml/2006/chart">
            <c:chart xmlns:c="http://schemas.openxmlformats.org/drawingml/2006/chart" xmlns:r="http://schemas.openxmlformats.org/officeDocument/2006/relationships" r:id="rId3"/>
          </a:graphicData>
        </a:graphic>
      </p:graphicFrame>
      <p:sp>
        <p:nvSpPr>
          <p:cNvPr id="21" name="Arc 20">
            <a:extLst>
              <a:ext uri="{FF2B5EF4-FFF2-40B4-BE49-F238E27FC236}">
                <a16:creationId xmlns:a16="http://schemas.microsoft.com/office/drawing/2014/main" id="{00587749-4EBF-27C2-81C6-2EB5F0E0066C}"/>
              </a:ext>
            </a:extLst>
          </p:cNvPr>
          <p:cNvSpPr/>
          <p:nvPr/>
        </p:nvSpPr>
        <p:spPr>
          <a:xfrm>
            <a:off x="8702052" y="2641546"/>
            <a:ext cx="2682219" cy="2740336"/>
          </a:xfrm>
          <a:prstGeom prst="arc">
            <a:avLst>
              <a:gd name="adj1" fmla="val 16290432"/>
              <a:gd name="adj2" fmla="val 1007959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2" name="TextBox 10">
            <a:extLst>
              <a:ext uri="{FF2B5EF4-FFF2-40B4-BE49-F238E27FC236}">
                <a16:creationId xmlns:a16="http://schemas.microsoft.com/office/drawing/2014/main" id="{B41FE49A-BB6A-6119-8899-8A5C6F7FD410}"/>
              </a:ext>
            </a:extLst>
          </p:cNvPr>
          <p:cNvSpPr txBox="1"/>
          <p:nvPr/>
        </p:nvSpPr>
        <p:spPr>
          <a:xfrm>
            <a:off x="9595199" y="5348718"/>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72%</a:t>
            </a:r>
          </a:p>
        </p:txBody>
      </p:sp>
      <p:pic>
        <p:nvPicPr>
          <p:cNvPr id="23" name="Picture 2">
            <a:extLst>
              <a:ext uri="{FF2B5EF4-FFF2-40B4-BE49-F238E27FC236}">
                <a16:creationId xmlns:a16="http://schemas.microsoft.com/office/drawing/2014/main" id="{C37CDE21-78E8-5F59-B2BF-A30CF7AE3A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8ADA568B-B7D2-7CEA-20E3-554DD4D4C2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4B5C0F3E-B571-ECC6-335C-4F20724E3AF5}"/>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26" name="ZoneTexte 25">
            <a:extLst>
              <a:ext uri="{FF2B5EF4-FFF2-40B4-BE49-F238E27FC236}">
                <a16:creationId xmlns:a16="http://schemas.microsoft.com/office/drawing/2014/main" id="{D035E087-BDE4-F165-E3C8-28E692EC7984}"/>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aphicFrame>
        <p:nvGraphicFramePr>
          <p:cNvPr id="2" name="Graphique 1">
            <a:extLst>
              <a:ext uri="{FF2B5EF4-FFF2-40B4-BE49-F238E27FC236}">
                <a16:creationId xmlns:a16="http://schemas.microsoft.com/office/drawing/2014/main" id="{5F202241-FD08-9D36-5CBB-85AEC1B391CA}"/>
              </a:ext>
            </a:extLst>
          </p:cNvPr>
          <p:cNvGraphicFramePr/>
          <p:nvPr>
            <p:extLst>
              <p:ext uri="{D42A27DB-BD31-4B8C-83A1-F6EECF244321}">
                <p14:modId xmlns:p14="http://schemas.microsoft.com/office/powerpoint/2010/main" val="3418665394"/>
              </p:ext>
            </p:extLst>
          </p:nvPr>
        </p:nvGraphicFramePr>
        <p:xfrm>
          <a:off x="2907283" y="4611881"/>
          <a:ext cx="1794519" cy="19557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Graphique 3">
            <a:extLst>
              <a:ext uri="{FF2B5EF4-FFF2-40B4-BE49-F238E27FC236}">
                <a16:creationId xmlns:a16="http://schemas.microsoft.com/office/drawing/2014/main" id="{2BC85FEF-7089-94F2-11E9-16CDFB46E164}"/>
              </a:ext>
            </a:extLst>
          </p:cNvPr>
          <p:cNvGraphicFramePr/>
          <p:nvPr>
            <p:extLst>
              <p:ext uri="{D42A27DB-BD31-4B8C-83A1-F6EECF244321}">
                <p14:modId xmlns:p14="http://schemas.microsoft.com/office/powerpoint/2010/main" val="3971943159"/>
              </p:ext>
            </p:extLst>
          </p:nvPr>
        </p:nvGraphicFramePr>
        <p:xfrm>
          <a:off x="7490198" y="4611881"/>
          <a:ext cx="1794519" cy="1955730"/>
        </p:xfrm>
        <a:graphic>
          <a:graphicData uri="http://schemas.openxmlformats.org/drawingml/2006/chart">
            <c:chart xmlns:c="http://schemas.openxmlformats.org/drawingml/2006/chart" xmlns:r="http://schemas.openxmlformats.org/officeDocument/2006/relationships" r:id="rId7"/>
          </a:graphicData>
        </a:graphic>
      </p:graphicFrame>
      <p:sp>
        <p:nvSpPr>
          <p:cNvPr id="10" name="ZoneTexte 9">
            <a:extLst>
              <a:ext uri="{FF2B5EF4-FFF2-40B4-BE49-F238E27FC236}">
                <a16:creationId xmlns:a16="http://schemas.microsoft.com/office/drawing/2014/main" id="{3035660F-B4AA-D164-144B-5BFA7D45A82E}"/>
              </a:ext>
            </a:extLst>
          </p:cNvPr>
          <p:cNvSpPr txBox="1"/>
          <p:nvPr/>
        </p:nvSpPr>
        <p:spPr>
          <a:xfrm>
            <a:off x="3473426" y="4326853"/>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14" name="ZoneTexte 13">
            <a:extLst>
              <a:ext uri="{FF2B5EF4-FFF2-40B4-BE49-F238E27FC236}">
                <a16:creationId xmlns:a16="http://schemas.microsoft.com/office/drawing/2014/main" id="{38A44DD0-4BEA-DEA7-5BC4-8F8F06D07CBE}"/>
              </a:ext>
            </a:extLst>
          </p:cNvPr>
          <p:cNvSpPr txBox="1"/>
          <p:nvPr/>
        </p:nvSpPr>
        <p:spPr>
          <a:xfrm>
            <a:off x="8058119" y="4404017"/>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3" name="ZoneTexte 2">
            <a:extLst>
              <a:ext uri="{FF2B5EF4-FFF2-40B4-BE49-F238E27FC236}">
                <a16:creationId xmlns:a16="http://schemas.microsoft.com/office/drawing/2014/main" id="{CA7D8F1D-9FD9-2080-12EB-80D50F9B5237}"/>
              </a:ext>
            </a:extLst>
          </p:cNvPr>
          <p:cNvSpPr txBox="1"/>
          <p:nvPr/>
        </p:nvSpPr>
        <p:spPr>
          <a:xfrm>
            <a:off x="844556" y="6083238"/>
            <a:ext cx="1907486" cy="276999"/>
          </a:xfrm>
          <a:prstGeom prst="rect">
            <a:avLst/>
          </a:prstGeom>
        </p:spPr>
        <p:txBody>
          <a:bodyPr wrap="square" lIns="0" tIns="0" rIns="0" bIns="0" rtlCol="0" anchor="t" anchorCtr="0">
            <a:spAutoFit/>
          </a:bodyPr>
          <a:lstStyle/>
          <a:p>
            <a:pPr algn="r" fontAlgn="auto"/>
            <a:r>
              <a:rPr lang="fr-FR" sz="900" dirty="0">
                <a:solidFill>
                  <a:srgbClr val="00B050"/>
                </a:solidFill>
              </a:rPr>
              <a:t>Encadrant d’une équipe : 80% </a:t>
            </a:r>
            <a:r>
              <a:rPr lang="fr-FR" sz="900" dirty="0"/>
              <a:t>/</a:t>
            </a:r>
            <a:r>
              <a:rPr lang="fr-FR" sz="900" dirty="0">
                <a:solidFill>
                  <a:srgbClr val="00B050"/>
                </a:solidFill>
              </a:rPr>
              <a:t> </a:t>
            </a:r>
          </a:p>
          <a:p>
            <a:pPr algn="r" fontAlgn="auto"/>
            <a:r>
              <a:rPr lang="fr-FR" sz="900" dirty="0">
                <a:solidFill>
                  <a:srgbClr val="FF0000"/>
                </a:solidFill>
              </a:rPr>
              <a:t>N’encadrant pas d’équipe : 65%</a:t>
            </a:r>
            <a:endParaRPr lang="fr-FR" sz="950" dirty="0">
              <a:solidFill>
                <a:srgbClr val="FF0000"/>
              </a:solidFill>
            </a:endParaRPr>
          </a:p>
        </p:txBody>
      </p:sp>
      <p:sp>
        <p:nvSpPr>
          <p:cNvPr id="8" name="ZoneTexte 7">
            <a:extLst>
              <a:ext uri="{FF2B5EF4-FFF2-40B4-BE49-F238E27FC236}">
                <a16:creationId xmlns:a16="http://schemas.microsoft.com/office/drawing/2014/main" id="{77405509-7EE8-0E4A-F23A-4E1EC717D07B}"/>
              </a:ext>
            </a:extLst>
          </p:cNvPr>
          <p:cNvSpPr txBox="1"/>
          <p:nvPr/>
        </p:nvSpPr>
        <p:spPr>
          <a:xfrm>
            <a:off x="8702052" y="6116273"/>
            <a:ext cx="2061334" cy="138499"/>
          </a:xfrm>
          <a:prstGeom prst="rect">
            <a:avLst/>
          </a:prstGeom>
        </p:spPr>
        <p:txBody>
          <a:bodyPr wrap="square" lIns="0" tIns="0" rIns="0" bIns="0" rtlCol="0" anchor="t" anchorCtr="0">
            <a:spAutoFit/>
          </a:bodyPr>
          <a:lstStyle/>
          <a:p>
            <a:pPr algn="r" fontAlgn="auto"/>
            <a:r>
              <a:rPr lang="fr-FR" sz="900" dirty="0">
                <a:solidFill>
                  <a:srgbClr val="FF0000"/>
                </a:solidFill>
              </a:rPr>
              <a:t>Entre 40 et 49 ans : 67%</a:t>
            </a:r>
          </a:p>
        </p:txBody>
      </p:sp>
    </p:spTree>
    <p:extLst>
      <p:ext uri="{BB962C8B-B14F-4D97-AF65-F5344CB8AC3E}">
        <p14:creationId xmlns:p14="http://schemas.microsoft.com/office/powerpoint/2010/main" val="279914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191</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168971"/>
            <a:ext cx="10855569" cy="997196"/>
          </a:xfrm>
        </p:spPr>
        <p:txBody>
          <a:bodyPr/>
          <a:lstStyle/>
          <a:p>
            <a:r>
              <a:rPr lang="fr-FR" sz="2400" dirty="0"/>
              <a:t>Deux principaux motifs de démission : un management non exemplaire et la pratique d’actions frauduleuses. A noter : la protection des données personnelles constitue également un fort enjeu </a:t>
            </a:r>
            <a:br>
              <a:rPr lang="fr-FR" sz="2400" dirty="0"/>
            </a:br>
            <a:r>
              <a:rPr lang="fr-FR" sz="2400" dirty="0"/>
              <a:t>de préservation des effectifs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508980249"/>
              </p:ext>
            </p:extLst>
          </p:nvPr>
        </p:nvGraphicFramePr>
        <p:xfrm>
          <a:off x="652734" y="1218821"/>
          <a:ext cx="8368591" cy="285360"/>
        </p:xfrm>
        <a:graphic>
          <a:graphicData uri="http://schemas.openxmlformats.org/drawingml/2006/table">
            <a:tbl>
              <a:tblPr>
                <a:tableStyleId>{5C22544A-7EE6-4342-B048-85BDC9FD1C3A}</a:tableStyleId>
              </a:tblPr>
              <a:tblGrid>
                <a:gridCol w="8368591">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Q36. Parmi les pratiques non-éthiques suivantes, lesquelles seraient de nature à vous faire quitter l’entreprise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617244"/>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graphicFrame>
        <p:nvGraphicFramePr>
          <p:cNvPr id="17" name="Graphique 16">
            <a:extLst>
              <a:ext uri="{FF2B5EF4-FFF2-40B4-BE49-F238E27FC236}">
                <a16:creationId xmlns:a16="http://schemas.microsoft.com/office/drawing/2014/main" id="{88BFD1BE-1A7A-B49F-213E-977278706944}"/>
              </a:ext>
            </a:extLst>
          </p:cNvPr>
          <p:cNvGraphicFramePr/>
          <p:nvPr>
            <p:extLst>
              <p:ext uri="{D42A27DB-BD31-4B8C-83A1-F6EECF244321}">
                <p14:modId xmlns:p14="http://schemas.microsoft.com/office/powerpoint/2010/main" val="131032356"/>
              </p:ext>
            </p:extLst>
          </p:nvPr>
        </p:nvGraphicFramePr>
        <p:xfrm>
          <a:off x="-73735" y="2528900"/>
          <a:ext cx="4009495" cy="4099026"/>
        </p:xfrm>
        <a:graphic>
          <a:graphicData uri="http://schemas.openxmlformats.org/drawingml/2006/chart">
            <c:chart xmlns:c="http://schemas.openxmlformats.org/drawingml/2006/chart" xmlns:r="http://schemas.openxmlformats.org/officeDocument/2006/relationships" r:id="rId2"/>
          </a:graphicData>
        </a:graphic>
      </p:graphicFrame>
      <p:sp>
        <p:nvSpPr>
          <p:cNvPr id="3" name="Bulle narrative : rectangle 2">
            <a:extLst>
              <a:ext uri="{FF2B5EF4-FFF2-40B4-BE49-F238E27FC236}">
                <a16:creationId xmlns:a16="http://schemas.microsoft.com/office/drawing/2014/main" id="{B9BFB690-9905-640F-92A2-61EBD53AC497}"/>
              </a:ext>
            </a:extLst>
          </p:cNvPr>
          <p:cNvSpPr/>
          <p:nvPr/>
        </p:nvSpPr>
        <p:spPr>
          <a:xfrm>
            <a:off x="4965231" y="6190579"/>
            <a:ext cx="2111832" cy="490049"/>
          </a:xfrm>
          <a:prstGeom prst="wedgeRectCallout">
            <a:avLst>
              <a:gd name="adj1" fmla="val -11944"/>
              <a:gd name="adj2" fmla="val -69182"/>
            </a:avLst>
          </a:prstGeom>
          <a:noFill/>
          <a:ln>
            <a:solidFill>
              <a:schemeClr val="tx1"/>
            </a:solidFill>
          </a:ln>
        </p:spPr>
        <p:txBody>
          <a:bodyPr lIns="0" tIns="0" rIns="0" bIns="0" rtlCol="0" anchor="ctr">
            <a:noAutofit/>
          </a:bodyPr>
          <a:lstStyle/>
          <a:p>
            <a:pPr algn="ctr"/>
            <a:r>
              <a:rPr lang="fr-FR" sz="1000" dirty="0">
                <a:latin typeface="Roboto" pitchFamily="2" charset="0"/>
                <a:ea typeface="Roboto" pitchFamily="2" charset="0"/>
              </a:rPr>
              <a:t>« Non respect de la vie privée » ; « conflit avec mes valeurs » ; « Non respect de l’environnement »</a:t>
            </a:r>
          </a:p>
        </p:txBody>
      </p:sp>
      <p:pic>
        <p:nvPicPr>
          <p:cNvPr id="8" name="Picture 2">
            <a:extLst>
              <a:ext uri="{FF2B5EF4-FFF2-40B4-BE49-F238E27FC236}">
                <a16:creationId xmlns:a16="http://schemas.microsoft.com/office/drawing/2014/main" id="{16FEE9D4-0EA3-DD0A-FD6C-2FEAA45EFF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25E32F35-1790-F35C-5A17-C6D75400E3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7061"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0EE05B37-BEFF-3FDF-7A97-5EDF2770C71F}"/>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13" name="ZoneTexte 12">
            <a:extLst>
              <a:ext uri="{FF2B5EF4-FFF2-40B4-BE49-F238E27FC236}">
                <a16:creationId xmlns:a16="http://schemas.microsoft.com/office/drawing/2014/main" id="{2FEEED4E-544F-90D5-4C72-39D51510DD5A}"/>
              </a:ext>
            </a:extLst>
          </p:cNvPr>
          <p:cNvSpPr txBox="1"/>
          <p:nvPr/>
        </p:nvSpPr>
        <p:spPr>
          <a:xfrm>
            <a:off x="8874389" y="2095128"/>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aphicFrame>
        <p:nvGraphicFramePr>
          <p:cNvPr id="15" name="Tableau 23">
            <a:extLst>
              <a:ext uri="{FF2B5EF4-FFF2-40B4-BE49-F238E27FC236}">
                <a16:creationId xmlns:a16="http://schemas.microsoft.com/office/drawing/2014/main" id="{BE14445C-051A-D7EC-FD4E-61F558DBB15B}"/>
              </a:ext>
            </a:extLst>
          </p:cNvPr>
          <p:cNvGraphicFramePr>
            <a:graphicFrameLocks noGrp="1"/>
          </p:cNvGraphicFramePr>
          <p:nvPr>
            <p:extLst>
              <p:ext uri="{D42A27DB-BD31-4B8C-83A1-F6EECF244321}">
                <p14:modId xmlns:p14="http://schemas.microsoft.com/office/powerpoint/2010/main" val="2318242291"/>
              </p:ext>
            </p:extLst>
          </p:nvPr>
        </p:nvGraphicFramePr>
        <p:xfrm>
          <a:off x="4577504" y="2738486"/>
          <a:ext cx="3036991" cy="3468060"/>
        </p:xfrm>
        <a:graphic>
          <a:graphicData uri="http://schemas.openxmlformats.org/drawingml/2006/table">
            <a:tbl>
              <a:tblPr firstRow="1" bandRow="1">
                <a:tableStyleId>{2D5ABB26-0587-4C30-8999-92F81FD0307C}</a:tableStyleId>
              </a:tblPr>
              <a:tblGrid>
                <a:gridCol w="3036991">
                  <a:extLst>
                    <a:ext uri="{9D8B030D-6E8A-4147-A177-3AD203B41FA5}">
                      <a16:colId xmlns:a16="http://schemas.microsoft.com/office/drawing/2014/main" val="2564470084"/>
                    </a:ext>
                  </a:extLst>
                </a:gridCol>
              </a:tblGrid>
              <a:tr h="438663">
                <a:tc>
                  <a:txBody>
                    <a:bodyPr/>
                    <a:lstStyle/>
                    <a:p>
                      <a:pPr algn="ctr"/>
                      <a:r>
                        <a:rPr lang="fr-FR" sz="1200" b="0" dirty="0">
                          <a:solidFill>
                            <a:schemeClr val="tx1"/>
                          </a:solidFill>
                        </a:rPr>
                        <a:t>Management non exemplaire, </a:t>
                      </a:r>
                    </a:p>
                    <a:p>
                      <a:pPr algn="ctr"/>
                      <a:r>
                        <a:rPr lang="fr-FR" sz="1200" b="0" dirty="0">
                          <a:solidFill>
                            <a:schemeClr val="tx1"/>
                          </a:solidFill>
                        </a:rPr>
                        <a:t>discrimination, harcèlement</a:t>
                      </a:r>
                    </a:p>
                  </a:txBody>
                  <a:tcPr anchor="ctr"/>
                </a:tc>
                <a:extLst>
                  <a:ext uri="{0D108BD9-81ED-4DB2-BD59-A6C34878D82A}">
                    <a16:rowId xmlns:a16="http://schemas.microsoft.com/office/drawing/2014/main" val="3309693034"/>
                  </a:ext>
                </a:extLst>
              </a:tr>
              <a:tr h="438663">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Pratiques frauduleuses, corruption,</a:t>
                      </a:r>
                    </a:p>
                    <a:p>
                      <a:pPr marL="0" marR="0" lvl="0" indent="0" algn="ctr" defTabSz="914423"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blanchiment</a:t>
                      </a:r>
                    </a:p>
                  </a:txBody>
                  <a:tcPr anchor="ctr"/>
                </a:tc>
                <a:extLst>
                  <a:ext uri="{0D108BD9-81ED-4DB2-BD59-A6C34878D82A}">
                    <a16:rowId xmlns:a16="http://schemas.microsoft.com/office/drawing/2014/main" val="2811886992"/>
                  </a:ext>
                </a:extLst>
              </a:tr>
              <a:tr h="438663">
                <a:tc>
                  <a:txBody>
                    <a:bodyPr/>
                    <a:lstStyle/>
                    <a:p>
                      <a:pPr algn="ctr"/>
                      <a:r>
                        <a:rPr lang="fr-FR" sz="1200" b="0" dirty="0">
                          <a:solidFill>
                            <a:schemeClr val="tx1"/>
                          </a:solidFill>
                        </a:rPr>
                        <a:t>Absence de protection des </a:t>
                      </a:r>
                    </a:p>
                    <a:p>
                      <a:pPr algn="ctr"/>
                      <a:r>
                        <a:rPr lang="fr-FR" sz="1200" b="0" dirty="0">
                          <a:solidFill>
                            <a:schemeClr val="tx1"/>
                          </a:solidFill>
                        </a:rPr>
                        <a:t>données personnelles</a:t>
                      </a:r>
                    </a:p>
                  </a:txBody>
                  <a:tcPr anchor="ctr"/>
                </a:tc>
                <a:extLst>
                  <a:ext uri="{0D108BD9-81ED-4DB2-BD59-A6C34878D82A}">
                    <a16:rowId xmlns:a16="http://schemas.microsoft.com/office/drawing/2014/main" val="3466736975"/>
                  </a:ext>
                </a:extLst>
              </a:tr>
              <a:tr h="394020">
                <a:tc>
                  <a:txBody>
                    <a:bodyPr/>
                    <a:lstStyle/>
                    <a:p>
                      <a:pPr algn="ctr"/>
                      <a:r>
                        <a:rPr lang="fr-FR" sz="1200" b="0" dirty="0">
                          <a:solidFill>
                            <a:schemeClr val="tx1"/>
                          </a:solidFill>
                        </a:rPr>
                        <a:t>Conflits d’intérêts</a:t>
                      </a:r>
                    </a:p>
                  </a:txBody>
                  <a:tcPr anchor="ctr"/>
                </a:tc>
                <a:extLst>
                  <a:ext uri="{0D108BD9-81ED-4DB2-BD59-A6C34878D82A}">
                    <a16:rowId xmlns:a16="http://schemas.microsoft.com/office/drawing/2014/main" val="4231699068"/>
                  </a:ext>
                </a:extLst>
              </a:tr>
              <a:tr h="394020">
                <a:tc>
                  <a:txBody>
                    <a:bodyPr/>
                    <a:lstStyle/>
                    <a:p>
                      <a:pPr algn="ctr"/>
                      <a:r>
                        <a:rPr lang="fr-FR" sz="1200" b="0" dirty="0">
                          <a:solidFill>
                            <a:schemeClr val="tx1"/>
                          </a:solidFill>
                        </a:rPr>
                        <a:t>Atteinte au respect des clients</a:t>
                      </a:r>
                    </a:p>
                  </a:txBody>
                  <a:tcPr anchor="ctr"/>
                </a:tc>
                <a:extLst>
                  <a:ext uri="{0D108BD9-81ED-4DB2-BD59-A6C34878D82A}">
                    <a16:rowId xmlns:a16="http://schemas.microsoft.com/office/drawing/2014/main" val="449917818"/>
                  </a:ext>
                </a:extLst>
              </a:tr>
              <a:tr h="438663">
                <a:tc>
                  <a:txBody>
                    <a:bodyPr/>
                    <a:lstStyle/>
                    <a:p>
                      <a:pPr algn="ctr"/>
                      <a:r>
                        <a:rPr lang="fr-FR" sz="1200" b="0" dirty="0">
                          <a:solidFill>
                            <a:schemeClr val="tx1"/>
                          </a:solidFill>
                        </a:rPr>
                        <a:t>Atteinte au respect des communautés</a:t>
                      </a:r>
                    </a:p>
                    <a:p>
                      <a:pPr algn="ctr"/>
                      <a:r>
                        <a:rPr lang="fr-FR" sz="1200" b="0" dirty="0">
                          <a:solidFill>
                            <a:schemeClr val="tx1"/>
                          </a:solidFill>
                        </a:rPr>
                        <a:t>locales</a:t>
                      </a:r>
                    </a:p>
                  </a:txBody>
                  <a:tcPr anchor="ctr"/>
                </a:tc>
                <a:extLst>
                  <a:ext uri="{0D108BD9-81ED-4DB2-BD59-A6C34878D82A}">
                    <a16:rowId xmlns:a16="http://schemas.microsoft.com/office/drawing/2014/main" val="1056276976"/>
                  </a:ext>
                </a:extLst>
              </a:tr>
              <a:tr h="438663">
                <a:tc>
                  <a:txBody>
                    <a:bodyPr/>
                    <a:lstStyle/>
                    <a:p>
                      <a:pPr algn="ctr"/>
                      <a:r>
                        <a:rPr lang="fr-FR" sz="1200" b="0" dirty="0">
                          <a:solidFill>
                            <a:schemeClr val="tx1"/>
                          </a:solidFill>
                        </a:rPr>
                        <a:t>Non respect des valeurs de</a:t>
                      </a:r>
                    </a:p>
                    <a:p>
                      <a:pPr algn="ctr"/>
                      <a:r>
                        <a:rPr lang="fr-FR" sz="1200" b="0" dirty="0">
                          <a:solidFill>
                            <a:schemeClr val="tx1"/>
                          </a:solidFill>
                        </a:rPr>
                        <a:t>mon entreprise</a:t>
                      </a:r>
                    </a:p>
                  </a:txBody>
                  <a:tcPr anchor="ctr"/>
                </a:tc>
                <a:extLst>
                  <a:ext uri="{0D108BD9-81ED-4DB2-BD59-A6C34878D82A}">
                    <a16:rowId xmlns:a16="http://schemas.microsoft.com/office/drawing/2014/main" val="1038497186"/>
                  </a:ext>
                </a:extLst>
              </a:tr>
              <a:tr h="394020">
                <a:tc>
                  <a:txBody>
                    <a:bodyPr/>
                    <a:lstStyle/>
                    <a:p>
                      <a:pPr algn="ctr"/>
                      <a:r>
                        <a:rPr lang="fr-FR" sz="1200" b="0" dirty="0">
                          <a:solidFill>
                            <a:schemeClr val="tx1"/>
                          </a:solidFill>
                        </a:rPr>
                        <a:t>Autres</a:t>
                      </a:r>
                    </a:p>
                  </a:txBody>
                  <a:tcPr anchor="ctr"/>
                </a:tc>
                <a:extLst>
                  <a:ext uri="{0D108BD9-81ED-4DB2-BD59-A6C34878D82A}">
                    <a16:rowId xmlns:a16="http://schemas.microsoft.com/office/drawing/2014/main" val="1365575325"/>
                  </a:ext>
                </a:extLst>
              </a:tr>
            </a:tbl>
          </a:graphicData>
        </a:graphic>
      </p:graphicFrame>
      <p:sp>
        <p:nvSpPr>
          <p:cNvPr id="18" name="Rectangle : coins arrondis 17">
            <a:extLst>
              <a:ext uri="{FF2B5EF4-FFF2-40B4-BE49-F238E27FC236}">
                <a16:creationId xmlns:a16="http://schemas.microsoft.com/office/drawing/2014/main" id="{F78F1726-DDBB-226C-ACED-5C7B522A012C}"/>
              </a:ext>
            </a:extLst>
          </p:cNvPr>
          <p:cNvSpPr/>
          <p:nvPr/>
        </p:nvSpPr>
        <p:spPr>
          <a:xfrm>
            <a:off x="4091431" y="2270625"/>
            <a:ext cx="771539" cy="338553"/>
          </a:xfrm>
          <a:prstGeom prst="roundRect">
            <a:avLst/>
          </a:prstGeom>
          <a:gradFill flip="none" rotWithShape="1">
            <a:gsLst>
              <a:gs pos="0">
                <a:srgbClr val="009DD9"/>
              </a:gs>
              <a:gs pos="44000">
                <a:schemeClr val="accent1">
                  <a:lumMod val="45000"/>
                  <a:lumOff val="55000"/>
                </a:schemeClr>
              </a:gs>
              <a:gs pos="89000">
                <a:srgbClr val="0BD0D9"/>
              </a:gs>
            </a:gsLst>
            <a:lin ang="0" scaled="1"/>
            <a:tileRect/>
          </a:gradFill>
        </p:spPr>
        <p:txBody>
          <a:bodyPr lIns="0" tIns="0" rIns="0" bIns="0" rtlCol="0" anchor="ctr">
            <a:noAutofit/>
          </a:bodyPr>
          <a:lstStyle/>
          <a:p>
            <a:pPr algn="ctr"/>
            <a:r>
              <a:rPr lang="fr-FR" sz="1050" dirty="0">
                <a:solidFill>
                  <a:schemeClr val="bg1"/>
                </a:solidFill>
                <a:latin typeface="Roboto" pitchFamily="2" charset="0"/>
                <a:ea typeface="Roboto" pitchFamily="2" charset="0"/>
              </a:rPr>
              <a:t>Sous-total </a:t>
            </a:r>
          </a:p>
          <a:p>
            <a:pPr algn="ctr"/>
            <a:r>
              <a:rPr lang="fr-FR" sz="700" dirty="0">
                <a:solidFill>
                  <a:schemeClr val="bg1"/>
                </a:solidFill>
                <a:latin typeface="Roboto" pitchFamily="2" charset="0"/>
                <a:ea typeface="Roboto" pitchFamily="2" charset="0"/>
              </a:rPr>
              <a:t>Oui</a:t>
            </a:r>
          </a:p>
        </p:txBody>
      </p:sp>
      <p:graphicFrame>
        <p:nvGraphicFramePr>
          <p:cNvPr id="19" name="Tableau 18">
            <a:extLst>
              <a:ext uri="{FF2B5EF4-FFF2-40B4-BE49-F238E27FC236}">
                <a16:creationId xmlns:a16="http://schemas.microsoft.com/office/drawing/2014/main" id="{F026932D-9D9B-49F2-D039-40EC35DACCBC}"/>
              </a:ext>
            </a:extLst>
          </p:cNvPr>
          <p:cNvGraphicFramePr>
            <a:graphicFrameLocks noGrp="1"/>
          </p:cNvGraphicFramePr>
          <p:nvPr>
            <p:extLst>
              <p:ext uri="{D42A27DB-BD31-4B8C-83A1-F6EECF244321}">
                <p14:modId xmlns:p14="http://schemas.microsoft.com/office/powerpoint/2010/main" val="996182481"/>
              </p:ext>
            </p:extLst>
          </p:nvPr>
        </p:nvGraphicFramePr>
        <p:xfrm>
          <a:off x="4091431" y="2754474"/>
          <a:ext cx="690033" cy="3374826"/>
        </p:xfrm>
        <a:graphic>
          <a:graphicData uri="http://schemas.openxmlformats.org/drawingml/2006/table">
            <a:tbl>
              <a:tblPr firstRow="1" bandRow="1">
                <a:tableStyleId>{2D5ABB26-0587-4C30-8999-92F81FD0307C}</a:tableStyleId>
              </a:tblPr>
              <a:tblGrid>
                <a:gridCol w="690033">
                  <a:extLst>
                    <a:ext uri="{9D8B030D-6E8A-4147-A177-3AD203B41FA5}">
                      <a16:colId xmlns:a16="http://schemas.microsoft.com/office/drawing/2014/main" val="2564470084"/>
                    </a:ext>
                  </a:extLst>
                </a:gridCol>
              </a:tblGrid>
              <a:tr h="340881">
                <a:tc>
                  <a:txBody>
                    <a:bodyPr/>
                    <a:lstStyle/>
                    <a:p>
                      <a:pPr algn="ctr"/>
                      <a:r>
                        <a:rPr lang="fr-FR" b="1" dirty="0">
                          <a:solidFill>
                            <a:srgbClr val="17406D"/>
                          </a:solidFill>
                        </a:rPr>
                        <a:t>91%</a:t>
                      </a:r>
                    </a:p>
                  </a:txBody>
                  <a:tcPr anchor="ctr"/>
                </a:tc>
                <a:extLst>
                  <a:ext uri="{0D108BD9-81ED-4DB2-BD59-A6C34878D82A}">
                    <a16:rowId xmlns:a16="http://schemas.microsoft.com/office/drawing/2014/main" val="3309693034"/>
                  </a:ext>
                </a:extLst>
              </a:tr>
              <a:tr h="533664">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84%</a:t>
                      </a:r>
                    </a:p>
                  </a:txBody>
                  <a:tcPr anchor="ctr"/>
                </a:tc>
                <a:extLst>
                  <a:ext uri="{0D108BD9-81ED-4DB2-BD59-A6C34878D82A}">
                    <a16:rowId xmlns:a16="http://schemas.microsoft.com/office/drawing/2014/main" val="2811886992"/>
                  </a:ext>
                </a:extLst>
              </a:tr>
              <a:tr h="40504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75%</a:t>
                      </a:r>
                    </a:p>
                  </a:txBody>
                  <a:tcPr anchor="ctr"/>
                </a:tc>
                <a:extLst>
                  <a:ext uri="{0D108BD9-81ED-4DB2-BD59-A6C34878D82A}">
                    <a16:rowId xmlns:a16="http://schemas.microsoft.com/office/drawing/2014/main" val="3466736975"/>
                  </a:ext>
                </a:extLst>
              </a:tr>
              <a:tr h="45005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74%</a:t>
                      </a:r>
                    </a:p>
                  </a:txBody>
                  <a:tcPr anchor="ctr"/>
                </a:tc>
                <a:extLst>
                  <a:ext uri="{0D108BD9-81ED-4DB2-BD59-A6C34878D82A}">
                    <a16:rowId xmlns:a16="http://schemas.microsoft.com/office/drawing/2014/main" val="4231699068"/>
                  </a:ext>
                </a:extLst>
              </a:tr>
              <a:tr h="40504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72%</a:t>
                      </a:r>
                    </a:p>
                  </a:txBody>
                  <a:tcPr anchor="ctr"/>
                </a:tc>
                <a:extLst>
                  <a:ext uri="{0D108BD9-81ED-4DB2-BD59-A6C34878D82A}">
                    <a16:rowId xmlns:a16="http://schemas.microsoft.com/office/drawing/2014/main" val="449917818"/>
                  </a:ext>
                </a:extLst>
              </a:tr>
              <a:tr h="40504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70%</a:t>
                      </a:r>
                    </a:p>
                  </a:txBody>
                  <a:tcPr anchor="ctr"/>
                </a:tc>
                <a:extLst>
                  <a:ext uri="{0D108BD9-81ED-4DB2-BD59-A6C34878D82A}">
                    <a16:rowId xmlns:a16="http://schemas.microsoft.com/office/drawing/2014/main" val="41856834"/>
                  </a:ext>
                </a:extLst>
              </a:tr>
              <a:tr h="40504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63%</a:t>
                      </a:r>
                    </a:p>
                  </a:txBody>
                  <a:tcPr anchor="ctr"/>
                </a:tc>
                <a:extLst>
                  <a:ext uri="{0D108BD9-81ED-4DB2-BD59-A6C34878D82A}">
                    <a16:rowId xmlns:a16="http://schemas.microsoft.com/office/drawing/2014/main" val="908194334"/>
                  </a:ext>
                </a:extLst>
              </a:tr>
              <a:tr h="40504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47%</a:t>
                      </a:r>
                    </a:p>
                  </a:txBody>
                  <a:tcPr anchor="ctr"/>
                </a:tc>
                <a:extLst>
                  <a:ext uri="{0D108BD9-81ED-4DB2-BD59-A6C34878D82A}">
                    <a16:rowId xmlns:a16="http://schemas.microsoft.com/office/drawing/2014/main" val="557252613"/>
                  </a:ext>
                </a:extLst>
              </a:tr>
            </a:tbl>
          </a:graphicData>
        </a:graphic>
      </p:graphicFrame>
      <p:graphicFrame>
        <p:nvGraphicFramePr>
          <p:cNvPr id="20" name="Graphique 19">
            <a:extLst>
              <a:ext uri="{FF2B5EF4-FFF2-40B4-BE49-F238E27FC236}">
                <a16:creationId xmlns:a16="http://schemas.microsoft.com/office/drawing/2014/main" id="{B63B282B-3965-214B-6BD4-531AA41B424E}"/>
              </a:ext>
            </a:extLst>
          </p:cNvPr>
          <p:cNvGraphicFramePr/>
          <p:nvPr>
            <p:extLst>
              <p:ext uri="{D42A27DB-BD31-4B8C-83A1-F6EECF244321}">
                <p14:modId xmlns:p14="http://schemas.microsoft.com/office/powerpoint/2010/main" val="2124125216"/>
              </p:ext>
            </p:extLst>
          </p:nvPr>
        </p:nvGraphicFramePr>
        <p:xfrm>
          <a:off x="8001123" y="2538990"/>
          <a:ext cx="4009495" cy="4099026"/>
        </p:xfrm>
        <a:graphic>
          <a:graphicData uri="http://schemas.openxmlformats.org/drawingml/2006/chart">
            <c:chart xmlns:c="http://schemas.openxmlformats.org/drawingml/2006/chart" xmlns:r="http://schemas.openxmlformats.org/officeDocument/2006/relationships" r:id="rId5"/>
          </a:graphicData>
        </a:graphic>
      </p:graphicFrame>
      <p:sp>
        <p:nvSpPr>
          <p:cNvPr id="21" name="Rectangle : coins arrondis 20">
            <a:extLst>
              <a:ext uri="{FF2B5EF4-FFF2-40B4-BE49-F238E27FC236}">
                <a16:creationId xmlns:a16="http://schemas.microsoft.com/office/drawing/2014/main" id="{360E08F3-DA7A-DBF2-BED1-1A6B214551C5}"/>
              </a:ext>
            </a:extLst>
          </p:cNvPr>
          <p:cNvSpPr/>
          <p:nvPr/>
        </p:nvSpPr>
        <p:spPr>
          <a:xfrm>
            <a:off x="7254346" y="2249261"/>
            <a:ext cx="771539" cy="338553"/>
          </a:xfrm>
          <a:prstGeom prst="roundRect">
            <a:avLst/>
          </a:prstGeom>
          <a:gradFill flip="none" rotWithShape="1">
            <a:gsLst>
              <a:gs pos="0">
                <a:srgbClr val="009DD9"/>
              </a:gs>
              <a:gs pos="44000">
                <a:schemeClr val="accent1">
                  <a:lumMod val="45000"/>
                  <a:lumOff val="55000"/>
                </a:schemeClr>
              </a:gs>
              <a:gs pos="89000">
                <a:srgbClr val="0BD0D9"/>
              </a:gs>
            </a:gsLst>
            <a:lin ang="0" scaled="1"/>
            <a:tileRect/>
          </a:gradFill>
        </p:spPr>
        <p:txBody>
          <a:bodyPr lIns="0" tIns="0" rIns="0" bIns="0" rtlCol="0" anchor="ctr">
            <a:noAutofit/>
          </a:bodyPr>
          <a:lstStyle/>
          <a:p>
            <a:pPr algn="ctr"/>
            <a:r>
              <a:rPr lang="fr-FR" sz="1050" dirty="0">
                <a:solidFill>
                  <a:schemeClr val="bg1"/>
                </a:solidFill>
                <a:latin typeface="Roboto" pitchFamily="2" charset="0"/>
                <a:ea typeface="Roboto" pitchFamily="2" charset="0"/>
              </a:rPr>
              <a:t>Sous-total </a:t>
            </a:r>
          </a:p>
          <a:p>
            <a:pPr algn="ctr"/>
            <a:r>
              <a:rPr lang="fr-FR" sz="700" dirty="0">
                <a:solidFill>
                  <a:schemeClr val="bg1"/>
                </a:solidFill>
                <a:latin typeface="Roboto" pitchFamily="2" charset="0"/>
                <a:ea typeface="Roboto" pitchFamily="2" charset="0"/>
              </a:rPr>
              <a:t>Oui</a:t>
            </a:r>
          </a:p>
        </p:txBody>
      </p:sp>
      <p:graphicFrame>
        <p:nvGraphicFramePr>
          <p:cNvPr id="22" name="Tableau 21">
            <a:extLst>
              <a:ext uri="{FF2B5EF4-FFF2-40B4-BE49-F238E27FC236}">
                <a16:creationId xmlns:a16="http://schemas.microsoft.com/office/drawing/2014/main" id="{01286953-C4DB-BE67-6B37-4E983B993141}"/>
              </a:ext>
            </a:extLst>
          </p:cNvPr>
          <p:cNvGraphicFramePr>
            <a:graphicFrameLocks noGrp="1"/>
          </p:cNvGraphicFramePr>
          <p:nvPr>
            <p:extLst>
              <p:ext uri="{D42A27DB-BD31-4B8C-83A1-F6EECF244321}">
                <p14:modId xmlns:p14="http://schemas.microsoft.com/office/powerpoint/2010/main" val="616634915"/>
              </p:ext>
            </p:extLst>
          </p:nvPr>
        </p:nvGraphicFramePr>
        <p:xfrm>
          <a:off x="7311090" y="2754177"/>
          <a:ext cx="690033" cy="3374826"/>
        </p:xfrm>
        <a:graphic>
          <a:graphicData uri="http://schemas.openxmlformats.org/drawingml/2006/table">
            <a:tbl>
              <a:tblPr firstRow="1" bandRow="1">
                <a:tableStyleId>{2D5ABB26-0587-4C30-8999-92F81FD0307C}</a:tableStyleId>
              </a:tblPr>
              <a:tblGrid>
                <a:gridCol w="690033">
                  <a:extLst>
                    <a:ext uri="{9D8B030D-6E8A-4147-A177-3AD203B41FA5}">
                      <a16:colId xmlns:a16="http://schemas.microsoft.com/office/drawing/2014/main" val="2564470084"/>
                    </a:ext>
                  </a:extLst>
                </a:gridCol>
              </a:tblGrid>
              <a:tr h="340881">
                <a:tc>
                  <a:txBody>
                    <a:bodyPr/>
                    <a:lstStyle/>
                    <a:p>
                      <a:pPr algn="ctr"/>
                      <a:r>
                        <a:rPr lang="fr-FR" b="1" dirty="0">
                          <a:solidFill>
                            <a:srgbClr val="17406D"/>
                          </a:solidFill>
                        </a:rPr>
                        <a:t>86%</a:t>
                      </a:r>
                    </a:p>
                  </a:txBody>
                  <a:tcPr anchor="ctr"/>
                </a:tc>
                <a:extLst>
                  <a:ext uri="{0D108BD9-81ED-4DB2-BD59-A6C34878D82A}">
                    <a16:rowId xmlns:a16="http://schemas.microsoft.com/office/drawing/2014/main" val="3309693034"/>
                  </a:ext>
                </a:extLst>
              </a:tr>
              <a:tr h="533664">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81%</a:t>
                      </a:r>
                    </a:p>
                  </a:txBody>
                  <a:tcPr anchor="ctr"/>
                </a:tc>
                <a:extLst>
                  <a:ext uri="{0D108BD9-81ED-4DB2-BD59-A6C34878D82A}">
                    <a16:rowId xmlns:a16="http://schemas.microsoft.com/office/drawing/2014/main" val="2811886992"/>
                  </a:ext>
                </a:extLst>
              </a:tr>
              <a:tr h="40504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75%</a:t>
                      </a:r>
                    </a:p>
                  </a:txBody>
                  <a:tcPr anchor="ctr"/>
                </a:tc>
                <a:extLst>
                  <a:ext uri="{0D108BD9-81ED-4DB2-BD59-A6C34878D82A}">
                    <a16:rowId xmlns:a16="http://schemas.microsoft.com/office/drawing/2014/main" val="3466736975"/>
                  </a:ext>
                </a:extLst>
              </a:tr>
              <a:tr h="45005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69%</a:t>
                      </a:r>
                    </a:p>
                  </a:txBody>
                  <a:tcPr anchor="ctr"/>
                </a:tc>
                <a:extLst>
                  <a:ext uri="{0D108BD9-81ED-4DB2-BD59-A6C34878D82A}">
                    <a16:rowId xmlns:a16="http://schemas.microsoft.com/office/drawing/2014/main" val="4231699068"/>
                  </a:ext>
                </a:extLst>
              </a:tr>
              <a:tr h="40504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70%</a:t>
                      </a:r>
                    </a:p>
                  </a:txBody>
                  <a:tcPr anchor="ctr"/>
                </a:tc>
                <a:extLst>
                  <a:ext uri="{0D108BD9-81ED-4DB2-BD59-A6C34878D82A}">
                    <a16:rowId xmlns:a16="http://schemas.microsoft.com/office/drawing/2014/main" val="449917818"/>
                  </a:ext>
                </a:extLst>
              </a:tr>
              <a:tr h="40504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66%</a:t>
                      </a:r>
                    </a:p>
                  </a:txBody>
                  <a:tcPr anchor="ctr"/>
                </a:tc>
                <a:extLst>
                  <a:ext uri="{0D108BD9-81ED-4DB2-BD59-A6C34878D82A}">
                    <a16:rowId xmlns:a16="http://schemas.microsoft.com/office/drawing/2014/main" val="41856834"/>
                  </a:ext>
                </a:extLst>
              </a:tr>
              <a:tr h="40504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66%</a:t>
                      </a:r>
                    </a:p>
                  </a:txBody>
                  <a:tcPr anchor="ctr"/>
                </a:tc>
                <a:extLst>
                  <a:ext uri="{0D108BD9-81ED-4DB2-BD59-A6C34878D82A}">
                    <a16:rowId xmlns:a16="http://schemas.microsoft.com/office/drawing/2014/main" val="908194334"/>
                  </a:ext>
                </a:extLst>
              </a:tr>
              <a:tr h="40504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45%</a:t>
                      </a:r>
                    </a:p>
                  </a:txBody>
                  <a:tcPr anchor="ctr"/>
                </a:tc>
                <a:extLst>
                  <a:ext uri="{0D108BD9-81ED-4DB2-BD59-A6C34878D82A}">
                    <a16:rowId xmlns:a16="http://schemas.microsoft.com/office/drawing/2014/main" val="557252613"/>
                  </a:ext>
                </a:extLst>
              </a:tr>
            </a:tbl>
          </a:graphicData>
        </a:graphic>
      </p:graphicFrame>
      <p:cxnSp>
        <p:nvCxnSpPr>
          <p:cNvPr id="4" name="Connecteur droit 3">
            <a:extLst>
              <a:ext uri="{FF2B5EF4-FFF2-40B4-BE49-F238E27FC236}">
                <a16:creationId xmlns:a16="http://schemas.microsoft.com/office/drawing/2014/main" id="{F4EBA536-519B-4874-0C27-589E761EC846}"/>
              </a:ext>
            </a:extLst>
          </p:cNvPr>
          <p:cNvCxnSpPr/>
          <p:nvPr/>
        </p:nvCxnSpPr>
        <p:spPr>
          <a:xfrm>
            <a:off x="1170337" y="360902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Arc 13">
            <a:extLst>
              <a:ext uri="{FF2B5EF4-FFF2-40B4-BE49-F238E27FC236}">
                <a16:creationId xmlns:a16="http://schemas.microsoft.com/office/drawing/2014/main" id="{E7512D96-71F6-758A-7D70-E9F63920F5A2}"/>
              </a:ext>
            </a:extLst>
          </p:cNvPr>
          <p:cNvSpPr/>
          <p:nvPr/>
        </p:nvSpPr>
        <p:spPr>
          <a:xfrm>
            <a:off x="2743075" y="2685932"/>
            <a:ext cx="575266" cy="924914"/>
          </a:xfrm>
          <a:prstGeom prst="arc">
            <a:avLst>
              <a:gd name="adj1" fmla="val 3671642"/>
              <a:gd name="adj2" fmla="val 0"/>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Arc 15">
            <a:extLst>
              <a:ext uri="{FF2B5EF4-FFF2-40B4-BE49-F238E27FC236}">
                <a16:creationId xmlns:a16="http://schemas.microsoft.com/office/drawing/2014/main" id="{812A32A6-40A1-F43C-FF1C-EDF0D3297350}"/>
              </a:ext>
            </a:extLst>
          </p:cNvPr>
          <p:cNvSpPr/>
          <p:nvPr/>
        </p:nvSpPr>
        <p:spPr>
          <a:xfrm>
            <a:off x="8745798" y="2685932"/>
            <a:ext cx="575266" cy="924914"/>
          </a:xfrm>
          <a:prstGeom prst="arc">
            <a:avLst>
              <a:gd name="adj1" fmla="val 3671642"/>
              <a:gd name="adj2" fmla="val 0"/>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3" name="Connecteur droit 22">
            <a:extLst>
              <a:ext uri="{FF2B5EF4-FFF2-40B4-BE49-F238E27FC236}">
                <a16:creationId xmlns:a16="http://schemas.microsoft.com/office/drawing/2014/main" id="{60B19A4B-46E9-ABA2-0923-21F75A4354A4}"/>
              </a:ext>
            </a:extLst>
          </p:cNvPr>
          <p:cNvCxnSpPr/>
          <p:nvPr/>
        </p:nvCxnSpPr>
        <p:spPr>
          <a:xfrm>
            <a:off x="1170337" y="576926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90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192</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363674"/>
            <a:ext cx="11126034" cy="332399"/>
          </a:xfrm>
        </p:spPr>
        <p:txBody>
          <a:bodyPr/>
          <a:lstStyle/>
          <a:p>
            <a:r>
              <a:rPr lang="fr-FR" sz="2400" dirty="0"/>
              <a:t>Des managers plus susceptibles de quitter l’entreprise en cas de non respect des pratiques éthiques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1198456790"/>
              </p:ext>
            </p:extLst>
          </p:nvPr>
        </p:nvGraphicFramePr>
        <p:xfrm>
          <a:off x="652732" y="1144340"/>
          <a:ext cx="8323588" cy="285360"/>
        </p:xfrm>
        <a:graphic>
          <a:graphicData uri="http://schemas.openxmlformats.org/drawingml/2006/table">
            <a:tbl>
              <a:tblPr>
                <a:tableStyleId>{5C22544A-7EE6-4342-B048-85BDC9FD1C3A}</a:tableStyleId>
              </a:tblPr>
              <a:tblGrid>
                <a:gridCol w="8323588">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Q36. Parmi les pratiques non-éthiques suivantes, lesquelles seraient de nature à vous faire quitter l’entreprise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 – </a:t>
            </a:r>
            <a:r>
              <a:rPr lang="fr-FR" sz="1050" b="1" i="1" dirty="0">
                <a:latin typeface="Roboto" panose="020B0604020202020204" charset="0"/>
                <a:ea typeface="Roboto" panose="020B0604020202020204" charset="0"/>
              </a:rPr>
              <a:t>ST « Oui »</a:t>
            </a:r>
          </a:p>
        </p:txBody>
      </p:sp>
      <p:grpSp>
        <p:nvGrpSpPr>
          <p:cNvPr id="11" name="Groupe 10">
            <a:extLst>
              <a:ext uri="{FF2B5EF4-FFF2-40B4-BE49-F238E27FC236}">
                <a16:creationId xmlns:a16="http://schemas.microsoft.com/office/drawing/2014/main" id="{34C4F323-C5F3-55C6-DF64-BD43AB6C7076}"/>
              </a:ext>
            </a:extLst>
          </p:cNvPr>
          <p:cNvGrpSpPr/>
          <p:nvPr/>
        </p:nvGrpSpPr>
        <p:grpSpPr>
          <a:xfrm>
            <a:off x="842615" y="1939448"/>
            <a:ext cx="2060885" cy="504916"/>
            <a:chOff x="842615" y="1939448"/>
            <a:chExt cx="2060885" cy="504916"/>
          </a:xfrm>
        </p:grpSpPr>
        <p:pic>
          <p:nvPicPr>
            <p:cNvPr id="13" name="Picture 2">
              <a:extLst>
                <a:ext uri="{FF2B5EF4-FFF2-40B4-BE49-F238E27FC236}">
                  <a16:creationId xmlns:a16="http://schemas.microsoft.com/office/drawing/2014/main" id="{33CD5B3C-EBD6-0938-A161-D5672B00FA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759E12CD-74FA-4B34-F44D-760F302EE8B7}"/>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6" name="Groupe 15">
            <a:extLst>
              <a:ext uri="{FF2B5EF4-FFF2-40B4-BE49-F238E27FC236}">
                <a16:creationId xmlns:a16="http://schemas.microsoft.com/office/drawing/2014/main" id="{98342617-09D8-04F9-ADD4-AB162249EE83}"/>
              </a:ext>
            </a:extLst>
          </p:cNvPr>
          <p:cNvGrpSpPr/>
          <p:nvPr/>
        </p:nvGrpSpPr>
        <p:grpSpPr>
          <a:xfrm>
            <a:off x="8058119" y="1939448"/>
            <a:ext cx="2010242" cy="504916"/>
            <a:chOff x="8058119" y="1939448"/>
            <a:chExt cx="2010242" cy="504916"/>
          </a:xfrm>
        </p:grpSpPr>
        <p:pic>
          <p:nvPicPr>
            <p:cNvPr id="19" name="Picture 4">
              <a:extLst>
                <a:ext uri="{FF2B5EF4-FFF2-40B4-BE49-F238E27FC236}">
                  <a16:creationId xmlns:a16="http://schemas.microsoft.com/office/drawing/2014/main" id="{6020E7A9-8DFE-22A5-16D3-E368F3AE20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D83A170B-86F5-5DEE-10D4-788E87936847}"/>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graphicFrame>
        <p:nvGraphicFramePr>
          <p:cNvPr id="4" name="Graphique 3">
            <a:extLst>
              <a:ext uri="{FF2B5EF4-FFF2-40B4-BE49-F238E27FC236}">
                <a16:creationId xmlns:a16="http://schemas.microsoft.com/office/drawing/2014/main" id="{FDF99F26-7358-F115-7D77-52B517407FBE}"/>
              </a:ext>
            </a:extLst>
          </p:cNvPr>
          <p:cNvGraphicFramePr/>
          <p:nvPr>
            <p:extLst>
              <p:ext uri="{D42A27DB-BD31-4B8C-83A1-F6EECF244321}">
                <p14:modId xmlns:p14="http://schemas.microsoft.com/office/powerpoint/2010/main" val="2927817438"/>
              </p:ext>
            </p:extLst>
          </p:nvPr>
        </p:nvGraphicFramePr>
        <p:xfrm>
          <a:off x="-69685" y="2932933"/>
          <a:ext cx="6165685" cy="3465576"/>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necteur droit 16">
            <a:extLst>
              <a:ext uri="{FF2B5EF4-FFF2-40B4-BE49-F238E27FC236}">
                <a16:creationId xmlns:a16="http://schemas.microsoft.com/office/drawing/2014/main" id="{0A1369F8-6913-8FFA-1744-6DD82024DC02}"/>
              </a:ext>
            </a:extLst>
          </p:cNvPr>
          <p:cNvCxnSpPr>
            <a:cxnSpLocks/>
          </p:cNvCxnSpPr>
          <p:nvPr/>
        </p:nvCxnSpPr>
        <p:spPr>
          <a:xfrm>
            <a:off x="5915980" y="2932933"/>
            <a:ext cx="0" cy="3150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Graphique 17">
            <a:extLst>
              <a:ext uri="{FF2B5EF4-FFF2-40B4-BE49-F238E27FC236}">
                <a16:creationId xmlns:a16="http://schemas.microsoft.com/office/drawing/2014/main" id="{09E321F3-C6A0-20B2-488E-B23F534A10F1}"/>
              </a:ext>
            </a:extLst>
          </p:cNvPr>
          <p:cNvGraphicFramePr/>
          <p:nvPr>
            <p:extLst>
              <p:ext uri="{D42A27DB-BD31-4B8C-83A1-F6EECF244321}">
                <p14:modId xmlns:p14="http://schemas.microsoft.com/office/powerpoint/2010/main" val="1480451641"/>
              </p:ext>
            </p:extLst>
          </p:nvPr>
        </p:nvGraphicFramePr>
        <p:xfrm>
          <a:off x="6026315" y="2933754"/>
          <a:ext cx="6165685" cy="3465576"/>
        </p:xfrm>
        <a:graphic>
          <a:graphicData uri="http://schemas.openxmlformats.org/drawingml/2006/chart">
            <c:chart xmlns:c="http://schemas.openxmlformats.org/drawingml/2006/chart" xmlns:r="http://schemas.openxmlformats.org/officeDocument/2006/relationships" r:id="rId5"/>
          </a:graphicData>
        </a:graphic>
      </p:graphicFrame>
      <p:sp>
        <p:nvSpPr>
          <p:cNvPr id="8" name="ZoneTexte 7">
            <a:extLst>
              <a:ext uri="{FF2B5EF4-FFF2-40B4-BE49-F238E27FC236}">
                <a16:creationId xmlns:a16="http://schemas.microsoft.com/office/drawing/2014/main" id="{73CD5675-8851-B63E-36CA-93E1B0F310D4}"/>
              </a:ext>
            </a:extLst>
          </p:cNvPr>
          <p:cNvSpPr txBox="1"/>
          <p:nvPr/>
        </p:nvSpPr>
        <p:spPr>
          <a:xfrm>
            <a:off x="200345" y="2657436"/>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10" name="ZoneTexte 9">
            <a:extLst>
              <a:ext uri="{FF2B5EF4-FFF2-40B4-BE49-F238E27FC236}">
                <a16:creationId xmlns:a16="http://schemas.microsoft.com/office/drawing/2014/main" id="{DDBFC752-FE6D-3D48-9805-76FCBA940E75}"/>
              </a:ext>
            </a:extLst>
          </p:cNvPr>
          <p:cNvSpPr txBox="1"/>
          <p:nvPr/>
        </p:nvSpPr>
        <p:spPr>
          <a:xfrm>
            <a:off x="932214" y="2657436"/>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14" name="ZoneTexte 13">
            <a:extLst>
              <a:ext uri="{FF2B5EF4-FFF2-40B4-BE49-F238E27FC236}">
                <a16:creationId xmlns:a16="http://schemas.microsoft.com/office/drawing/2014/main" id="{7494CE42-A4C7-96B5-E9A5-8D5C00456BC4}"/>
              </a:ext>
            </a:extLst>
          </p:cNvPr>
          <p:cNvSpPr txBox="1"/>
          <p:nvPr/>
        </p:nvSpPr>
        <p:spPr>
          <a:xfrm>
            <a:off x="1697298" y="2800953"/>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6" name="ZoneTexte 25">
            <a:extLst>
              <a:ext uri="{FF2B5EF4-FFF2-40B4-BE49-F238E27FC236}">
                <a16:creationId xmlns:a16="http://schemas.microsoft.com/office/drawing/2014/main" id="{72077222-75EE-149D-36C9-D214AF7EAE67}"/>
              </a:ext>
            </a:extLst>
          </p:cNvPr>
          <p:cNvSpPr txBox="1"/>
          <p:nvPr/>
        </p:nvSpPr>
        <p:spPr>
          <a:xfrm>
            <a:off x="2411779" y="2795889"/>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7" name="ZoneTexte 26">
            <a:extLst>
              <a:ext uri="{FF2B5EF4-FFF2-40B4-BE49-F238E27FC236}">
                <a16:creationId xmlns:a16="http://schemas.microsoft.com/office/drawing/2014/main" id="{169BF0D0-1390-DA3F-A20A-519706954C67}"/>
              </a:ext>
            </a:extLst>
          </p:cNvPr>
          <p:cNvSpPr txBox="1"/>
          <p:nvPr/>
        </p:nvSpPr>
        <p:spPr>
          <a:xfrm>
            <a:off x="3134363" y="2773187"/>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8" name="ZoneTexte 27">
            <a:extLst>
              <a:ext uri="{FF2B5EF4-FFF2-40B4-BE49-F238E27FC236}">
                <a16:creationId xmlns:a16="http://schemas.microsoft.com/office/drawing/2014/main" id="{7F3CB83A-0767-E738-97F3-2B6F6E1B5A55}"/>
              </a:ext>
            </a:extLst>
          </p:cNvPr>
          <p:cNvSpPr txBox="1"/>
          <p:nvPr/>
        </p:nvSpPr>
        <p:spPr>
          <a:xfrm>
            <a:off x="3899447" y="2773187"/>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9" name="ZoneTexte 28">
            <a:extLst>
              <a:ext uri="{FF2B5EF4-FFF2-40B4-BE49-F238E27FC236}">
                <a16:creationId xmlns:a16="http://schemas.microsoft.com/office/drawing/2014/main" id="{027E1683-1457-60CA-5289-13ED8D46D3EC}"/>
              </a:ext>
            </a:extLst>
          </p:cNvPr>
          <p:cNvSpPr txBox="1"/>
          <p:nvPr/>
        </p:nvSpPr>
        <p:spPr>
          <a:xfrm>
            <a:off x="4647846" y="2932112"/>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30" name="ZoneTexte 29">
            <a:extLst>
              <a:ext uri="{FF2B5EF4-FFF2-40B4-BE49-F238E27FC236}">
                <a16:creationId xmlns:a16="http://schemas.microsoft.com/office/drawing/2014/main" id="{ED5BDF92-A86E-0543-AAF0-0A72D99DE0EA}"/>
              </a:ext>
            </a:extLst>
          </p:cNvPr>
          <p:cNvSpPr txBox="1"/>
          <p:nvPr/>
        </p:nvSpPr>
        <p:spPr>
          <a:xfrm>
            <a:off x="5371923" y="3345995"/>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31" name="ZoneTexte 30">
            <a:extLst>
              <a:ext uri="{FF2B5EF4-FFF2-40B4-BE49-F238E27FC236}">
                <a16:creationId xmlns:a16="http://schemas.microsoft.com/office/drawing/2014/main" id="{C2817EAF-39DC-CE8F-CDA4-C3CE16EFFD11}"/>
              </a:ext>
            </a:extLst>
          </p:cNvPr>
          <p:cNvSpPr txBox="1"/>
          <p:nvPr/>
        </p:nvSpPr>
        <p:spPr>
          <a:xfrm>
            <a:off x="6315426" y="2657436"/>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32" name="ZoneTexte 31">
            <a:extLst>
              <a:ext uri="{FF2B5EF4-FFF2-40B4-BE49-F238E27FC236}">
                <a16:creationId xmlns:a16="http://schemas.microsoft.com/office/drawing/2014/main" id="{49011966-6CDA-51A8-ACA2-EB03FFA397E8}"/>
              </a:ext>
            </a:extLst>
          </p:cNvPr>
          <p:cNvSpPr txBox="1"/>
          <p:nvPr/>
        </p:nvSpPr>
        <p:spPr>
          <a:xfrm>
            <a:off x="7038010" y="2735106"/>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33" name="ZoneTexte 32">
            <a:extLst>
              <a:ext uri="{FF2B5EF4-FFF2-40B4-BE49-F238E27FC236}">
                <a16:creationId xmlns:a16="http://schemas.microsoft.com/office/drawing/2014/main" id="{974B62A8-6E66-C829-FE6F-E347B0DB8D14}"/>
              </a:ext>
            </a:extLst>
          </p:cNvPr>
          <p:cNvSpPr txBox="1"/>
          <p:nvPr/>
        </p:nvSpPr>
        <p:spPr>
          <a:xfrm>
            <a:off x="8503767" y="2985565"/>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34" name="ZoneTexte 33">
            <a:extLst>
              <a:ext uri="{FF2B5EF4-FFF2-40B4-BE49-F238E27FC236}">
                <a16:creationId xmlns:a16="http://schemas.microsoft.com/office/drawing/2014/main" id="{E73ADA98-4DAC-C923-E95F-440A5CD5EAC6}"/>
              </a:ext>
            </a:extLst>
          </p:cNvPr>
          <p:cNvSpPr txBox="1"/>
          <p:nvPr/>
        </p:nvSpPr>
        <p:spPr>
          <a:xfrm>
            <a:off x="9230363" y="2985565"/>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35" name="ZoneTexte 34">
            <a:extLst>
              <a:ext uri="{FF2B5EF4-FFF2-40B4-BE49-F238E27FC236}">
                <a16:creationId xmlns:a16="http://schemas.microsoft.com/office/drawing/2014/main" id="{91500908-F45D-A057-B60F-2251386AEAA7}"/>
              </a:ext>
            </a:extLst>
          </p:cNvPr>
          <p:cNvSpPr txBox="1"/>
          <p:nvPr/>
        </p:nvSpPr>
        <p:spPr>
          <a:xfrm>
            <a:off x="9995447" y="2944436"/>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36" name="ZoneTexte 35">
            <a:extLst>
              <a:ext uri="{FF2B5EF4-FFF2-40B4-BE49-F238E27FC236}">
                <a16:creationId xmlns:a16="http://schemas.microsoft.com/office/drawing/2014/main" id="{B77597A2-F439-AAFC-7D4C-6EAF29D54058}"/>
              </a:ext>
            </a:extLst>
          </p:cNvPr>
          <p:cNvSpPr txBox="1"/>
          <p:nvPr/>
        </p:nvSpPr>
        <p:spPr>
          <a:xfrm>
            <a:off x="10743846" y="2944436"/>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Tree>
    <p:extLst>
      <p:ext uri="{BB962C8B-B14F-4D97-AF65-F5344CB8AC3E}">
        <p14:creationId xmlns:p14="http://schemas.microsoft.com/office/powerpoint/2010/main" val="377560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218047"/>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extLst>
              <p:ext uri="{D42A27DB-BD31-4B8C-83A1-F6EECF244321}">
                <p14:modId xmlns:p14="http://schemas.microsoft.com/office/powerpoint/2010/main" val="1428689205"/>
              </p:ext>
            </p:extLst>
          </p:nvPr>
        </p:nvGraphicFramePr>
        <p:xfrm>
          <a:off x="713867" y="958160"/>
          <a:ext cx="9393485" cy="285360"/>
        </p:xfrm>
        <a:graphic>
          <a:graphicData uri="http://schemas.openxmlformats.org/drawingml/2006/table">
            <a:tbl>
              <a:tblPr>
                <a:tableStyleId>{5C22544A-7EE6-4342-B048-85BDC9FD1C3A}</a:tableStyleId>
              </a:tblPr>
              <a:tblGrid>
                <a:gridCol w="9393485">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Q36. Parmi les pratiques non-éthiques suivantes, lesquelles seraient de nature à vous faire quitter l’entreprise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41617"/>
            <a:ext cx="1033670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 Potentiels motifs de démission</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46004"/>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722794" y="132283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endParaRPr lang="fr-FR" sz="1050" i="1" dirty="0">
              <a:solidFill>
                <a:srgbClr val="7030A0"/>
              </a:solidFill>
              <a:latin typeface="Roboto" panose="020B0604020202020204" charset="0"/>
              <a:ea typeface="Roboto" panose="020B0604020202020204" charset="0"/>
            </a:endParaRP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nvGraphicFramePr>
        <p:xfrm>
          <a:off x="172332" y="2284644"/>
          <a:ext cx="11740467" cy="4389125"/>
        </p:xfrm>
        <a:graphic>
          <a:graphicData uri="http://schemas.openxmlformats.org/drawingml/2006/table">
            <a:tbl>
              <a:tblPr firstRow="1" bandRow="1"/>
              <a:tblGrid>
                <a:gridCol w="1790700">
                  <a:extLst>
                    <a:ext uri="{9D8B030D-6E8A-4147-A177-3AD203B41FA5}">
                      <a16:colId xmlns:a16="http://schemas.microsoft.com/office/drawing/2014/main" val="1613173348"/>
                    </a:ext>
                  </a:extLst>
                </a:gridCol>
                <a:gridCol w="708382">
                  <a:extLst>
                    <a:ext uri="{9D8B030D-6E8A-4147-A177-3AD203B41FA5}">
                      <a16:colId xmlns:a16="http://schemas.microsoft.com/office/drawing/2014/main" val="2417229433"/>
                    </a:ext>
                  </a:extLst>
                </a:gridCol>
                <a:gridCol w="1933295">
                  <a:extLst>
                    <a:ext uri="{9D8B030D-6E8A-4147-A177-3AD203B41FA5}">
                      <a16:colId xmlns:a16="http://schemas.microsoft.com/office/drawing/2014/main" val="4065695276"/>
                    </a:ext>
                  </a:extLst>
                </a:gridCol>
                <a:gridCol w="2086763">
                  <a:extLst>
                    <a:ext uri="{9D8B030D-6E8A-4147-A177-3AD203B41FA5}">
                      <a16:colId xmlns:a16="http://schemas.microsoft.com/office/drawing/2014/main" val="1842800419"/>
                    </a:ext>
                  </a:extLst>
                </a:gridCol>
                <a:gridCol w="849892">
                  <a:extLst>
                    <a:ext uri="{9D8B030D-6E8A-4147-A177-3AD203B41FA5}">
                      <a16:colId xmlns:a16="http://schemas.microsoft.com/office/drawing/2014/main" val="332636344"/>
                    </a:ext>
                  </a:extLst>
                </a:gridCol>
                <a:gridCol w="2147299">
                  <a:extLst>
                    <a:ext uri="{9D8B030D-6E8A-4147-A177-3AD203B41FA5}">
                      <a16:colId xmlns:a16="http://schemas.microsoft.com/office/drawing/2014/main" val="1978337493"/>
                    </a:ext>
                  </a:extLst>
                </a:gridCol>
                <a:gridCol w="2224136">
                  <a:extLst>
                    <a:ext uri="{9D8B030D-6E8A-4147-A177-3AD203B41FA5}">
                      <a16:colId xmlns:a16="http://schemas.microsoft.com/office/drawing/2014/main" val="1820714950"/>
                    </a:ext>
                  </a:extLst>
                </a:gridCol>
              </a:tblGrid>
              <a:tr h="673448">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Management non exemplaire, discrimination, harcèlement</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91%</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Moins de 5 ans d’ancienneté : 97%</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kern="1200" baseline="0" dirty="0">
                          <a:solidFill>
                            <a:srgbClr val="84A120"/>
                          </a:solidFill>
                          <a:latin typeface="Calibri" panose="020F0502020204030204" pitchFamily="34" charset="0"/>
                          <a:ea typeface="+mn-ea"/>
                          <a:cs typeface="+mn-cs"/>
                        </a:rPr>
                        <a:t>86%</a:t>
                      </a:r>
                      <a:endParaRPr lang="fr-FR" sz="900" b="0" i="0" u="none" strike="noStrike" baseline="0" dirty="0">
                        <a:solidFill>
                          <a:srgbClr val="C0000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93%</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50 ans et plus : 83%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20 ans ou plus d’ancienneté : 83%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84%</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772022013"/>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Pratiques frauduleuses, corruption, blanchiment</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84%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82%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81%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De 10 à 19 ans d’ancienneté : 89%</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87% </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De 20 ans à plus d’ancienneté : 77%</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79%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8002930"/>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Absence de protection des données personnelles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N’encadrant pas une équipe : 84%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Entre 40 et 49 ans : 68%</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Encadrant une équipe : 72%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75%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50 ans et plus : 13%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20 ans ou plus d’ancienneté : 12%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63909016"/>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Conflits d’intérêts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70%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69%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Moins de 30 ans : 79%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De 20 ans à plus d’ancienneté : 65%</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66%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85536306"/>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Atteinte au respect des clients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68%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70%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67%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088914532"/>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Atteinte au respect des communautés locales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64%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66%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De 10 à 19 ans d’ancienneté : 73%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20 ans ou plus d’ancienneté : 62%</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 ’équipe : 63%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98341107"/>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Non respect des valeurs de mon entreprise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63%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57%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66%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50 ans ou plus : 70%</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d’une équipe : 74%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63%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187976734"/>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Autres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47%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57%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42%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45%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Entre 30 et 39 ans : 34%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27589333"/>
                  </a:ext>
                </a:extLst>
              </a:tr>
            </a:tbl>
          </a:graphicData>
        </a:graphic>
      </p:graphicFrame>
      <p:grpSp>
        <p:nvGrpSpPr>
          <p:cNvPr id="5" name="Groupe 4">
            <a:extLst>
              <a:ext uri="{FF2B5EF4-FFF2-40B4-BE49-F238E27FC236}">
                <a16:creationId xmlns:a16="http://schemas.microsoft.com/office/drawing/2014/main" id="{A6BE3E58-9DAB-ABE0-A3CD-77299EFD15B1}"/>
              </a:ext>
            </a:extLst>
          </p:cNvPr>
          <p:cNvGrpSpPr/>
          <p:nvPr/>
        </p:nvGrpSpPr>
        <p:grpSpPr>
          <a:xfrm>
            <a:off x="3817560" y="1476278"/>
            <a:ext cx="2060885" cy="504916"/>
            <a:chOff x="842615" y="1939448"/>
            <a:chExt cx="2060885" cy="504916"/>
          </a:xfrm>
        </p:grpSpPr>
        <p:pic>
          <p:nvPicPr>
            <p:cNvPr id="6" name="Picture 2">
              <a:extLst>
                <a:ext uri="{FF2B5EF4-FFF2-40B4-BE49-F238E27FC236}">
                  <a16:creationId xmlns:a16="http://schemas.microsoft.com/office/drawing/2014/main" id="{4ADA52CD-29B1-C841-CB1E-5836AF483A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CA2080EC-4B06-255E-66E2-15B500EFAE7E}"/>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1" name="Groupe 10">
            <a:extLst>
              <a:ext uri="{FF2B5EF4-FFF2-40B4-BE49-F238E27FC236}">
                <a16:creationId xmlns:a16="http://schemas.microsoft.com/office/drawing/2014/main" id="{AA8020F9-93C5-4075-3AB1-E8B0130BEEC1}"/>
              </a:ext>
            </a:extLst>
          </p:cNvPr>
          <p:cNvGrpSpPr/>
          <p:nvPr/>
        </p:nvGrpSpPr>
        <p:grpSpPr>
          <a:xfrm>
            <a:off x="9089136" y="1463133"/>
            <a:ext cx="2010242" cy="504916"/>
            <a:chOff x="8058119" y="1939448"/>
            <a:chExt cx="2010242" cy="504916"/>
          </a:xfrm>
        </p:grpSpPr>
        <p:pic>
          <p:nvPicPr>
            <p:cNvPr id="13" name="Picture 4">
              <a:extLst>
                <a:ext uri="{FF2B5EF4-FFF2-40B4-BE49-F238E27FC236}">
                  <a16:creationId xmlns:a16="http://schemas.microsoft.com/office/drawing/2014/main" id="{93E61CEC-4B85-0C80-61C9-027A78AD8B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52FF8FE3-6016-0F3A-2EAC-7FDD7EAD8F77}"/>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cxnSp>
        <p:nvCxnSpPr>
          <p:cNvPr id="16" name="Connecteur droit 15">
            <a:extLst>
              <a:ext uri="{FF2B5EF4-FFF2-40B4-BE49-F238E27FC236}">
                <a16:creationId xmlns:a16="http://schemas.microsoft.com/office/drawing/2014/main" id="{5BADCF57-9A95-96D9-7E0C-AAF852322EA7}"/>
              </a:ext>
            </a:extLst>
          </p:cNvPr>
          <p:cNvCxnSpPr>
            <a:cxnSpLocks/>
          </p:cNvCxnSpPr>
          <p:nvPr/>
        </p:nvCxnSpPr>
        <p:spPr>
          <a:xfrm>
            <a:off x="6693663" y="2282431"/>
            <a:ext cx="0" cy="439133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ACC9C6F0-D8BA-2CD9-E4F6-D79191B8F415}"/>
              </a:ext>
            </a:extLst>
          </p:cNvPr>
          <p:cNvSpPr>
            <a:spLocks noGrp="1"/>
          </p:cNvSpPr>
          <p:nvPr>
            <p:ph type="sldNum" sz="quarter" idx="4"/>
          </p:nvPr>
        </p:nvSpPr>
        <p:spPr/>
        <p:txBody>
          <a:bodyPr/>
          <a:lstStyle/>
          <a:p>
            <a:fld id="{69A197D1-22BB-4CE7-B90B-919B10D073A0}" type="slidenum">
              <a:rPr lang="fr-FR" altLang="fr-FR" smtClean="0"/>
              <a:pPr/>
              <a:t>193</a:t>
            </a:fld>
            <a:endParaRPr lang="fr-FR" altLang="fr-FR" dirty="0"/>
          </a:p>
        </p:txBody>
      </p:sp>
    </p:spTree>
    <p:extLst>
      <p:ext uri="{BB962C8B-B14F-4D97-AF65-F5344CB8AC3E}">
        <p14:creationId xmlns:p14="http://schemas.microsoft.com/office/powerpoint/2010/main" val="236407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194</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386660"/>
            <a:ext cx="10855569" cy="332399"/>
          </a:xfrm>
        </p:spPr>
        <p:txBody>
          <a:bodyPr/>
          <a:lstStyle/>
          <a:p>
            <a:r>
              <a:rPr lang="fr-FR" sz="2400" dirty="0"/>
              <a:t>Près d’un tiers des répondants jugent leurs entreprises pionnières en termes d’éthique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2656166908"/>
              </p:ext>
            </p:extLst>
          </p:nvPr>
        </p:nvGraphicFramePr>
        <p:xfrm>
          <a:off x="652732" y="1028746"/>
          <a:ext cx="6837466" cy="285360"/>
        </p:xfrm>
        <a:graphic>
          <a:graphicData uri="http://schemas.openxmlformats.org/drawingml/2006/table">
            <a:tbl>
              <a:tblPr>
                <a:tableStyleId>{5C22544A-7EE6-4342-B048-85BDC9FD1C3A}</a:tableStyleId>
              </a:tblPr>
              <a:tblGrid>
                <a:gridCol w="6837466">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Q37. Diriez-vous que votre entreprise est pionnière en termes d’éthique dans son secteur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340691"/>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4565655" y="4844355"/>
            <a:ext cx="3060690" cy="1015663"/>
          </a:xfrm>
          <a:prstGeom prst="rect">
            <a:avLst/>
          </a:prstGeom>
          <a:noFill/>
        </p:spPr>
        <p:txBody>
          <a:bodyPr wrap="square" lIns="0" rIns="0" rtlCol="0" anchor="b">
            <a:spAutoFit/>
          </a:bodyPr>
          <a:lstStyle/>
          <a:p>
            <a:pPr algn="ctr"/>
            <a:r>
              <a:rPr lang="en-US" sz="2000" b="1" noProof="1">
                <a:solidFill>
                  <a:srgbClr val="17406D"/>
                </a:solidFill>
                <a:latin typeface="Roboto" panose="02000000000000000000"/>
              </a:rPr>
              <a:t>Jugent leur entreprise pionnière en termes d’éthique dans son secteur</a:t>
            </a:r>
          </a:p>
        </p:txBody>
      </p:sp>
      <p:graphicFrame>
        <p:nvGraphicFramePr>
          <p:cNvPr id="17" name="Graphique 16">
            <a:extLst>
              <a:ext uri="{FF2B5EF4-FFF2-40B4-BE49-F238E27FC236}">
                <a16:creationId xmlns:a16="http://schemas.microsoft.com/office/drawing/2014/main" id="{85F770CA-30D2-B97F-0D4D-FDF4CFD7AD8D}"/>
              </a:ext>
            </a:extLst>
          </p:cNvPr>
          <p:cNvGraphicFramePr/>
          <p:nvPr>
            <p:extLst>
              <p:ext uri="{D42A27DB-BD31-4B8C-83A1-F6EECF244321}">
                <p14:modId xmlns:p14="http://schemas.microsoft.com/office/powerpoint/2010/main" val="3472324649"/>
              </p:ext>
            </p:extLst>
          </p:nvPr>
        </p:nvGraphicFramePr>
        <p:xfrm>
          <a:off x="552702" y="2140267"/>
          <a:ext cx="4588030" cy="3889331"/>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0">
            <a:extLst>
              <a:ext uri="{FF2B5EF4-FFF2-40B4-BE49-F238E27FC236}">
                <a16:creationId xmlns:a16="http://schemas.microsoft.com/office/drawing/2014/main" id="{44352A38-D6E7-458C-6DD4-EAA9B35D9FD8}"/>
              </a:ext>
            </a:extLst>
          </p:cNvPr>
          <p:cNvSpPr txBox="1"/>
          <p:nvPr/>
        </p:nvSpPr>
        <p:spPr>
          <a:xfrm>
            <a:off x="1460485" y="5101770"/>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29%</a:t>
            </a:r>
          </a:p>
        </p:txBody>
      </p:sp>
      <p:sp>
        <p:nvSpPr>
          <p:cNvPr id="19" name="Arc 18">
            <a:extLst>
              <a:ext uri="{FF2B5EF4-FFF2-40B4-BE49-F238E27FC236}">
                <a16:creationId xmlns:a16="http://schemas.microsoft.com/office/drawing/2014/main" id="{B7F333D0-9EFF-1E26-1CFA-2A6FDD565F47}"/>
              </a:ext>
            </a:extLst>
          </p:cNvPr>
          <p:cNvSpPr/>
          <p:nvPr/>
        </p:nvSpPr>
        <p:spPr>
          <a:xfrm>
            <a:off x="593469" y="2390100"/>
            <a:ext cx="2682219" cy="2740336"/>
          </a:xfrm>
          <a:prstGeom prst="arc">
            <a:avLst>
              <a:gd name="adj1" fmla="val 16240062"/>
              <a:gd name="adj2" fmla="val 93439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aphicFrame>
        <p:nvGraphicFramePr>
          <p:cNvPr id="20" name="Graphique 19">
            <a:extLst>
              <a:ext uri="{FF2B5EF4-FFF2-40B4-BE49-F238E27FC236}">
                <a16:creationId xmlns:a16="http://schemas.microsoft.com/office/drawing/2014/main" id="{06A0F32C-C3CF-5E39-0144-B83ADE9D7737}"/>
              </a:ext>
            </a:extLst>
          </p:cNvPr>
          <p:cNvGraphicFramePr/>
          <p:nvPr>
            <p:extLst>
              <p:ext uri="{D42A27DB-BD31-4B8C-83A1-F6EECF244321}">
                <p14:modId xmlns:p14="http://schemas.microsoft.com/office/powerpoint/2010/main" val="2946828090"/>
              </p:ext>
            </p:extLst>
          </p:nvPr>
        </p:nvGraphicFramePr>
        <p:xfrm>
          <a:off x="8661285" y="2149959"/>
          <a:ext cx="4588030" cy="3889331"/>
        </p:xfrm>
        <a:graphic>
          <a:graphicData uri="http://schemas.openxmlformats.org/drawingml/2006/chart">
            <c:chart xmlns:c="http://schemas.openxmlformats.org/drawingml/2006/chart" xmlns:r="http://schemas.openxmlformats.org/officeDocument/2006/relationships" r:id="rId3"/>
          </a:graphicData>
        </a:graphic>
      </p:graphicFrame>
      <p:sp>
        <p:nvSpPr>
          <p:cNvPr id="21" name="Arc 20">
            <a:extLst>
              <a:ext uri="{FF2B5EF4-FFF2-40B4-BE49-F238E27FC236}">
                <a16:creationId xmlns:a16="http://schemas.microsoft.com/office/drawing/2014/main" id="{0E06A9FA-2ACF-36D7-A452-5961FA4E5745}"/>
              </a:ext>
            </a:extLst>
          </p:cNvPr>
          <p:cNvSpPr/>
          <p:nvPr/>
        </p:nvSpPr>
        <p:spPr>
          <a:xfrm>
            <a:off x="8702052" y="2390100"/>
            <a:ext cx="2682219" cy="2740336"/>
          </a:xfrm>
          <a:prstGeom prst="arc">
            <a:avLst>
              <a:gd name="adj1" fmla="val 16290432"/>
              <a:gd name="adj2" fmla="val 259439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2" name="TextBox 10">
            <a:extLst>
              <a:ext uri="{FF2B5EF4-FFF2-40B4-BE49-F238E27FC236}">
                <a16:creationId xmlns:a16="http://schemas.microsoft.com/office/drawing/2014/main" id="{168285C6-67AC-F89C-7F2E-BD62ED6C0C5E}"/>
              </a:ext>
            </a:extLst>
          </p:cNvPr>
          <p:cNvSpPr txBox="1"/>
          <p:nvPr/>
        </p:nvSpPr>
        <p:spPr>
          <a:xfrm>
            <a:off x="9595199" y="5097272"/>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37%</a:t>
            </a:r>
          </a:p>
        </p:txBody>
      </p:sp>
      <p:pic>
        <p:nvPicPr>
          <p:cNvPr id="23" name="Picture 2">
            <a:extLst>
              <a:ext uri="{FF2B5EF4-FFF2-40B4-BE49-F238E27FC236}">
                <a16:creationId xmlns:a16="http://schemas.microsoft.com/office/drawing/2014/main" id="{BD6C31B0-F6B5-4AF1-24EA-38328A8D91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615" y="1688002"/>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EE33F60D-4EC8-53BB-3835-1824980DF1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6186" y="1688002"/>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83E6309C-3D13-C424-F2EF-B80E09FB36D1}"/>
              </a:ext>
            </a:extLst>
          </p:cNvPr>
          <p:cNvSpPr txBox="1"/>
          <p:nvPr/>
        </p:nvSpPr>
        <p:spPr>
          <a:xfrm>
            <a:off x="1451419" y="1854364"/>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26" name="ZoneTexte 25">
            <a:extLst>
              <a:ext uri="{FF2B5EF4-FFF2-40B4-BE49-F238E27FC236}">
                <a16:creationId xmlns:a16="http://schemas.microsoft.com/office/drawing/2014/main" id="{E8D4B193-129D-E335-A60C-028E78C2E663}"/>
              </a:ext>
            </a:extLst>
          </p:cNvPr>
          <p:cNvSpPr txBox="1"/>
          <p:nvPr/>
        </p:nvSpPr>
        <p:spPr>
          <a:xfrm>
            <a:off x="8804347" y="1854364"/>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aphicFrame>
        <p:nvGraphicFramePr>
          <p:cNvPr id="2" name="Graphique 1">
            <a:extLst>
              <a:ext uri="{FF2B5EF4-FFF2-40B4-BE49-F238E27FC236}">
                <a16:creationId xmlns:a16="http://schemas.microsoft.com/office/drawing/2014/main" id="{46FB664B-177B-6850-6C90-AA981107AB76}"/>
              </a:ext>
            </a:extLst>
          </p:cNvPr>
          <p:cNvGraphicFramePr/>
          <p:nvPr>
            <p:extLst>
              <p:ext uri="{D42A27DB-BD31-4B8C-83A1-F6EECF244321}">
                <p14:modId xmlns:p14="http://schemas.microsoft.com/office/powerpoint/2010/main" val="3934829764"/>
              </p:ext>
            </p:extLst>
          </p:nvPr>
        </p:nvGraphicFramePr>
        <p:xfrm>
          <a:off x="2907283" y="4360435"/>
          <a:ext cx="1794519" cy="19557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Graphique 2">
            <a:extLst>
              <a:ext uri="{FF2B5EF4-FFF2-40B4-BE49-F238E27FC236}">
                <a16:creationId xmlns:a16="http://schemas.microsoft.com/office/drawing/2014/main" id="{1BDD9F95-03C9-ABC0-0148-E842AB291F71}"/>
              </a:ext>
            </a:extLst>
          </p:cNvPr>
          <p:cNvGraphicFramePr/>
          <p:nvPr>
            <p:extLst>
              <p:ext uri="{D42A27DB-BD31-4B8C-83A1-F6EECF244321}">
                <p14:modId xmlns:p14="http://schemas.microsoft.com/office/powerpoint/2010/main" val="1124279616"/>
              </p:ext>
            </p:extLst>
          </p:nvPr>
        </p:nvGraphicFramePr>
        <p:xfrm>
          <a:off x="7490198" y="4360435"/>
          <a:ext cx="1794519" cy="1955730"/>
        </p:xfrm>
        <a:graphic>
          <a:graphicData uri="http://schemas.openxmlformats.org/drawingml/2006/chart">
            <c:chart xmlns:c="http://schemas.openxmlformats.org/drawingml/2006/chart" xmlns:r="http://schemas.openxmlformats.org/officeDocument/2006/relationships" r:id="rId7"/>
          </a:graphicData>
        </a:graphic>
      </p:graphicFrame>
      <p:sp>
        <p:nvSpPr>
          <p:cNvPr id="10" name="ZoneTexte 9">
            <a:extLst>
              <a:ext uri="{FF2B5EF4-FFF2-40B4-BE49-F238E27FC236}">
                <a16:creationId xmlns:a16="http://schemas.microsoft.com/office/drawing/2014/main" id="{F97DB7E8-456F-A0EB-3EA4-669F004DFA19}"/>
              </a:ext>
            </a:extLst>
          </p:cNvPr>
          <p:cNvSpPr txBox="1"/>
          <p:nvPr/>
        </p:nvSpPr>
        <p:spPr>
          <a:xfrm>
            <a:off x="3510537" y="4254195"/>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14" name="ZoneTexte 13">
            <a:extLst>
              <a:ext uri="{FF2B5EF4-FFF2-40B4-BE49-F238E27FC236}">
                <a16:creationId xmlns:a16="http://schemas.microsoft.com/office/drawing/2014/main" id="{9B858396-F89E-D381-DF40-8DA8596A424D}"/>
              </a:ext>
            </a:extLst>
          </p:cNvPr>
          <p:cNvSpPr txBox="1"/>
          <p:nvPr/>
        </p:nvSpPr>
        <p:spPr>
          <a:xfrm>
            <a:off x="8064837" y="4021904"/>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4" name="ZoneTexte 3">
            <a:extLst>
              <a:ext uri="{FF2B5EF4-FFF2-40B4-BE49-F238E27FC236}">
                <a16:creationId xmlns:a16="http://schemas.microsoft.com/office/drawing/2014/main" id="{7F7888EC-F643-D6DB-2557-291646A4EAA5}"/>
              </a:ext>
            </a:extLst>
          </p:cNvPr>
          <p:cNvSpPr txBox="1"/>
          <p:nvPr/>
        </p:nvSpPr>
        <p:spPr>
          <a:xfrm>
            <a:off x="9595199" y="5848755"/>
            <a:ext cx="2421155" cy="553998"/>
          </a:xfrm>
          <a:prstGeom prst="rect">
            <a:avLst/>
          </a:prstGeom>
        </p:spPr>
        <p:txBody>
          <a:bodyPr wrap="square" lIns="0" tIns="0" rIns="0" bIns="0" rtlCol="0" anchor="t" anchorCtr="0">
            <a:spAutoFit/>
          </a:bodyPr>
          <a:lstStyle/>
          <a:p>
            <a:pPr fontAlgn="auto"/>
            <a:r>
              <a:rPr lang="fr-FR" sz="900" dirty="0">
                <a:solidFill>
                  <a:srgbClr val="00B050"/>
                </a:solidFill>
              </a:rPr>
              <a:t>Entre 30 et 39 ans : 47%</a:t>
            </a:r>
          </a:p>
          <a:p>
            <a:pPr fontAlgn="auto"/>
            <a:r>
              <a:rPr lang="fr-FR" sz="900" dirty="0">
                <a:solidFill>
                  <a:srgbClr val="00B050"/>
                </a:solidFill>
              </a:rPr>
              <a:t>Encadrant d’une équipe : 49% </a:t>
            </a:r>
            <a:r>
              <a:rPr lang="fr-FR" sz="900" dirty="0"/>
              <a:t>/</a:t>
            </a:r>
            <a:r>
              <a:rPr lang="fr-FR" sz="900" dirty="0">
                <a:solidFill>
                  <a:srgbClr val="00B050"/>
                </a:solidFill>
              </a:rPr>
              <a:t> </a:t>
            </a:r>
          </a:p>
          <a:p>
            <a:pPr fontAlgn="auto"/>
            <a:r>
              <a:rPr lang="fr-FR" sz="900" dirty="0">
                <a:solidFill>
                  <a:srgbClr val="FF0000"/>
                </a:solidFill>
              </a:rPr>
              <a:t>N’encadrant pas d’équipe : 32%</a:t>
            </a:r>
          </a:p>
          <a:p>
            <a:pPr fontAlgn="auto"/>
            <a:r>
              <a:rPr lang="fr-FR" sz="900" dirty="0">
                <a:solidFill>
                  <a:srgbClr val="FF0000"/>
                </a:solidFill>
              </a:rPr>
              <a:t>Entre 40 et 49 ans : 31%</a:t>
            </a:r>
          </a:p>
        </p:txBody>
      </p:sp>
      <p:sp>
        <p:nvSpPr>
          <p:cNvPr id="8" name="ZoneTexte 7">
            <a:extLst>
              <a:ext uri="{FF2B5EF4-FFF2-40B4-BE49-F238E27FC236}">
                <a16:creationId xmlns:a16="http://schemas.microsoft.com/office/drawing/2014/main" id="{F7F386D1-ADBD-0B9A-B134-5F5630D3765B}"/>
              </a:ext>
            </a:extLst>
          </p:cNvPr>
          <p:cNvSpPr txBox="1"/>
          <p:nvPr/>
        </p:nvSpPr>
        <p:spPr>
          <a:xfrm>
            <a:off x="-1246377" y="5805636"/>
            <a:ext cx="4012953" cy="854080"/>
          </a:xfrm>
          <a:prstGeom prst="rect">
            <a:avLst/>
          </a:prstGeom>
        </p:spPr>
        <p:txBody>
          <a:bodyPr wrap="square" lIns="0" tIns="0" rIns="0" bIns="0" rtlCol="0" anchor="t" anchorCtr="0">
            <a:spAutoFit/>
          </a:bodyPr>
          <a:lstStyle/>
          <a:p>
            <a:pPr algn="r" fontAlgn="auto"/>
            <a:r>
              <a:rPr lang="fr-FR" sz="900" dirty="0">
                <a:solidFill>
                  <a:srgbClr val="00B050"/>
                </a:solidFill>
              </a:rPr>
              <a:t>Homme : 37%</a:t>
            </a:r>
          </a:p>
          <a:p>
            <a:pPr algn="r" fontAlgn="auto"/>
            <a:r>
              <a:rPr lang="fr-FR" sz="900" dirty="0">
                <a:solidFill>
                  <a:srgbClr val="00B050"/>
                </a:solidFill>
              </a:rPr>
              <a:t>De 10 à 19 ans d’ancienneté : 35%</a:t>
            </a:r>
          </a:p>
          <a:p>
            <a:pPr algn="r" fontAlgn="auto"/>
            <a:r>
              <a:rPr lang="fr-FR" sz="900" dirty="0">
                <a:solidFill>
                  <a:srgbClr val="00B050"/>
                </a:solidFill>
              </a:rPr>
              <a:t>Encadrant d’une équipe : 40% </a:t>
            </a:r>
            <a:r>
              <a:rPr lang="fr-FR" sz="900" dirty="0"/>
              <a:t>/</a:t>
            </a:r>
            <a:r>
              <a:rPr lang="fr-FR" sz="900" dirty="0">
                <a:solidFill>
                  <a:srgbClr val="00B050"/>
                </a:solidFill>
              </a:rPr>
              <a:t> </a:t>
            </a:r>
          </a:p>
          <a:p>
            <a:pPr algn="r" fontAlgn="auto"/>
            <a:r>
              <a:rPr lang="fr-FR" sz="900" dirty="0">
                <a:solidFill>
                  <a:srgbClr val="FF0000"/>
                </a:solidFill>
              </a:rPr>
              <a:t>N’encadrant pas d’équipe : 24%</a:t>
            </a:r>
          </a:p>
          <a:p>
            <a:pPr algn="r" fontAlgn="auto"/>
            <a:r>
              <a:rPr lang="fr-FR" sz="900" dirty="0">
                <a:solidFill>
                  <a:srgbClr val="FF0000"/>
                </a:solidFill>
              </a:rPr>
              <a:t>Femme : 25%</a:t>
            </a:r>
          </a:p>
          <a:p>
            <a:pPr algn="r" fontAlgn="auto"/>
            <a:endParaRPr lang="fr-FR" sz="950" dirty="0">
              <a:solidFill>
                <a:srgbClr val="FF0000"/>
              </a:solidFill>
            </a:endParaRPr>
          </a:p>
        </p:txBody>
      </p:sp>
      <p:sp>
        <p:nvSpPr>
          <p:cNvPr id="15" name="Arc 14">
            <a:extLst>
              <a:ext uri="{FF2B5EF4-FFF2-40B4-BE49-F238E27FC236}">
                <a16:creationId xmlns:a16="http://schemas.microsoft.com/office/drawing/2014/main" id="{C02420D8-9059-715F-C460-7FBDCEEBE6C7}"/>
              </a:ext>
            </a:extLst>
          </p:cNvPr>
          <p:cNvSpPr/>
          <p:nvPr/>
        </p:nvSpPr>
        <p:spPr>
          <a:xfrm>
            <a:off x="2065662" y="2978950"/>
            <a:ext cx="384933" cy="290135"/>
          </a:xfrm>
          <a:prstGeom prst="arc">
            <a:avLst>
              <a:gd name="adj1" fmla="val 3671642"/>
              <a:gd name="adj2" fmla="val 0"/>
            </a:avLst>
          </a:prstGeom>
          <a:ln w="28575">
            <a:solidFill>
              <a:srgbClr val="F491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Arc 15">
            <a:extLst>
              <a:ext uri="{FF2B5EF4-FFF2-40B4-BE49-F238E27FC236}">
                <a16:creationId xmlns:a16="http://schemas.microsoft.com/office/drawing/2014/main" id="{14FEDEB8-AAAC-9DB5-AF61-FECAB57DCFD1}"/>
              </a:ext>
            </a:extLst>
          </p:cNvPr>
          <p:cNvSpPr/>
          <p:nvPr/>
        </p:nvSpPr>
        <p:spPr>
          <a:xfrm>
            <a:off x="10256428" y="2978950"/>
            <a:ext cx="384933" cy="290135"/>
          </a:xfrm>
          <a:prstGeom prst="arc">
            <a:avLst>
              <a:gd name="adj1" fmla="val 3671642"/>
              <a:gd name="adj2" fmla="val 0"/>
            </a:avLst>
          </a:prstGeom>
          <a:ln w="28575">
            <a:solidFill>
              <a:srgbClr val="F491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69612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195</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07679" y="392596"/>
            <a:ext cx="11170603" cy="664797"/>
          </a:xfrm>
        </p:spPr>
        <p:txBody>
          <a:bodyPr/>
          <a:lstStyle/>
          <a:p>
            <a:r>
              <a:rPr lang="fr-FR" sz="2400" dirty="0"/>
              <a:t>Des managers globalement armés pour accompagner leur équipe en cas de dilemmes liés à l’éthique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2046204793"/>
              </p:ext>
            </p:extLst>
          </p:nvPr>
        </p:nvGraphicFramePr>
        <p:xfrm>
          <a:off x="652731" y="1160338"/>
          <a:ext cx="10473210" cy="285360"/>
        </p:xfrm>
        <a:graphic>
          <a:graphicData uri="http://schemas.openxmlformats.org/drawingml/2006/table">
            <a:tbl>
              <a:tblPr>
                <a:tableStyleId>{5C22544A-7EE6-4342-B048-85BDC9FD1C3A}</a:tableStyleId>
              </a:tblPr>
              <a:tblGrid>
                <a:gridCol w="10473210">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Q38. En tant que manager, vous sentez-vous capable d'accompagner votre équipe dans le cadre de dilemmes liés à des questions d'éthique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514708"/>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224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3618536" y="5231299"/>
            <a:ext cx="5297778" cy="1200329"/>
          </a:xfrm>
          <a:prstGeom prst="rect">
            <a:avLst/>
          </a:prstGeom>
          <a:noFill/>
        </p:spPr>
        <p:txBody>
          <a:bodyPr wrap="square" lIns="0" rIns="0" rtlCol="0" anchor="b">
            <a:spAutoFit/>
          </a:bodyPr>
          <a:lstStyle/>
          <a:p>
            <a:pPr algn="ctr"/>
            <a:r>
              <a:rPr lang="en-US" sz="2400" b="1" noProof="1">
                <a:solidFill>
                  <a:srgbClr val="17406D"/>
                </a:solidFill>
                <a:latin typeface="Roboto" panose="02000000000000000000"/>
              </a:rPr>
              <a:t>Se sentent capables d’accompagner leur équipe dans le cadre de dilemmes liés à l’éthique</a:t>
            </a:r>
          </a:p>
        </p:txBody>
      </p:sp>
      <p:graphicFrame>
        <p:nvGraphicFramePr>
          <p:cNvPr id="17" name="Graphique 16">
            <a:extLst>
              <a:ext uri="{FF2B5EF4-FFF2-40B4-BE49-F238E27FC236}">
                <a16:creationId xmlns:a16="http://schemas.microsoft.com/office/drawing/2014/main" id="{A3516A24-D16F-0B14-E310-E1B21D90F8C3}"/>
              </a:ext>
            </a:extLst>
          </p:cNvPr>
          <p:cNvGraphicFramePr/>
          <p:nvPr>
            <p:extLst>
              <p:ext uri="{D42A27DB-BD31-4B8C-83A1-F6EECF244321}">
                <p14:modId xmlns:p14="http://schemas.microsoft.com/office/powerpoint/2010/main" val="3587373789"/>
              </p:ext>
            </p:extLst>
          </p:nvPr>
        </p:nvGraphicFramePr>
        <p:xfrm>
          <a:off x="552702" y="2391713"/>
          <a:ext cx="4588030" cy="3889331"/>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0">
            <a:extLst>
              <a:ext uri="{FF2B5EF4-FFF2-40B4-BE49-F238E27FC236}">
                <a16:creationId xmlns:a16="http://schemas.microsoft.com/office/drawing/2014/main" id="{2FF92F0B-7D94-01FB-44CB-74E8B684D934}"/>
              </a:ext>
            </a:extLst>
          </p:cNvPr>
          <p:cNvSpPr txBox="1"/>
          <p:nvPr/>
        </p:nvSpPr>
        <p:spPr>
          <a:xfrm>
            <a:off x="1460485" y="5353216"/>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88%</a:t>
            </a:r>
          </a:p>
        </p:txBody>
      </p:sp>
      <p:sp>
        <p:nvSpPr>
          <p:cNvPr id="19" name="Arc 18">
            <a:extLst>
              <a:ext uri="{FF2B5EF4-FFF2-40B4-BE49-F238E27FC236}">
                <a16:creationId xmlns:a16="http://schemas.microsoft.com/office/drawing/2014/main" id="{D13B6DD6-4FA8-6C42-33DE-1AC109910B45}"/>
              </a:ext>
            </a:extLst>
          </p:cNvPr>
          <p:cNvSpPr/>
          <p:nvPr/>
        </p:nvSpPr>
        <p:spPr>
          <a:xfrm>
            <a:off x="593469" y="2641546"/>
            <a:ext cx="2682219" cy="2740336"/>
          </a:xfrm>
          <a:prstGeom prst="arc">
            <a:avLst>
              <a:gd name="adj1" fmla="val 16240062"/>
              <a:gd name="adj2" fmla="val 1358067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aphicFrame>
        <p:nvGraphicFramePr>
          <p:cNvPr id="20" name="Graphique 19">
            <a:extLst>
              <a:ext uri="{FF2B5EF4-FFF2-40B4-BE49-F238E27FC236}">
                <a16:creationId xmlns:a16="http://schemas.microsoft.com/office/drawing/2014/main" id="{2554CB4F-0761-FA9B-EEB5-B2DF87361EBE}"/>
              </a:ext>
            </a:extLst>
          </p:cNvPr>
          <p:cNvGraphicFramePr/>
          <p:nvPr>
            <p:extLst>
              <p:ext uri="{D42A27DB-BD31-4B8C-83A1-F6EECF244321}">
                <p14:modId xmlns:p14="http://schemas.microsoft.com/office/powerpoint/2010/main" val="1436125562"/>
              </p:ext>
            </p:extLst>
          </p:nvPr>
        </p:nvGraphicFramePr>
        <p:xfrm>
          <a:off x="8661285" y="2391713"/>
          <a:ext cx="4588030" cy="3889331"/>
        </p:xfrm>
        <a:graphic>
          <a:graphicData uri="http://schemas.openxmlformats.org/drawingml/2006/chart">
            <c:chart xmlns:c="http://schemas.openxmlformats.org/drawingml/2006/chart" xmlns:r="http://schemas.openxmlformats.org/officeDocument/2006/relationships" r:id="rId3"/>
          </a:graphicData>
        </a:graphic>
      </p:graphicFrame>
      <p:sp>
        <p:nvSpPr>
          <p:cNvPr id="21" name="Arc 20">
            <a:extLst>
              <a:ext uri="{FF2B5EF4-FFF2-40B4-BE49-F238E27FC236}">
                <a16:creationId xmlns:a16="http://schemas.microsoft.com/office/drawing/2014/main" id="{0650B1A7-624D-F148-1DDE-A9185E150632}"/>
              </a:ext>
            </a:extLst>
          </p:cNvPr>
          <p:cNvSpPr/>
          <p:nvPr/>
        </p:nvSpPr>
        <p:spPr>
          <a:xfrm>
            <a:off x="8702052" y="2641546"/>
            <a:ext cx="2682219" cy="2740336"/>
          </a:xfrm>
          <a:prstGeom prst="arc">
            <a:avLst>
              <a:gd name="adj1" fmla="val 16290432"/>
              <a:gd name="adj2" fmla="val 1418446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2" name="TextBox 10">
            <a:extLst>
              <a:ext uri="{FF2B5EF4-FFF2-40B4-BE49-F238E27FC236}">
                <a16:creationId xmlns:a16="http://schemas.microsoft.com/office/drawing/2014/main" id="{89E0A45C-A758-6FB5-EEA4-E860A808B88E}"/>
              </a:ext>
            </a:extLst>
          </p:cNvPr>
          <p:cNvSpPr txBox="1"/>
          <p:nvPr/>
        </p:nvSpPr>
        <p:spPr>
          <a:xfrm>
            <a:off x="9595199" y="5348718"/>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91%</a:t>
            </a:r>
          </a:p>
        </p:txBody>
      </p:sp>
      <p:pic>
        <p:nvPicPr>
          <p:cNvPr id="23" name="Picture 2">
            <a:extLst>
              <a:ext uri="{FF2B5EF4-FFF2-40B4-BE49-F238E27FC236}">
                <a16:creationId xmlns:a16="http://schemas.microsoft.com/office/drawing/2014/main" id="{C802B892-8284-4858-1432-4CEF5F85B8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6FFAA5C5-E10D-FAD3-D442-3AD1607EED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F83DC463-12CD-0A52-81B0-4A95E39ECEF0}"/>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26" name="ZoneTexte 25">
            <a:extLst>
              <a:ext uri="{FF2B5EF4-FFF2-40B4-BE49-F238E27FC236}">
                <a16:creationId xmlns:a16="http://schemas.microsoft.com/office/drawing/2014/main" id="{EBEFD9DF-0583-0CF1-DD08-1FD5266BD996}"/>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sp>
        <p:nvSpPr>
          <p:cNvPr id="2" name="ZoneTexte 1">
            <a:extLst>
              <a:ext uri="{FF2B5EF4-FFF2-40B4-BE49-F238E27FC236}">
                <a16:creationId xmlns:a16="http://schemas.microsoft.com/office/drawing/2014/main" id="{01DB13F4-E961-A486-190D-C21043C1519A}"/>
              </a:ext>
            </a:extLst>
          </p:cNvPr>
          <p:cNvSpPr txBox="1"/>
          <p:nvPr/>
        </p:nvSpPr>
        <p:spPr>
          <a:xfrm>
            <a:off x="510949" y="6079337"/>
            <a:ext cx="2200163" cy="276999"/>
          </a:xfrm>
          <a:prstGeom prst="rect">
            <a:avLst/>
          </a:prstGeom>
        </p:spPr>
        <p:txBody>
          <a:bodyPr wrap="square" lIns="0" tIns="0" rIns="0" bIns="0" rtlCol="0" anchor="t" anchorCtr="0">
            <a:spAutoFit/>
          </a:bodyPr>
          <a:lstStyle/>
          <a:p>
            <a:pPr algn="r" fontAlgn="auto"/>
            <a:r>
              <a:rPr lang="fr-FR" sz="900" dirty="0">
                <a:solidFill>
                  <a:srgbClr val="00B050"/>
                </a:solidFill>
              </a:rPr>
              <a:t>Entre 30 et 39 ans : 89%</a:t>
            </a:r>
          </a:p>
          <a:p>
            <a:pPr algn="r" fontAlgn="auto"/>
            <a:r>
              <a:rPr lang="fr-FR" sz="900" dirty="0">
                <a:solidFill>
                  <a:srgbClr val="00B050"/>
                </a:solidFill>
              </a:rPr>
              <a:t>De 10 à 19 ans d’ancienneté : 89%</a:t>
            </a:r>
          </a:p>
        </p:txBody>
      </p:sp>
      <p:sp>
        <p:nvSpPr>
          <p:cNvPr id="3" name="ZoneTexte 2">
            <a:extLst>
              <a:ext uri="{FF2B5EF4-FFF2-40B4-BE49-F238E27FC236}">
                <a16:creationId xmlns:a16="http://schemas.microsoft.com/office/drawing/2014/main" id="{720AD787-7381-6484-03BF-2662069F849E}"/>
              </a:ext>
            </a:extLst>
          </p:cNvPr>
          <p:cNvSpPr txBox="1"/>
          <p:nvPr/>
        </p:nvSpPr>
        <p:spPr>
          <a:xfrm>
            <a:off x="8765290" y="6071333"/>
            <a:ext cx="2200163" cy="276999"/>
          </a:xfrm>
          <a:prstGeom prst="rect">
            <a:avLst/>
          </a:prstGeom>
        </p:spPr>
        <p:txBody>
          <a:bodyPr wrap="square" lIns="0" tIns="0" rIns="0" bIns="0" rtlCol="0" anchor="t" anchorCtr="0">
            <a:spAutoFit/>
          </a:bodyPr>
          <a:lstStyle/>
          <a:p>
            <a:pPr algn="r" fontAlgn="auto"/>
            <a:r>
              <a:rPr lang="fr-FR" sz="900" dirty="0">
                <a:solidFill>
                  <a:srgbClr val="FF0000"/>
                </a:solidFill>
              </a:rPr>
              <a:t>Entre 30 et 39 ans : 89%</a:t>
            </a:r>
          </a:p>
          <a:p>
            <a:pPr algn="r" fontAlgn="auto"/>
            <a:r>
              <a:rPr lang="fr-FR" sz="900" dirty="0">
                <a:solidFill>
                  <a:srgbClr val="00B050"/>
                </a:solidFill>
              </a:rPr>
              <a:t>De 5 à 9 ans d’ancienneté : 93%</a:t>
            </a:r>
          </a:p>
        </p:txBody>
      </p:sp>
    </p:spTree>
    <p:extLst>
      <p:ext uri="{BB962C8B-B14F-4D97-AF65-F5344CB8AC3E}">
        <p14:creationId xmlns:p14="http://schemas.microsoft.com/office/powerpoint/2010/main" val="310085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196</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288346"/>
            <a:ext cx="10855569" cy="664797"/>
          </a:xfrm>
        </p:spPr>
        <p:txBody>
          <a:bodyPr/>
          <a:lstStyle/>
          <a:p>
            <a:r>
              <a:rPr lang="fr-FR" sz="2400" dirty="0"/>
              <a:t>Si les managers sont (très) confiants quand à la liberté de parole au sein de leur équipe pour faciliter les échanges sur les dilemmes éthiques…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3210676237"/>
              </p:ext>
            </p:extLst>
          </p:nvPr>
        </p:nvGraphicFramePr>
        <p:xfrm>
          <a:off x="652731" y="1168545"/>
          <a:ext cx="8503609" cy="285360"/>
        </p:xfrm>
        <a:graphic>
          <a:graphicData uri="http://schemas.openxmlformats.org/drawingml/2006/table">
            <a:tbl>
              <a:tblPr>
                <a:tableStyleId>{5C22544A-7EE6-4342-B048-85BDC9FD1C3A}</a:tableStyleId>
              </a:tblPr>
              <a:tblGrid>
                <a:gridCol w="8503609">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Q39. En tant que manager, diriez-vous que votre équipe se sent libre d’aborder des dilemmes éthiques avec vous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48286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224 managers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3138482" y="5288066"/>
            <a:ext cx="6017858" cy="830997"/>
          </a:xfrm>
          <a:prstGeom prst="rect">
            <a:avLst/>
          </a:prstGeom>
          <a:noFill/>
        </p:spPr>
        <p:txBody>
          <a:bodyPr wrap="square" lIns="0" rIns="0" rtlCol="0" anchor="b">
            <a:spAutoFit/>
          </a:bodyPr>
          <a:lstStyle/>
          <a:p>
            <a:pPr algn="ctr"/>
            <a:r>
              <a:rPr lang="en-US" sz="2400" b="1" noProof="1">
                <a:solidFill>
                  <a:srgbClr val="17406D"/>
                </a:solidFill>
                <a:latin typeface="Roboto" panose="02000000000000000000"/>
              </a:rPr>
              <a:t>Estiment que leur équipe se sent libre d’aborder des dilemmes d’équipes</a:t>
            </a:r>
          </a:p>
        </p:txBody>
      </p:sp>
      <p:graphicFrame>
        <p:nvGraphicFramePr>
          <p:cNvPr id="17" name="Graphique 16">
            <a:extLst>
              <a:ext uri="{FF2B5EF4-FFF2-40B4-BE49-F238E27FC236}">
                <a16:creationId xmlns:a16="http://schemas.microsoft.com/office/drawing/2014/main" id="{6A4D7B57-D0FD-9754-CD7B-5BE2CBD05273}"/>
              </a:ext>
            </a:extLst>
          </p:cNvPr>
          <p:cNvGraphicFramePr/>
          <p:nvPr>
            <p:extLst>
              <p:ext uri="{D42A27DB-BD31-4B8C-83A1-F6EECF244321}">
                <p14:modId xmlns:p14="http://schemas.microsoft.com/office/powerpoint/2010/main" val="84586736"/>
              </p:ext>
            </p:extLst>
          </p:nvPr>
        </p:nvGraphicFramePr>
        <p:xfrm>
          <a:off x="552702" y="2391713"/>
          <a:ext cx="4588030" cy="3889331"/>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0">
            <a:extLst>
              <a:ext uri="{FF2B5EF4-FFF2-40B4-BE49-F238E27FC236}">
                <a16:creationId xmlns:a16="http://schemas.microsoft.com/office/drawing/2014/main" id="{A004FA41-D60C-C32C-D2F3-0A5890E3A65C}"/>
              </a:ext>
            </a:extLst>
          </p:cNvPr>
          <p:cNvSpPr txBox="1"/>
          <p:nvPr/>
        </p:nvSpPr>
        <p:spPr>
          <a:xfrm>
            <a:off x="1460485" y="5353216"/>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87%</a:t>
            </a:r>
          </a:p>
        </p:txBody>
      </p:sp>
      <p:sp>
        <p:nvSpPr>
          <p:cNvPr id="19" name="Arc 18">
            <a:extLst>
              <a:ext uri="{FF2B5EF4-FFF2-40B4-BE49-F238E27FC236}">
                <a16:creationId xmlns:a16="http://schemas.microsoft.com/office/drawing/2014/main" id="{B05D3B2E-826D-E554-36D9-66A3BBA499B3}"/>
              </a:ext>
            </a:extLst>
          </p:cNvPr>
          <p:cNvSpPr/>
          <p:nvPr/>
        </p:nvSpPr>
        <p:spPr>
          <a:xfrm>
            <a:off x="593469" y="2641546"/>
            <a:ext cx="2682219" cy="2740336"/>
          </a:xfrm>
          <a:prstGeom prst="arc">
            <a:avLst>
              <a:gd name="adj1" fmla="val 16240062"/>
              <a:gd name="adj2" fmla="val 1341694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aphicFrame>
        <p:nvGraphicFramePr>
          <p:cNvPr id="20" name="Graphique 19">
            <a:extLst>
              <a:ext uri="{FF2B5EF4-FFF2-40B4-BE49-F238E27FC236}">
                <a16:creationId xmlns:a16="http://schemas.microsoft.com/office/drawing/2014/main" id="{A3383B26-E26A-3653-9CD7-5E69A40151CF}"/>
              </a:ext>
            </a:extLst>
          </p:cNvPr>
          <p:cNvGraphicFramePr/>
          <p:nvPr>
            <p:extLst>
              <p:ext uri="{D42A27DB-BD31-4B8C-83A1-F6EECF244321}">
                <p14:modId xmlns:p14="http://schemas.microsoft.com/office/powerpoint/2010/main" val="1711596810"/>
              </p:ext>
            </p:extLst>
          </p:nvPr>
        </p:nvGraphicFramePr>
        <p:xfrm>
          <a:off x="8661285" y="2391713"/>
          <a:ext cx="4588030" cy="3889331"/>
        </p:xfrm>
        <a:graphic>
          <a:graphicData uri="http://schemas.openxmlformats.org/drawingml/2006/chart">
            <c:chart xmlns:c="http://schemas.openxmlformats.org/drawingml/2006/chart" xmlns:r="http://schemas.openxmlformats.org/officeDocument/2006/relationships" r:id="rId3"/>
          </a:graphicData>
        </a:graphic>
      </p:graphicFrame>
      <p:sp>
        <p:nvSpPr>
          <p:cNvPr id="21" name="Arc 20">
            <a:extLst>
              <a:ext uri="{FF2B5EF4-FFF2-40B4-BE49-F238E27FC236}">
                <a16:creationId xmlns:a16="http://schemas.microsoft.com/office/drawing/2014/main" id="{A71B3E6D-4BFC-00F3-BADA-A1C41FB0C900}"/>
              </a:ext>
            </a:extLst>
          </p:cNvPr>
          <p:cNvSpPr/>
          <p:nvPr/>
        </p:nvSpPr>
        <p:spPr>
          <a:xfrm>
            <a:off x="8702052" y="2641546"/>
            <a:ext cx="2682219" cy="2740336"/>
          </a:xfrm>
          <a:prstGeom prst="arc">
            <a:avLst>
              <a:gd name="adj1" fmla="val 16290432"/>
              <a:gd name="adj2" fmla="val 132633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2" name="TextBox 10">
            <a:extLst>
              <a:ext uri="{FF2B5EF4-FFF2-40B4-BE49-F238E27FC236}">
                <a16:creationId xmlns:a16="http://schemas.microsoft.com/office/drawing/2014/main" id="{BDDA0B91-FAD6-7336-54C9-8141B67A4532}"/>
              </a:ext>
            </a:extLst>
          </p:cNvPr>
          <p:cNvSpPr txBox="1"/>
          <p:nvPr/>
        </p:nvSpPr>
        <p:spPr>
          <a:xfrm>
            <a:off x="9595199" y="5348718"/>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87%</a:t>
            </a:r>
          </a:p>
        </p:txBody>
      </p:sp>
      <p:pic>
        <p:nvPicPr>
          <p:cNvPr id="23" name="Picture 2">
            <a:extLst>
              <a:ext uri="{FF2B5EF4-FFF2-40B4-BE49-F238E27FC236}">
                <a16:creationId xmlns:a16="http://schemas.microsoft.com/office/drawing/2014/main" id="{280621CD-2923-FC3B-0290-771DD87521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F9E03DA0-8115-26BB-465E-14530C5C25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815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8578DBCA-D351-5225-C248-A33F2FF6A0C6}"/>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26" name="ZoneTexte 25">
            <a:extLst>
              <a:ext uri="{FF2B5EF4-FFF2-40B4-BE49-F238E27FC236}">
                <a16:creationId xmlns:a16="http://schemas.microsoft.com/office/drawing/2014/main" id="{FC4ACF4E-9071-21E1-11BB-5FCBEB0E45C4}"/>
              </a:ext>
            </a:extLst>
          </p:cNvPr>
          <p:cNvSpPr txBox="1"/>
          <p:nvPr/>
        </p:nvSpPr>
        <p:spPr>
          <a:xfrm>
            <a:off x="897632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sp>
        <p:nvSpPr>
          <p:cNvPr id="2" name="ZoneTexte 1">
            <a:extLst>
              <a:ext uri="{FF2B5EF4-FFF2-40B4-BE49-F238E27FC236}">
                <a16:creationId xmlns:a16="http://schemas.microsoft.com/office/drawing/2014/main" id="{DC1BAFC9-5D9E-814C-CE22-AB71242060BA}"/>
              </a:ext>
            </a:extLst>
          </p:cNvPr>
          <p:cNvSpPr txBox="1"/>
          <p:nvPr/>
        </p:nvSpPr>
        <p:spPr>
          <a:xfrm>
            <a:off x="8761160" y="6127967"/>
            <a:ext cx="2200163" cy="138499"/>
          </a:xfrm>
          <a:prstGeom prst="rect">
            <a:avLst/>
          </a:prstGeom>
        </p:spPr>
        <p:txBody>
          <a:bodyPr wrap="square" lIns="0" tIns="0" rIns="0" bIns="0" rtlCol="0" anchor="t" anchorCtr="0">
            <a:spAutoFit/>
          </a:bodyPr>
          <a:lstStyle/>
          <a:p>
            <a:pPr algn="r" fontAlgn="auto"/>
            <a:r>
              <a:rPr lang="fr-FR" sz="900" dirty="0">
                <a:solidFill>
                  <a:srgbClr val="00B050"/>
                </a:solidFill>
              </a:rPr>
              <a:t>20 ans ou plus d’ancienneté : 94%</a:t>
            </a:r>
          </a:p>
        </p:txBody>
      </p:sp>
      <p:sp>
        <p:nvSpPr>
          <p:cNvPr id="3" name="ZoneTexte 2">
            <a:extLst>
              <a:ext uri="{FF2B5EF4-FFF2-40B4-BE49-F238E27FC236}">
                <a16:creationId xmlns:a16="http://schemas.microsoft.com/office/drawing/2014/main" id="{5D18B3F5-5D8C-2395-ABD8-81D40E11DDD8}"/>
              </a:ext>
            </a:extLst>
          </p:cNvPr>
          <p:cNvSpPr txBox="1"/>
          <p:nvPr/>
        </p:nvSpPr>
        <p:spPr>
          <a:xfrm>
            <a:off x="422052" y="6102917"/>
            <a:ext cx="2200163" cy="138499"/>
          </a:xfrm>
          <a:prstGeom prst="rect">
            <a:avLst/>
          </a:prstGeom>
        </p:spPr>
        <p:txBody>
          <a:bodyPr wrap="square" lIns="0" tIns="0" rIns="0" bIns="0" rtlCol="0" anchor="t" anchorCtr="0">
            <a:spAutoFit/>
          </a:bodyPr>
          <a:lstStyle/>
          <a:p>
            <a:pPr algn="r" fontAlgn="auto"/>
            <a:r>
              <a:rPr lang="fr-FR" sz="900" dirty="0">
                <a:solidFill>
                  <a:srgbClr val="00B050"/>
                </a:solidFill>
              </a:rPr>
              <a:t>Entre 30 et 39 ans : 89%</a:t>
            </a:r>
          </a:p>
        </p:txBody>
      </p:sp>
      <p:sp>
        <p:nvSpPr>
          <p:cNvPr id="8" name="Arc 7">
            <a:extLst>
              <a:ext uri="{FF2B5EF4-FFF2-40B4-BE49-F238E27FC236}">
                <a16:creationId xmlns:a16="http://schemas.microsoft.com/office/drawing/2014/main" id="{2983595D-CD25-C113-A77F-12BFA8FA3AA5}"/>
              </a:ext>
            </a:extLst>
          </p:cNvPr>
          <p:cNvSpPr/>
          <p:nvPr/>
        </p:nvSpPr>
        <p:spPr>
          <a:xfrm>
            <a:off x="2237282" y="3207479"/>
            <a:ext cx="384933" cy="290135"/>
          </a:xfrm>
          <a:prstGeom prst="arc">
            <a:avLst>
              <a:gd name="adj1" fmla="val 3671642"/>
              <a:gd name="adj2" fmla="val 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Arc 9">
            <a:extLst>
              <a:ext uri="{FF2B5EF4-FFF2-40B4-BE49-F238E27FC236}">
                <a16:creationId xmlns:a16="http://schemas.microsoft.com/office/drawing/2014/main" id="{33BCCC0B-B45C-B9F0-2E79-4E841F200C65}"/>
              </a:ext>
            </a:extLst>
          </p:cNvPr>
          <p:cNvSpPr/>
          <p:nvPr/>
        </p:nvSpPr>
        <p:spPr>
          <a:xfrm>
            <a:off x="10330051" y="3207479"/>
            <a:ext cx="384933" cy="290135"/>
          </a:xfrm>
          <a:prstGeom prst="arc">
            <a:avLst>
              <a:gd name="adj1" fmla="val 3671642"/>
              <a:gd name="adj2" fmla="val 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11249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197</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6258" y="264906"/>
            <a:ext cx="10855569" cy="664797"/>
          </a:xfrm>
        </p:spPr>
        <p:txBody>
          <a:bodyPr/>
          <a:lstStyle/>
          <a:p>
            <a:r>
              <a:rPr lang="fr-FR" sz="2400" dirty="0"/>
              <a:t>… ils sont moins de 6 salariés sur 10 à se sentir capable de faire face sereinement aux dilemmes éthiques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4101790815"/>
              </p:ext>
            </p:extLst>
          </p:nvPr>
        </p:nvGraphicFramePr>
        <p:xfrm>
          <a:off x="652731" y="1062314"/>
          <a:ext cx="11068894" cy="498720"/>
        </p:xfrm>
        <a:graphic>
          <a:graphicData uri="http://schemas.openxmlformats.org/drawingml/2006/table">
            <a:tbl>
              <a:tblPr>
                <a:tableStyleId>{5C22544A-7EE6-4342-B048-85BDC9FD1C3A}</a:tableStyleId>
              </a:tblPr>
              <a:tblGrid>
                <a:gridCol w="11068894">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Q40. D’une manière générale, vous sentez-vous capable de faire face sereinement aux dilemmes éthiques qui pourraient survenir dans le cadre de vos fonctions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617365"/>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757 non managers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3290006" y="5079053"/>
            <a:ext cx="6017858" cy="1200329"/>
          </a:xfrm>
          <a:prstGeom prst="rect">
            <a:avLst/>
          </a:prstGeom>
          <a:noFill/>
        </p:spPr>
        <p:txBody>
          <a:bodyPr wrap="square" lIns="0" rIns="0" rtlCol="0" anchor="b">
            <a:spAutoFit/>
          </a:bodyPr>
          <a:lstStyle/>
          <a:p>
            <a:pPr algn="ctr"/>
            <a:r>
              <a:rPr lang="en-US" sz="2400" b="1" noProof="1">
                <a:solidFill>
                  <a:srgbClr val="17406D"/>
                </a:solidFill>
                <a:latin typeface="Roboto" panose="02000000000000000000"/>
              </a:rPr>
              <a:t>Se sentent capables de faire face sereinement aux dilemmes éthiques </a:t>
            </a:r>
          </a:p>
          <a:p>
            <a:pPr algn="ctr"/>
            <a:r>
              <a:rPr lang="en-US" sz="2400" b="1" noProof="1">
                <a:solidFill>
                  <a:srgbClr val="17406D"/>
                </a:solidFill>
                <a:latin typeface="Roboto" panose="02000000000000000000"/>
              </a:rPr>
              <a:t>(non-managers)</a:t>
            </a:r>
          </a:p>
        </p:txBody>
      </p:sp>
      <p:graphicFrame>
        <p:nvGraphicFramePr>
          <p:cNvPr id="17" name="Graphique 16">
            <a:extLst>
              <a:ext uri="{FF2B5EF4-FFF2-40B4-BE49-F238E27FC236}">
                <a16:creationId xmlns:a16="http://schemas.microsoft.com/office/drawing/2014/main" id="{4C9EAF8D-51DB-F219-592B-067552BD89BD}"/>
              </a:ext>
            </a:extLst>
          </p:cNvPr>
          <p:cNvGraphicFramePr/>
          <p:nvPr>
            <p:extLst>
              <p:ext uri="{D42A27DB-BD31-4B8C-83A1-F6EECF244321}">
                <p14:modId xmlns:p14="http://schemas.microsoft.com/office/powerpoint/2010/main" val="3052422009"/>
              </p:ext>
            </p:extLst>
          </p:nvPr>
        </p:nvGraphicFramePr>
        <p:xfrm>
          <a:off x="552702" y="2391713"/>
          <a:ext cx="4588030" cy="3889331"/>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0">
            <a:extLst>
              <a:ext uri="{FF2B5EF4-FFF2-40B4-BE49-F238E27FC236}">
                <a16:creationId xmlns:a16="http://schemas.microsoft.com/office/drawing/2014/main" id="{62B1F10C-AC6A-F209-BF9D-A4E6798EAD88}"/>
              </a:ext>
            </a:extLst>
          </p:cNvPr>
          <p:cNvSpPr txBox="1"/>
          <p:nvPr/>
        </p:nvSpPr>
        <p:spPr>
          <a:xfrm>
            <a:off x="1460485" y="5353216"/>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53%</a:t>
            </a:r>
          </a:p>
        </p:txBody>
      </p:sp>
      <p:sp>
        <p:nvSpPr>
          <p:cNvPr id="19" name="Arc 18">
            <a:extLst>
              <a:ext uri="{FF2B5EF4-FFF2-40B4-BE49-F238E27FC236}">
                <a16:creationId xmlns:a16="http://schemas.microsoft.com/office/drawing/2014/main" id="{EF46C2E2-4D36-CB26-7B01-29AADE091031}"/>
              </a:ext>
            </a:extLst>
          </p:cNvPr>
          <p:cNvSpPr/>
          <p:nvPr/>
        </p:nvSpPr>
        <p:spPr>
          <a:xfrm>
            <a:off x="585284" y="2641546"/>
            <a:ext cx="2682219" cy="2740336"/>
          </a:xfrm>
          <a:prstGeom prst="arc">
            <a:avLst>
              <a:gd name="adj1" fmla="val 16240062"/>
              <a:gd name="adj2" fmla="val 597970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aphicFrame>
        <p:nvGraphicFramePr>
          <p:cNvPr id="20" name="Graphique 19">
            <a:extLst>
              <a:ext uri="{FF2B5EF4-FFF2-40B4-BE49-F238E27FC236}">
                <a16:creationId xmlns:a16="http://schemas.microsoft.com/office/drawing/2014/main" id="{E7E8062E-5E71-EB1B-91CE-202EFC58DA06}"/>
              </a:ext>
            </a:extLst>
          </p:cNvPr>
          <p:cNvGraphicFramePr/>
          <p:nvPr>
            <p:extLst>
              <p:ext uri="{D42A27DB-BD31-4B8C-83A1-F6EECF244321}">
                <p14:modId xmlns:p14="http://schemas.microsoft.com/office/powerpoint/2010/main" val="725879337"/>
              </p:ext>
            </p:extLst>
          </p:nvPr>
        </p:nvGraphicFramePr>
        <p:xfrm>
          <a:off x="8661285" y="2391713"/>
          <a:ext cx="4588030" cy="3889331"/>
        </p:xfrm>
        <a:graphic>
          <a:graphicData uri="http://schemas.openxmlformats.org/drawingml/2006/chart">
            <c:chart xmlns:c="http://schemas.openxmlformats.org/drawingml/2006/chart" xmlns:r="http://schemas.openxmlformats.org/officeDocument/2006/relationships" r:id="rId3"/>
          </a:graphicData>
        </a:graphic>
      </p:graphicFrame>
      <p:sp>
        <p:nvSpPr>
          <p:cNvPr id="21" name="Arc 20">
            <a:extLst>
              <a:ext uri="{FF2B5EF4-FFF2-40B4-BE49-F238E27FC236}">
                <a16:creationId xmlns:a16="http://schemas.microsoft.com/office/drawing/2014/main" id="{2680F7E2-15EF-8898-6E7F-6FC620E6DC26}"/>
              </a:ext>
            </a:extLst>
          </p:cNvPr>
          <p:cNvSpPr/>
          <p:nvPr/>
        </p:nvSpPr>
        <p:spPr>
          <a:xfrm>
            <a:off x="8702052" y="2641546"/>
            <a:ext cx="2682219" cy="2740336"/>
          </a:xfrm>
          <a:prstGeom prst="arc">
            <a:avLst>
              <a:gd name="adj1" fmla="val 16290432"/>
              <a:gd name="adj2" fmla="val 735759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2" name="TextBox 10">
            <a:extLst>
              <a:ext uri="{FF2B5EF4-FFF2-40B4-BE49-F238E27FC236}">
                <a16:creationId xmlns:a16="http://schemas.microsoft.com/office/drawing/2014/main" id="{97B15F10-9027-D695-AFA9-F3E2204F7A38}"/>
              </a:ext>
            </a:extLst>
          </p:cNvPr>
          <p:cNvSpPr txBox="1"/>
          <p:nvPr/>
        </p:nvSpPr>
        <p:spPr>
          <a:xfrm>
            <a:off x="9595199" y="5348718"/>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59%</a:t>
            </a:r>
          </a:p>
        </p:txBody>
      </p:sp>
      <p:pic>
        <p:nvPicPr>
          <p:cNvPr id="23" name="Picture 2">
            <a:extLst>
              <a:ext uri="{FF2B5EF4-FFF2-40B4-BE49-F238E27FC236}">
                <a16:creationId xmlns:a16="http://schemas.microsoft.com/office/drawing/2014/main" id="{CDEF1592-3205-BF62-E153-C62F65C611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D0DD7950-CBFA-67E0-2810-528FB8F440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263B9E77-7799-97FB-9520-0DCD6B243596}"/>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26" name="ZoneTexte 25">
            <a:extLst>
              <a:ext uri="{FF2B5EF4-FFF2-40B4-BE49-F238E27FC236}">
                <a16:creationId xmlns:a16="http://schemas.microsoft.com/office/drawing/2014/main" id="{46A67182-69CB-5888-176B-84CEF8211D65}"/>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sp>
        <p:nvSpPr>
          <p:cNvPr id="2" name="ZoneTexte 1">
            <a:extLst>
              <a:ext uri="{FF2B5EF4-FFF2-40B4-BE49-F238E27FC236}">
                <a16:creationId xmlns:a16="http://schemas.microsoft.com/office/drawing/2014/main" id="{BEF45109-2C5A-8EDC-B83E-F3936C16A5C0}"/>
              </a:ext>
            </a:extLst>
          </p:cNvPr>
          <p:cNvSpPr txBox="1"/>
          <p:nvPr/>
        </p:nvSpPr>
        <p:spPr>
          <a:xfrm>
            <a:off x="585284" y="6063351"/>
            <a:ext cx="2200163" cy="276999"/>
          </a:xfrm>
          <a:prstGeom prst="rect">
            <a:avLst/>
          </a:prstGeom>
        </p:spPr>
        <p:txBody>
          <a:bodyPr wrap="square" lIns="0" tIns="0" rIns="0" bIns="0" rtlCol="0" anchor="t" anchorCtr="0">
            <a:spAutoFit/>
          </a:bodyPr>
          <a:lstStyle/>
          <a:p>
            <a:pPr algn="r" fontAlgn="auto"/>
            <a:r>
              <a:rPr lang="fr-FR" sz="900" dirty="0">
                <a:solidFill>
                  <a:srgbClr val="00B050"/>
                </a:solidFill>
              </a:rPr>
              <a:t>Homme : 61%</a:t>
            </a:r>
            <a:r>
              <a:rPr lang="fr-FR" sz="900" dirty="0"/>
              <a:t> / </a:t>
            </a:r>
            <a:r>
              <a:rPr lang="fr-FR" sz="900" dirty="0">
                <a:solidFill>
                  <a:srgbClr val="FF0000"/>
                </a:solidFill>
              </a:rPr>
              <a:t>Femme : 50%</a:t>
            </a:r>
          </a:p>
          <a:p>
            <a:pPr algn="r" fontAlgn="auto"/>
            <a:r>
              <a:rPr lang="fr-FR" sz="900" dirty="0">
                <a:solidFill>
                  <a:srgbClr val="FF0000"/>
                </a:solidFill>
              </a:rPr>
              <a:t>De 10 à 19 ans d’ancienneté : 46%</a:t>
            </a:r>
          </a:p>
        </p:txBody>
      </p:sp>
      <p:sp>
        <p:nvSpPr>
          <p:cNvPr id="4" name="Arc 3">
            <a:extLst>
              <a:ext uri="{FF2B5EF4-FFF2-40B4-BE49-F238E27FC236}">
                <a16:creationId xmlns:a16="http://schemas.microsoft.com/office/drawing/2014/main" id="{3345B0C8-040E-F12C-319D-DAE47CF5C629}"/>
              </a:ext>
            </a:extLst>
          </p:cNvPr>
          <p:cNvSpPr/>
          <p:nvPr/>
        </p:nvSpPr>
        <p:spPr>
          <a:xfrm>
            <a:off x="2151821" y="3210738"/>
            <a:ext cx="384933" cy="290135"/>
          </a:xfrm>
          <a:prstGeom prst="arc">
            <a:avLst>
              <a:gd name="adj1" fmla="val 3671642"/>
              <a:gd name="adj2" fmla="val 0"/>
            </a:avLst>
          </a:prstGeom>
          <a:ln w="28575">
            <a:solidFill>
              <a:srgbClr val="F491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Arc 7">
            <a:extLst>
              <a:ext uri="{FF2B5EF4-FFF2-40B4-BE49-F238E27FC236}">
                <a16:creationId xmlns:a16="http://schemas.microsoft.com/office/drawing/2014/main" id="{4568FE8E-0047-D5A3-C517-596B8C7682A7}"/>
              </a:ext>
            </a:extLst>
          </p:cNvPr>
          <p:cNvSpPr/>
          <p:nvPr/>
        </p:nvSpPr>
        <p:spPr>
          <a:xfrm>
            <a:off x="10219729" y="3210738"/>
            <a:ext cx="384933" cy="290135"/>
          </a:xfrm>
          <a:prstGeom prst="arc">
            <a:avLst>
              <a:gd name="adj1" fmla="val 3671642"/>
              <a:gd name="adj2" fmla="val 0"/>
            </a:avLst>
          </a:prstGeom>
          <a:ln w="28575">
            <a:solidFill>
              <a:srgbClr val="F491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14688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198</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6258" y="213415"/>
            <a:ext cx="11120392" cy="664797"/>
          </a:xfrm>
        </p:spPr>
        <p:txBody>
          <a:bodyPr/>
          <a:lstStyle/>
          <a:p>
            <a:r>
              <a:rPr lang="fr-FR" sz="2400" dirty="0"/>
              <a:t>Principales pistes pour aider les managers à mieux gérer les sujets éthiques : bénéficier de formations et/ou d’un accompagnement RH</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775652652"/>
              </p:ext>
            </p:extLst>
          </p:nvPr>
        </p:nvGraphicFramePr>
        <p:xfrm>
          <a:off x="652733" y="1212469"/>
          <a:ext cx="6973437" cy="285360"/>
        </p:xfrm>
        <a:graphic>
          <a:graphicData uri="http://schemas.openxmlformats.org/drawingml/2006/table">
            <a:tbl>
              <a:tblPr>
                <a:tableStyleId>{5C22544A-7EE6-4342-B048-85BDC9FD1C3A}</a:tableStyleId>
              </a:tblPr>
              <a:tblGrid>
                <a:gridCol w="6973437">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Q41. En tant que manager, de quoi auriez-vous besoin pour mieux gérer les sujets éthiques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Base : 244 répondants</a:t>
            </a:r>
          </a:p>
        </p:txBody>
      </p:sp>
      <p:graphicFrame>
        <p:nvGraphicFramePr>
          <p:cNvPr id="3" name="Graphique 19">
            <a:extLst>
              <a:ext uri="{FF2B5EF4-FFF2-40B4-BE49-F238E27FC236}">
                <a16:creationId xmlns:a16="http://schemas.microsoft.com/office/drawing/2014/main" id="{5EBC9A71-F10F-D8A1-3263-058C3585DC51}"/>
              </a:ext>
            </a:extLst>
          </p:cNvPr>
          <p:cNvGraphicFramePr/>
          <p:nvPr>
            <p:extLst>
              <p:ext uri="{D42A27DB-BD31-4B8C-83A1-F6EECF244321}">
                <p14:modId xmlns:p14="http://schemas.microsoft.com/office/powerpoint/2010/main" val="2556317157"/>
              </p:ext>
            </p:extLst>
          </p:nvPr>
        </p:nvGraphicFramePr>
        <p:xfrm>
          <a:off x="2903500" y="2672756"/>
          <a:ext cx="8483769" cy="33749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au 7">
            <a:extLst>
              <a:ext uri="{FF2B5EF4-FFF2-40B4-BE49-F238E27FC236}">
                <a16:creationId xmlns:a16="http://schemas.microsoft.com/office/drawing/2014/main" id="{9DA6834D-44C6-9EDF-2E45-CE98B4648231}"/>
              </a:ext>
            </a:extLst>
          </p:cNvPr>
          <p:cNvGraphicFramePr>
            <a:graphicFrameLocks noGrp="1"/>
          </p:cNvGraphicFramePr>
          <p:nvPr>
            <p:extLst>
              <p:ext uri="{D42A27DB-BD31-4B8C-83A1-F6EECF244321}">
                <p14:modId xmlns:p14="http://schemas.microsoft.com/office/powerpoint/2010/main" val="1645478926"/>
              </p:ext>
            </p:extLst>
          </p:nvPr>
        </p:nvGraphicFramePr>
        <p:xfrm>
          <a:off x="2951611" y="2717586"/>
          <a:ext cx="5625624" cy="3965292"/>
        </p:xfrm>
        <a:graphic>
          <a:graphicData uri="http://schemas.openxmlformats.org/drawingml/2006/table">
            <a:tbl>
              <a:tblPr firstRow="1" bandRow="1">
                <a:tableStyleId>{2D5ABB26-0587-4C30-8999-92F81FD0307C}</a:tableStyleId>
              </a:tblPr>
              <a:tblGrid>
                <a:gridCol w="5625624">
                  <a:extLst>
                    <a:ext uri="{9D8B030D-6E8A-4147-A177-3AD203B41FA5}">
                      <a16:colId xmlns:a16="http://schemas.microsoft.com/office/drawing/2014/main" val="3325012296"/>
                    </a:ext>
                  </a:extLst>
                </a:gridCol>
              </a:tblGrid>
              <a:tr h="562092">
                <a:tc>
                  <a:txBody>
                    <a:bodyPr/>
                    <a:lstStyle/>
                    <a:p>
                      <a:pPr algn="ctr"/>
                      <a:r>
                        <a:rPr lang="fr-FR" sz="1200" b="0" dirty="0">
                          <a:solidFill>
                            <a:schemeClr val="tx1"/>
                          </a:solidFill>
                        </a:rPr>
                        <a:t>Formation</a:t>
                      </a:r>
                    </a:p>
                  </a:txBody>
                  <a:tcPr anchor="ctr"/>
                </a:tc>
                <a:extLst>
                  <a:ext uri="{0D108BD9-81ED-4DB2-BD59-A6C34878D82A}">
                    <a16:rowId xmlns:a16="http://schemas.microsoft.com/office/drawing/2014/main" val="850639632"/>
                  </a:ext>
                </a:extLst>
              </a:tr>
              <a:tr h="567200">
                <a:tc>
                  <a:txBody>
                    <a:bodyPr/>
                    <a:lstStyle/>
                    <a:p>
                      <a:pPr algn="ctr"/>
                      <a:r>
                        <a:rPr lang="fr-FR" sz="1200" b="0" dirty="0">
                          <a:solidFill>
                            <a:schemeClr val="tx1"/>
                          </a:solidFill>
                        </a:rPr>
                        <a:t>Accompagnement RH</a:t>
                      </a:r>
                    </a:p>
                  </a:txBody>
                  <a:tcPr anchor="ctr"/>
                </a:tc>
                <a:extLst>
                  <a:ext uri="{0D108BD9-81ED-4DB2-BD59-A6C34878D82A}">
                    <a16:rowId xmlns:a16="http://schemas.microsoft.com/office/drawing/2014/main" val="976695675"/>
                  </a:ext>
                </a:extLst>
              </a:tr>
              <a:tr h="567200">
                <a:tc>
                  <a:txBody>
                    <a:bodyPr/>
                    <a:lstStyle/>
                    <a:p>
                      <a:pPr algn="ctr"/>
                      <a:r>
                        <a:rPr lang="fr-FR" sz="1200" b="0" dirty="0">
                          <a:solidFill>
                            <a:schemeClr val="tx1"/>
                          </a:solidFill>
                        </a:rPr>
                        <a:t>Accompagnement managérial</a:t>
                      </a:r>
                    </a:p>
                  </a:txBody>
                  <a:tcPr anchor="ctr"/>
                </a:tc>
                <a:extLst>
                  <a:ext uri="{0D108BD9-81ED-4DB2-BD59-A6C34878D82A}">
                    <a16:rowId xmlns:a16="http://schemas.microsoft.com/office/drawing/2014/main" val="2111303180"/>
                  </a:ext>
                </a:extLst>
              </a:tr>
              <a:tr h="567200">
                <a:tc>
                  <a:txBody>
                    <a:bodyPr/>
                    <a:lstStyle/>
                    <a:p>
                      <a:pPr algn="ctr"/>
                      <a:r>
                        <a:rPr lang="fr-FR" sz="1200" b="0" dirty="0">
                          <a:solidFill>
                            <a:schemeClr val="tx1"/>
                          </a:solidFill>
                        </a:rPr>
                        <a:t>Meilleur environnement de travail</a:t>
                      </a:r>
                    </a:p>
                  </a:txBody>
                  <a:tcPr anchor="ctr"/>
                </a:tc>
                <a:extLst>
                  <a:ext uri="{0D108BD9-81ED-4DB2-BD59-A6C34878D82A}">
                    <a16:rowId xmlns:a16="http://schemas.microsoft.com/office/drawing/2014/main" val="3826371416"/>
                  </a:ext>
                </a:extLst>
              </a:tr>
              <a:tr h="567200">
                <a:tc>
                  <a:txBody>
                    <a:bodyPr/>
                    <a:lstStyle/>
                    <a:p>
                      <a:pPr algn="ctr"/>
                      <a:r>
                        <a:rPr lang="fr-FR" sz="1200" b="0" dirty="0">
                          <a:solidFill>
                            <a:schemeClr val="tx1"/>
                          </a:solidFill>
                        </a:rPr>
                        <a:t>Outils</a:t>
                      </a:r>
                    </a:p>
                  </a:txBody>
                  <a:tcPr anchor="ctr"/>
                </a:tc>
                <a:extLst>
                  <a:ext uri="{0D108BD9-81ED-4DB2-BD59-A6C34878D82A}">
                    <a16:rowId xmlns:a16="http://schemas.microsoft.com/office/drawing/2014/main" val="1408764320"/>
                  </a:ext>
                </a:extLst>
              </a:tr>
              <a:tr h="567200">
                <a:tc>
                  <a:txBody>
                    <a:bodyPr/>
                    <a:lstStyle/>
                    <a:p>
                      <a:pPr algn="ctr"/>
                      <a:r>
                        <a:rPr lang="fr-FR" sz="1200" b="0" dirty="0">
                          <a:solidFill>
                            <a:schemeClr val="tx1"/>
                          </a:solidFill>
                        </a:rPr>
                        <a:t>Autre</a:t>
                      </a:r>
                    </a:p>
                  </a:txBody>
                  <a:tcPr anchor="ctr"/>
                </a:tc>
                <a:extLst>
                  <a:ext uri="{0D108BD9-81ED-4DB2-BD59-A6C34878D82A}">
                    <a16:rowId xmlns:a16="http://schemas.microsoft.com/office/drawing/2014/main" val="4229178288"/>
                  </a:ext>
                </a:extLst>
              </a:tr>
              <a:tr h="567200">
                <a:tc>
                  <a:txBody>
                    <a:bodyPr/>
                    <a:lstStyle/>
                    <a:p>
                      <a:pPr algn="ctr"/>
                      <a:endParaRPr lang="fr-FR" sz="1600" b="0" dirty="0">
                        <a:solidFill>
                          <a:schemeClr val="tx1"/>
                        </a:solidFill>
                      </a:endParaRPr>
                    </a:p>
                  </a:txBody>
                  <a:tcPr anchor="ctr"/>
                </a:tc>
                <a:extLst>
                  <a:ext uri="{0D108BD9-81ED-4DB2-BD59-A6C34878D82A}">
                    <a16:rowId xmlns:a16="http://schemas.microsoft.com/office/drawing/2014/main" val="1116312445"/>
                  </a:ext>
                </a:extLst>
              </a:tr>
            </a:tbl>
          </a:graphicData>
        </a:graphic>
      </p:graphicFrame>
      <p:pic>
        <p:nvPicPr>
          <p:cNvPr id="10" name="Picture 2">
            <a:extLst>
              <a:ext uri="{FF2B5EF4-FFF2-40B4-BE49-F238E27FC236}">
                <a16:creationId xmlns:a16="http://schemas.microsoft.com/office/drawing/2014/main" id="{D39BCB55-959B-8F95-0C27-1C798C0ADF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E8F8A30D-7528-2354-0044-3A64CEDB99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3034"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0D0B5E91-F40F-05A6-3411-9214EDD82851}"/>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14" name="ZoneTexte 13">
            <a:extLst>
              <a:ext uri="{FF2B5EF4-FFF2-40B4-BE49-F238E27FC236}">
                <a16:creationId xmlns:a16="http://schemas.microsoft.com/office/drawing/2014/main" id="{1B3A87AC-CD79-8179-B786-207D8DDA3432}"/>
              </a:ext>
            </a:extLst>
          </p:cNvPr>
          <p:cNvSpPr txBox="1"/>
          <p:nvPr/>
        </p:nvSpPr>
        <p:spPr>
          <a:xfrm>
            <a:off x="7851195"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aphicFrame>
        <p:nvGraphicFramePr>
          <p:cNvPr id="15" name="Graphique 19">
            <a:extLst>
              <a:ext uri="{FF2B5EF4-FFF2-40B4-BE49-F238E27FC236}">
                <a16:creationId xmlns:a16="http://schemas.microsoft.com/office/drawing/2014/main" id="{0664B2CF-9559-9E8B-54A8-9F94ABC8298F}"/>
              </a:ext>
            </a:extLst>
          </p:cNvPr>
          <p:cNvGraphicFramePr/>
          <p:nvPr>
            <p:extLst>
              <p:ext uri="{D42A27DB-BD31-4B8C-83A1-F6EECF244321}">
                <p14:modId xmlns:p14="http://schemas.microsoft.com/office/powerpoint/2010/main" val="1148384035"/>
              </p:ext>
            </p:extLst>
          </p:nvPr>
        </p:nvGraphicFramePr>
        <p:xfrm>
          <a:off x="-4241885" y="2663915"/>
          <a:ext cx="8483769" cy="3374965"/>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Connecteur droit 7">
            <a:extLst>
              <a:ext uri="{FF2B5EF4-FFF2-40B4-BE49-F238E27FC236}">
                <a16:creationId xmlns:a16="http://schemas.microsoft.com/office/drawing/2014/main" id="{8B391E56-7C9F-E10E-C5B8-3C6FF5A6703E}"/>
              </a:ext>
            </a:extLst>
          </p:cNvPr>
          <p:cNvCxnSpPr>
            <a:cxnSpLocks/>
          </p:cNvCxnSpPr>
          <p:nvPr/>
        </p:nvCxnSpPr>
        <p:spPr>
          <a:xfrm>
            <a:off x="2180565" y="3789040"/>
            <a:ext cx="6975775"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62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218047"/>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extLst>
              <p:ext uri="{D42A27DB-BD31-4B8C-83A1-F6EECF244321}">
                <p14:modId xmlns:p14="http://schemas.microsoft.com/office/powerpoint/2010/main" val="37345012"/>
              </p:ext>
            </p:extLst>
          </p:nvPr>
        </p:nvGraphicFramePr>
        <p:xfrm>
          <a:off x="647785" y="1132728"/>
          <a:ext cx="6933380" cy="285360"/>
        </p:xfrm>
        <a:graphic>
          <a:graphicData uri="http://schemas.openxmlformats.org/drawingml/2006/table">
            <a:tbl>
              <a:tblPr>
                <a:tableStyleId>{5C22544A-7EE6-4342-B048-85BDC9FD1C3A}</a:tableStyleId>
              </a:tblPr>
              <a:tblGrid>
                <a:gridCol w="6933380">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Q41. En tant que manager, de quoi auriez-vous besoin pour mieux gérer les sujets éthiques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61286"/>
            <a:ext cx="1114679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 Attentes des managers pour mieux gérer les sujets éthiques</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46004"/>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656711" y="148693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Base : 244 répondants</a:t>
            </a:r>
            <a:endParaRPr lang="fr-FR" sz="1050" i="1" dirty="0">
              <a:solidFill>
                <a:srgbClr val="7030A0"/>
              </a:solidFill>
              <a:latin typeface="Roboto" panose="020B0604020202020204" charset="0"/>
              <a:ea typeface="Roboto" panose="020B0604020202020204" charset="0"/>
            </a:endParaRP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extLst>
              <p:ext uri="{D42A27DB-BD31-4B8C-83A1-F6EECF244321}">
                <p14:modId xmlns:p14="http://schemas.microsoft.com/office/powerpoint/2010/main" val="126911212"/>
              </p:ext>
            </p:extLst>
          </p:nvPr>
        </p:nvGraphicFramePr>
        <p:xfrm>
          <a:off x="172332" y="3060951"/>
          <a:ext cx="11740467" cy="2123244"/>
        </p:xfrm>
        <a:graphic>
          <a:graphicData uri="http://schemas.openxmlformats.org/drawingml/2006/table">
            <a:tbl>
              <a:tblPr firstRow="1" bandRow="1"/>
              <a:tblGrid>
                <a:gridCol w="1790700">
                  <a:extLst>
                    <a:ext uri="{9D8B030D-6E8A-4147-A177-3AD203B41FA5}">
                      <a16:colId xmlns:a16="http://schemas.microsoft.com/office/drawing/2014/main" val="1613173348"/>
                    </a:ext>
                  </a:extLst>
                </a:gridCol>
                <a:gridCol w="708382">
                  <a:extLst>
                    <a:ext uri="{9D8B030D-6E8A-4147-A177-3AD203B41FA5}">
                      <a16:colId xmlns:a16="http://schemas.microsoft.com/office/drawing/2014/main" val="2417229433"/>
                    </a:ext>
                  </a:extLst>
                </a:gridCol>
                <a:gridCol w="1933295">
                  <a:extLst>
                    <a:ext uri="{9D8B030D-6E8A-4147-A177-3AD203B41FA5}">
                      <a16:colId xmlns:a16="http://schemas.microsoft.com/office/drawing/2014/main" val="4065695276"/>
                    </a:ext>
                  </a:extLst>
                </a:gridCol>
                <a:gridCol w="2086763">
                  <a:extLst>
                    <a:ext uri="{9D8B030D-6E8A-4147-A177-3AD203B41FA5}">
                      <a16:colId xmlns:a16="http://schemas.microsoft.com/office/drawing/2014/main" val="1842800419"/>
                    </a:ext>
                  </a:extLst>
                </a:gridCol>
                <a:gridCol w="849892">
                  <a:extLst>
                    <a:ext uri="{9D8B030D-6E8A-4147-A177-3AD203B41FA5}">
                      <a16:colId xmlns:a16="http://schemas.microsoft.com/office/drawing/2014/main" val="332636344"/>
                    </a:ext>
                  </a:extLst>
                </a:gridCol>
                <a:gridCol w="2147299">
                  <a:extLst>
                    <a:ext uri="{9D8B030D-6E8A-4147-A177-3AD203B41FA5}">
                      <a16:colId xmlns:a16="http://schemas.microsoft.com/office/drawing/2014/main" val="1978337493"/>
                    </a:ext>
                  </a:extLst>
                </a:gridCol>
                <a:gridCol w="2224136">
                  <a:extLst>
                    <a:ext uri="{9D8B030D-6E8A-4147-A177-3AD203B41FA5}">
                      <a16:colId xmlns:a16="http://schemas.microsoft.com/office/drawing/2014/main" val="1820714950"/>
                    </a:ext>
                  </a:extLst>
                </a:gridCol>
              </a:tblGrid>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Accompagnement RH</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30%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De 5 à 9 ans d’ancienneté : 14%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26%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Moins de 30 ans : 67%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De 10 à 19 ans d’ancienneté : 13%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128002930"/>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Accompagnement managérial </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11%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50 ans et plus : 4%</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Encadrant une équipe : 11%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16%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46122883"/>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Meilleur environnement de travail</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10%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a:solidFill>
                          <a:srgbClr val="C0000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13%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De 10 à 19 ans d’ancienneté : 25%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3385536306"/>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Autre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a:solidFill>
                          <a:srgbClr val="C0000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N’encadrant pas d’équipe : 20%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Encadrant une équipe : 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98341107"/>
                  </a:ext>
                </a:extLst>
              </a:tr>
            </a:tbl>
          </a:graphicData>
        </a:graphic>
      </p:graphicFrame>
      <p:grpSp>
        <p:nvGrpSpPr>
          <p:cNvPr id="5" name="Groupe 4">
            <a:extLst>
              <a:ext uri="{FF2B5EF4-FFF2-40B4-BE49-F238E27FC236}">
                <a16:creationId xmlns:a16="http://schemas.microsoft.com/office/drawing/2014/main" id="{A6BE3E58-9DAB-ABE0-A3CD-77299EFD15B1}"/>
              </a:ext>
            </a:extLst>
          </p:cNvPr>
          <p:cNvGrpSpPr/>
          <p:nvPr/>
        </p:nvGrpSpPr>
        <p:grpSpPr>
          <a:xfrm>
            <a:off x="3817560" y="2132984"/>
            <a:ext cx="2060885" cy="504916"/>
            <a:chOff x="842615" y="1939448"/>
            <a:chExt cx="2060885" cy="504916"/>
          </a:xfrm>
        </p:grpSpPr>
        <p:pic>
          <p:nvPicPr>
            <p:cNvPr id="6" name="Picture 2">
              <a:extLst>
                <a:ext uri="{FF2B5EF4-FFF2-40B4-BE49-F238E27FC236}">
                  <a16:creationId xmlns:a16="http://schemas.microsoft.com/office/drawing/2014/main" id="{4ADA52CD-29B1-C841-CB1E-5836AF483A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CA2080EC-4B06-255E-66E2-15B500EFAE7E}"/>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1" name="Groupe 10">
            <a:extLst>
              <a:ext uri="{FF2B5EF4-FFF2-40B4-BE49-F238E27FC236}">
                <a16:creationId xmlns:a16="http://schemas.microsoft.com/office/drawing/2014/main" id="{AA8020F9-93C5-4075-3AB1-E8B0130BEEC1}"/>
              </a:ext>
            </a:extLst>
          </p:cNvPr>
          <p:cNvGrpSpPr/>
          <p:nvPr/>
        </p:nvGrpSpPr>
        <p:grpSpPr>
          <a:xfrm>
            <a:off x="9089136" y="2119839"/>
            <a:ext cx="2010242" cy="504916"/>
            <a:chOff x="8058119" y="1939448"/>
            <a:chExt cx="2010242" cy="504916"/>
          </a:xfrm>
        </p:grpSpPr>
        <p:pic>
          <p:nvPicPr>
            <p:cNvPr id="13" name="Picture 4">
              <a:extLst>
                <a:ext uri="{FF2B5EF4-FFF2-40B4-BE49-F238E27FC236}">
                  <a16:creationId xmlns:a16="http://schemas.microsoft.com/office/drawing/2014/main" id="{93E61CEC-4B85-0C80-61C9-027A78AD8B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52FF8FE3-6016-0F3A-2EAC-7FDD7EAD8F77}"/>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cxnSp>
        <p:nvCxnSpPr>
          <p:cNvPr id="16" name="Connecteur droit 15">
            <a:extLst>
              <a:ext uri="{FF2B5EF4-FFF2-40B4-BE49-F238E27FC236}">
                <a16:creationId xmlns:a16="http://schemas.microsoft.com/office/drawing/2014/main" id="{5BADCF57-9A95-96D9-7E0C-AAF852322EA7}"/>
              </a:ext>
            </a:extLst>
          </p:cNvPr>
          <p:cNvCxnSpPr>
            <a:cxnSpLocks/>
          </p:cNvCxnSpPr>
          <p:nvPr/>
        </p:nvCxnSpPr>
        <p:spPr>
          <a:xfrm>
            <a:off x="6693663" y="3065695"/>
            <a:ext cx="0" cy="21185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4B17AEAA-5E5B-B975-3E47-2B4303CA2398}"/>
              </a:ext>
            </a:extLst>
          </p:cNvPr>
          <p:cNvSpPr>
            <a:spLocks noGrp="1"/>
          </p:cNvSpPr>
          <p:nvPr>
            <p:ph type="sldNum" sz="quarter" idx="4"/>
          </p:nvPr>
        </p:nvSpPr>
        <p:spPr/>
        <p:txBody>
          <a:bodyPr/>
          <a:lstStyle/>
          <a:p>
            <a:fld id="{69A197D1-22BB-4CE7-B90B-919B10D073A0}" type="slidenum">
              <a:rPr lang="fr-FR" altLang="fr-FR" smtClean="0"/>
              <a:pPr/>
              <a:t>199</a:t>
            </a:fld>
            <a:endParaRPr lang="fr-FR" altLang="fr-FR" dirty="0"/>
          </a:p>
        </p:txBody>
      </p:sp>
    </p:spTree>
    <p:extLst>
      <p:ext uri="{BB962C8B-B14F-4D97-AF65-F5344CB8AC3E}">
        <p14:creationId xmlns:p14="http://schemas.microsoft.com/office/powerpoint/2010/main" val="183509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230F41-DE0D-45BE-A113-670322C619D9}"/>
              </a:ext>
            </a:extLst>
          </p:cNvPr>
          <p:cNvSpPr/>
          <p:nvPr/>
        </p:nvSpPr>
        <p:spPr>
          <a:xfrm>
            <a:off x="-12249" y="0"/>
            <a:ext cx="12204249" cy="6858000"/>
          </a:xfrm>
          <a:prstGeom prst="rect">
            <a:avLst/>
          </a:prstGeom>
          <a:solidFill>
            <a:schemeClr val="accent4">
              <a:alpha val="80000"/>
            </a:schemeClr>
          </a:solidFill>
          <a:ln>
            <a:noFill/>
          </a:ln>
        </p:spPr>
        <p:txBody>
          <a:bodyPr rtlCol="0" anchor="ctr">
            <a:noAutofit/>
          </a:bodyPr>
          <a:lstStyle/>
          <a:p>
            <a:pPr algn="ctr"/>
            <a:endParaRPr lang="fr-FR" sz="2000" dirty="0" err="1">
              <a:latin typeface="+mn-lt"/>
            </a:endParaRPr>
          </a:p>
        </p:txBody>
      </p:sp>
      <p:sp>
        <p:nvSpPr>
          <p:cNvPr id="2" name="Titre 1">
            <a:extLst>
              <a:ext uri="{FF2B5EF4-FFF2-40B4-BE49-F238E27FC236}">
                <a16:creationId xmlns:a16="http://schemas.microsoft.com/office/drawing/2014/main" id="{BCF2E25C-1155-452A-A787-0D3957D68BA8}"/>
              </a:ext>
            </a:extLst>
          </p:cNvPr>
          <p:cNvSpPr>
            <a:spLocks noGrp="1"/>
          </p:cNvSpPr>
          <p:nvPr>
            <p:ph type="title"/>
          </p:nvPr>
        </p:nvSpPr>
        <p:spPr/>
        <p:txBody>
          <a:bodyPr/>
          <a:lstStyle/>
          <a:p>
            <a:r>
              <a:rPr lang="fr-FR" dirty="0">
                <a:solidFill>
                  <a:schemeClr val="bg1"/>
                </a:solidFill>
              </a:rPr>
              <a:t>PRÉSENTATION</a:t>
            </a:r>
          </a:p>
        </p:txBody>
      </p:sp>
      <p:sp>
        <p:nvSpPr>
          <p:cNvPr id="5" name="Forme libre : forme 4">
            <a:extLst>
              <a:ext uri="{FF2B5EF4-FFF2-40B4-BE49-F238E27FC236}">
                <a16:creationId xmlns:a16="http://schemas.microsoft.com/office/drawing/2014/main" id="{8E9217C6-902C-42E8-ADB6-5D441028770B}"/>
              </a:ext>
            </a:extLst>
          </p:cNvPr>
          <p:cNvSpPr/>
          <p:nvPr/>
        </p:nvSpPr>
        <p:spPr>
          <a:xfrm>
            <a:off x="0" y="2761"/>
            <a:ext cx="2015048" cy="6855239"/>
          </a:xfrm>
          <a:custGeom>
            <a:avLst/>
            <a:gdLst>
              <a:gd name="connsiteX0" fmla="*/ 0 w 2015048"/>
              <a:gd name="connsiteY0" fmla="*/ 0 h 6855239"/>
              <a:gd name="connsiteX1" fmla="*/ 178933 w 2015048"/>
              <a:gd name="connsiteY1" fmla="*/ 0 h 6855239"/>
              <a:gd name="connsiteX2" fmla="*/ 2015048 w 2015048"/>
              <a:gd name="connsiteY2" fmla="*/ 6852433 h 6855239"/>
              <a:gd name="connsiteX3" fmla="*/ 1325470 w 2015048"/>
              <a:gd name="connsiteY3" fmla="*/ 6852433 h 6855239"/>
              <a:gd name="connsiteX4" fmla="*/ 1325470 w 2015048"/>
              <a:gd name="connsiteY4" fmla="*/ 6855239 h 6855239"/>
              <a:gd name="connsiteX5" fmla="*/ 0 w 2015048"/>
              <a:gd name="connsiteY5" fmla="*/ 6855239 h 6855239"/>
              <a:gd name="connsiteX6" fmla="*/ 0 w 2015048"/>
              <a:gd name="connsiteY6" fmla="*/ 5494472 h 685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048" h="6855239">
                <a:moveTo>
                  <a:pt x="0" y="0"/>
                </a:moveTo>
                <a:lnTo>
                  <a:pt x="178933" y="0"/>
                </a:lnTo>
                <a:lnTo>
                  <a:pt x="2015048" y="6852433"/>
                </a:lnTo>
                <a:lnTo>
                  <a:pt x="1325470" y="6852433"/>
                </a:lnTo>
                <a:lnTo>
                  <a:pt x="1325470" y="6855239"/>
                </a:lnTo>
                <a:lnTo>
                  <a:pt x="0" y="6855239"/>
                </a:lnTo>
                <a:lnTo>
                  <a:pt x="0" y="5494472"/>
                </a:lnTo>
                <a:close/>
              </a:path>
            </a:pathLst>
          </a:custGeom>
          <a:solidFill>
            <a:schemeClr val="bg1"/>
          </a:solidFill>
        </p:spPr>
        <p:txBody>
          <a:bodyPr rtlCol="0" anchor="ctr">
            <a:noAutofit/>
          </a:bodyPr>
          <a:lstStyle/>
          <a:p>
            <a:pPr algn="ctr"/>
            <a:endParaRPr lang="fr-FR" sz="2000" dirty="0" err="1">
              <a:latin typeface="+mn-lt"/>
            </a:endParaRPr>
          </a:p>
        </p:txBody>
      </p:sp>
    </p:spTree>
    <p:extLst>
      <p:ext uri="{BB962C8B-B14F-4D97-AF65-F5344CB8AC3E}">
        <p14:creationId xmlns:p14="http://schemas.microsoft.com/office/powerpoint/2010/main" val="284796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20</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5" y="362117"/>
            <a:ext cx="10855569" cy="332399"/>
          </a:xfrm>
        </p:spPr>
        <p:txBody>
          <a:bodyPr/>
          <a:lstStyle/>
          <a:p>
            <a:r>
              <a:rPr lang="fr-FR" sz="2400" dirty="0"/>
              <a:t>UNE IDENTIFICATION DES RESPONSABLES DE L’ÉTHIQUE INSUFFISANTE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2466565319"/>
              </p:ext>
            </p:extLst>
          </p:nvPr>
        </p:nvGraphicFramePr>
        <p:xfrm>
          <a:off x="652733" y="1144340"/>
          <a:ext cx="10258802" cy="498720"/>
        </p:xfrm>
        <a:graphic>
          <a:graphicData uri="http://schemas.openxmlformats.org/drawingml/2006/table">
            <a:tbl>
              <a:tblPr>
                <a:tableStyleId>{5C22544A-7EE6-4342-B048-85BDC9FD1C3A}</a:tableStyleId>
              </a:tblPr>
              <a:tblGrid>
                <a:gridCol w="10258802">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Connaissez-vous (ne serait-ce que de nom) le/la directeur(</a:t>
                      </a:r>
                      <a:r>
                        <a:rPr lang="fr-FR" sz="1400" b="1" kern="1200" dirty="0" err="1">
                          <a:solidFill>
                            <a:schemeClr val="dk1"/>
                          </a:solidFill>
                          <a:effectLst/>
                          <a:latin typeface="+mn-lt"/>
                          <a:ea typeface="+mn-ea"/>
                          <a:cs typeface="+mn-cs"/>
                        </a:rPr>
                        <a:t>rice</a:t>
                      </a:r>
                      <a:r>
                        <a:rPr lang="fr-FR" sz="1400" b="1" kern="1200" dirty="0">
                          <a:solidFill>
                            <a:schemeClr val="dk1"/>
                          </a:solidFill>
                          <a:effectLst/>
                          <a:latin typeface="+mn-lt"/>
                          <a:ea typeface="+mn-ea"/>
                          <a:cs typeface="+mn-cs"/>
                        </a:rPr>
                        <a:t>) de l’éthique/compliance ou la personne responsable de l’éthique et de la conformité/compliance dans votre entité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827881"/>
            <a:ext cx="5049268" cy="323165"/>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a:p>
            <a:pPr algn="l" fontAlgn="auto"/>
            <a:r>
              <a:rPr lang="fr-FR" sz="1050" i="1" dirty="0">
                <a:solidFill>
                  <a:schemeClr val="bg1">
                    <a:lumMod val="50000"/>
                  </a:schemeClr>
                </a:solidFill>
                <a:latin typeface="Roboto" panose="020B0604020202020204" charset="0"/>
                <a:ea typeface="Roboto" panose="020B0604020202020204" charset="0"/>
              </a:rPr>
              <a:t>Formulation de la question légèrement modifiée par rapport à la vague précédente</a:t>
            </a:r>
          </a:p>
        </p:txBody>
      </p:sp>
      <p:graphicFrame>
        <p:nvGraphicFramePr>
          <p:cNvPr id="25" name="Graphique 24">
            <a:extLst>
              <a:ext uri="{FF2B5EF4-FFF2-40B4-BE49-F238E27FC236}">
                <a16:creationId xmlns:a16="http://schemas.microsoft.com/office/drawing/2014/main" id="{2FE06CF4-7278-0DBF-11A7-10E2E345224A}"/>
              </a:ext>
            </a:extLst>
          </p:cNvPr>
          <p:cNvGraphicFramePr/>
          <p:nvPr>
            <p:extLst>
              <p:ext uri="{D42A27DB-BD31-4B8C-83A1-F6EECF244321}">
                <p14:modId xmlns:p14="http://schemas.microsoft.com/office/powerpoint/2010/main" val="3981971690"/>
              </p:ext>
            </p:extLst>
          </p:nvPr>
        </p:nvGraphicFramePr>
        <p:xfrm>
          <a:off x="4790855" y="3761030"/>
          <a:ext cx="6120680" cy="2617399"/>
        </p:xfrm>
        <a:graphic>
          <a:graphicData uri="http://schemas.openxmlformats.org/drawingml/2006/chart">
            <c:chart xmlns:c="http://schemas.openxmlformats.org/drawingml/2006/chart" xmlns:r="http://schemas.openxmlformats.org/officeDocument/2006/relationships" r:id="rId2"/>
          </a:graphicData>
        </a:graphic>
      </p:graphicFrame>
      <p:sp>
        <p:nvSpPr>
          <p:cNvPr id="27" name="ZoneTexte 26">
            <a:extLst>
              <a:ext uri="{FF2B5EF4-FFF2-40B4-BE49-F238E27FC236}">
                <a16:creationId xmlns:a16="http://schemas.microsoft.com/office/drawing/2014/main" id="{4B206CA7-9AD0-1BEF-CF83-07F7A39E64FA}"/>
              </a:ext>
            </a:extLst>
          </p:cNvPr>
          <p:cNvSpPr txBox="1"/>
          <p:nvPr/>
        </p:nvSpPr>
        <p:spPr>
          <a:xfrm>
            <a:off x="9778233" y="4014065"/>
            <a:ext cx="640208" cy="369332"/>
          </a:xfrm>
          <a:prstGeom prst="rect">
            <a:avLst/>
          </a:prstGeom>
        </p:spPr>
        <p:txBody>
          <a:bodyPr wrap="square" lIns="0" tIns="0" rIns="0" bIns="0" rtlCol="0" anchor="t" anchorCtr="0">
            <a:spAutoFit/>
          </a:bodyPr>
          <a:lstStyle/>
          <a:p>
            <a:pPr algn="l" fontAlgn="auto"/>
            <a:r>
              <a:rPr lang="fr-FR" sz="2400" b="1" dirty="0">
                <a:solidFill>
                  <a:srgbClr val="FF0000"/>
                </a:solidFill>
              </a:rPr>
              <a:t>-</a:t>
            </a:r>
          </a:p>
        </p:txBody>
      </p:sp>
      <p:sp>
        <p:nvSpPr>
          <p:cNvPr id="28" name="TextBox 94">
            <a:extLst>
              <a:ext uri="{FF2B5EF4-FFF2-40B4-BE49-F238E27FC236}">
                <a16:creationId xmlns:a16="http://schemas.microsoft.com/office/drawing/2014/main" id="{276DFD22-82A3-D5BC-7207-3CABA792401B}"/>
              </a:ext>
            </a:extLst>
          </p:cNvPr>
          <p:cNvSpPr txBox="1"/>
          <p:nvPr/>
        </p:nvSpPr>
        <p:spPr>
          <a:xfrm>
            <a:off x="3950964" y="2955029"/>
            <a:ext cx="2925325" cy="461665"/>
          </a:xfrm>
          <a:prstGeom prst="rect">
            <a:avLst/>
          </a:prstGeom>
          <a:noFill/>
        </p:spPr>
        <p:txBody>
          <a:bodyPr wrap="square" lIns="0" rIns="0" rtlCol="0" anchor="b">
            <a:spAutoFit/>
          </a:bodyPr>
          <a:lstStyle/>
          <a:p>
            <a:r>
              <a:rPr lang="en-US" sz="2400" b="1" noProof="1">
                <a:solidFill>
                  <a:srgbClr val="FF0000"/>
                </a:solidFill>
                <a:latin typeface="Roboto" panose="02000000000000000000"/>
              </a:rPr>
              <a:t>peuvent l’identifier</a:t>
            </a:r>
          </a:p>
        </p:txBody>
      </p:sp>
      <p:sp>
        <p:nvSpPr>
          <p:cNvPr id="29" name="TextBox 10">
            <a:extLst>
              <a:ext uri="{FF2B5EF4-FFF2-40B4-BE49-F238E27FC236}">
                <a16:creationId xmlns:a16="http://schemas.microsoft.com/office/drawing/2014/main" id="{CE41D12E-1251-B3B5-7D8F-7BC9A597769B}"/>
              </a:ext>
            </a:extLst>
          </p:cNvPr>
          <p:cNvSpPr txBox="1"/>
          <p:nvPr/>
        </p:nvSpPr>
        <p:spPr>
          <a:xfrm>
            <a:off x="2225570" y="2609824"/>
            <a:ext cx="1635384" cy="1015663"/>
          </a:xfrm>
          <a:prstGeom prst="rect">
            <a:avLst/>
          </a:prstGeom>
          <a:noFill/>
        </p:spPr>
        <p:txBody>
          <a:bodyPr wrap="none" rtlCol="0" anchor="ctr">
            <a:spAutoFit/>
          </a:bodyPr>
          <a:lstStyle/>
          <a:p>
            <a:r>
              <a:rPr lang="en-US" sz="6000" b="1" dirty="0">
                <a:solidFill>
                  <a:srgbClr val="FF0000"/>
                </a:solidFill>
                <a:latin typeface="Roboto" panose="02000000000000000000"/>
              </a:rPr>
              <a:t>26%</a:t>
            </a:r>
          </a:p>
        </p:txBody>
      </p:sp>
    </p:spTree>
    <p:extLst>
      <p:ext uri="{BB962C8B-B14F-4D97-AF65-F5344CB8AC3E}">
        <p14:creationId xmlns:p14="http://schemas.microsoft.com/office/powerpoint/2010/main" val="321392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200</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288346"/>
            <a:ext cx="10855569" cy="664797"/>
          </a:xfrm>
        </p:spPr>
        <p:txBody>
          <a:bodyPr/>
          <a:lstStyle/>
          <a:p>
            <a:r>
              <a:rPr lang="fr-FR" sz="2400" dirty="0"/>
              <a:t>Bénéficier de formations est ce qui pourrait principalement aider les salariés à mieux gérer les sujets éthiques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1813990030"/>
              </p:ext>
            </p:extLst>
          </p:nvPr>
        </p:nvGraphicFramePr>
        <p:xfrm>
          <a:off x="652734" y="1144340"/>
          <a:ext cx="5398262" cy="285360"/>
        </p:xfrm>
        <a:graphic>
          <a:graphicData uri="http://schemas.openxmlformats.org/drawingml/2006/table">
            <a:tbl>
              <a:tblPr>
                <a:tableStyleId>{5C22544A-7EE6-4342-B048-85BDC9FD1C3A}</a:tableStyleId>
              </a:tblPr>
              <a:tblGrid>
                <a:gridCol w="5398262">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Q42. De quoi auriez-vous besoin pour mieux gérer les sujets éthiques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Base : 757 répondants</a:t>
            </a:r>
          </a:p>
        </p:txBody>
      </p:sp>
      <p:graphicFrame>
        <p:nvGraphicFramePr>
          <p:cNvPr id="3" name="Graphique 19">
            <a:extLst>
              <a:ext uri="{FF2B5EF4-FFF2-40B4-BE49-F238E27FC236}">
                <a16:creationId xmlns:a16="http://schemas.microsoft.com/office/drawing/2014/main" id="{5EBC9A71-F10F-D8A1-3263-058C3585DC51}"/>
              </a:ext>
            </a:extLst>
          </p:cNvPr>
          <p:cNvGraphicFramePr/>
          <p:nvPr>
            <p:extLst>
              <p:ext uri="{D42A27DB-BD31-4B8C-83A1-F6EECF244321}">
                <p14:modId xmlns:p14="http://schemas.microsoft.com/office/powerpoint/2010/main" val="112714307"/>
              </p:ext>
            </p:extLst>
          </p:nvPr>
        </p:nvGraphicFramePr>
        <p:xfrm>
          <a:off x="3068025" y="2809490"/>
          <a:ext cx="8483769" cy="3238232"/>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2">
            <a:extLst>
              <a:ext uri="{FF2B5EF4-FFF2-40B4-BE49-F238E27FC236}">
                <a16:creationId xmlns:a16="http://schemas.microsoft.com/office/drawing/2014/main" id="{DA80CD3A-A626-78BE-9F20-E2657A0D0E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0D0BA159-F733-CB47-0E03-E20736350D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3034"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351BD6EE-2AC0-E9A7-4E31-AB835EB77D83}"/>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14" name="ZoneTexte 13">
            <a:extLst>
              <a:ext uri="{FF2B5EF4-FFF2-40B4-BE49-F238E27FC236}">
                <a16:creationId xmlns:a16="http://schemas.microsoft.com/office/drawing/2014/main" id="{17CBA110-1EE5-4A70-E4A5-03930F34D868}"/>
              </a:ext>
            </a:extLst>
          </p:cNvPr>
          <p:cNvSpPr txBox="1"/>
          <p:nvPr/>
        </p:nvSpPr>
        <p:spPr>
          <a:xfrm>
            <a:off x="7851195"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aphicFrame>
        <p:nvGraphicFramePr>
          <p:cNvPr id="15" name="Graphique 19">
            <a:extLst>
              <a:ext uri="{FF2B5EF4-FFF2-40B4-BE49-F238E27FC236}">
                <a16:creationId xmlns:a16="http://schemas.microsoft.com/office/drawing/2014/main" id="{FCB4C4EA-02DF-5B83-9F9D-55581ED2D4B6}"/>
              </a:ext>
            </a:extLst>
          </p:cNvPr>
          <p:cNvGraphicFramePr/>
          <p:nvPr>
            <p:extLst>
              <p:ext uri="{D42A27DB-BD31-4B8C-83A1-F6EECF244321}">
                <p14:modId xmlns:p14="http://schemas.microsoft.com/office/powerpoint/2010/main" val="3149518055"/>
              </p:ext>
            </p:extLst>
          </p:nvPr>
        </p:nvGraphicFramePr>
        <p:xfrm>
          <a:off x="-4525180" y="2809490"/>
          <a:ext cx="8483769" cy="32382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Tableau 7">
            <a:extLst>
              <a:ext uri="{FF2B5EF4-FFF2-40B4-BE49-F238E27FC236}">
                <a16:creationId xmlns:a16="http://schemas.microsoft.com/office/drawing/2014/main" id="{85F2578B-398C-9859-185B-BCDEB23B707D}"/>
              </a:ext>
            </a:extLst>
          </p:cNvPr>
          <p:cNvGraphicFramePr>
            <a:graphicFrameLocks noGrp="1"/>
          </p:cNvGraphicFramePr>
          <p:nvPr>
            <p:extLst>
              <p:ext uri="{D42A27DB-BD31-4B8C-83A1-F6EECF244321}">
                <p14:modId xmlns:p14="http://schemas.microsoft.com/office/powerpoint/2010/main" val="2577493449"/>
              </p:ext>
            </p:extLst>
          </p:nvPr>
        </p:nvGraphicFramePr>
        <p:xfrm>
          <a:off x="2951611" y="2717586"/>
          <a:ext cx="5625624" cy="3965292"/>
        </p:xfrm>
        <a:graphic>
          <a:graphicData uri="http://schemas.openxmlformats.org/drawingml/2006/table">
            <a:tbl>
              <a:tblPr firstRow="1" bandRow="1">
                <a:tableStyleId>{2D5ABB26-0587-4C30-8999-92F81FD0307C}</a:tableStyleId>
              </a:tblPr>
              <a:tblGrid>
                <a:gridCol w="5625624">
                  <a:extLst>
                    <a:ext uri="{9D8B030D-6E8A-4147-A177-3AD203B41FA5}">
                      <a16:colId xmlns:a16="http://schemas.microsoft.com/office/drawing/2014/main" val="3325012296"/>
                    </a:ext>
                  </a:extLst>
                </a:gridCol>
              </a:tblGrid>
              <a:tr h="562092">
                <a:tc>
                  <a:txBody>
                    <a:bodyPr/>
                    <a:lstStyle/>
                    <a:p>
                      <a:pPr algn="ctr"/>
                      <a:r>
                        <a:rPr lang="fr-FR" sz="1200" b="0" dirty="0">
                          <a:solidFill>
                            <a:schemeClr val="tx1"/>
                          </a:solidFill>
                        </a:rPr>
                        <a:t>Formation</a:t>
                      </a:r>
                    </a:p>
                  </a:txBody>
                  <a:tcPr anchor="ctr"/>
                </a:tc>
                <a:extLst>
                  <a:ext uri="{0D108BD9-81ED-4DB2-BD59-A6C34878D82A}">
                    <a16:rowId xmlns:a16="http://schemas.microsoft.com/office/drawing/2014/main" val="850639632"/>
                  </a:ext>
                </a:extLst>
              </a:tr>
              <a:tr h="567200">
                <a:tc>
                  <a:txBody>
                    <a:bodyPr/>
                    <a:lstStyle/>
                    <a:p>
                      <a:pPr algn="ctr"/>
                      <a:r>
                        <a:rPr lang="fr-FR" sz="1200" b="0" dirty="0">
                          <a:solidFill>
                            <a:schemeClr val="tx1"/>
                          </a:solidFill>
                        </a:rPr>
                        <a:t>Accompagnement RH</a:t>
                      </a:r>
                    </a:p>
                  </a:txBody>
                  <a:tcPr anchor="ctr"/>
                </a:tc>
                <a:extLst>
                  <a:ext uri="{0D108BD9-81ED-4DB2-BD59-A6C34878D82A}">
                    <a16:rowId xmlns:a16="http://schemas.microsoft.com/office/drawing/2014/main" val="976695675"/>
                  </a:ext>
                </a:extLst>
              </a:tr>
              <a:tr h="56720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Meilleur environnement de travail</a:t>
                      </a:r>
                    </a:p>
                  </a:txBody>
                  <a:tcPr anchor="ctr"/>
                </a:tc>
                <a:extLst>
                  <a:ext uri="{0D108BD9-81ED-4DB2-BD59-A6C34878D82A}">
                    <a16:rowId xmlns:a16="http://schemas.microsoft.com/office/drawing/2014/main" val="2111303180"/>
                  </a:ext>
                </a:extLst>
              </a:tr>
              <a:tr h="567200">
                <a:tc>
                  <a:txBody>
                    <a:bodyPr/>
                    <a:lstStyle/>
                    <a:p>
                      <a:pPr algn="ctr"/>
                      <a:r>
                        <a:rPr lang="fr-FR" sz="1200" b="0" dirty="0">
                          <a:solidFill>
                            <a:schemeClr val="tx1"/>
                          </a:solidFill>
                        </a:rPr>
                        <a:t>Outils</a:t>
                      </a:r>
                    </a:p>
                  </a:txBody>
                  <a:tcPr anchor="ctr"/>
                </a:tc>
                <a:extLst>
                  <a:ext uri="{0D108BD9-81ED-4DB2-BD59-A6C34878D82A}">
                    <a16:rowId xmlns:a16="http://schemas.microsoft.com/office/drawing/2014/main" val="3826371416"/>
                  </a:ext>
                </a:extLst>
              </a:tr>
              <a:tr h="567200">
                <a:tc>
                  <a:txBody>
                    <a:bodyPr/>
                    <a:lstStyle/>
                    <a:p>
                      <a:pPr algn="ctr"/>
                      <a:r>
                        <a:rPr lang="fr-FR" sz="1200" b="0" dirty="0">
                          <a:solidFill>
                            <a:schemeClr val="tx1"/>
                          </a:solidFill>
                        </a:rPr>
                        <a:t>Accompagnement managérial</a:t>
                      </a:r>
                    </a:p>
                  </a:txBody>
                  <a:tcPr anchor="ctr"/>
                </a:tc>
                <a:extLst>
                  <a:ext uri="{0D108BD9-81ED-4DB2-BD59-A6C34878D82A}">
                    <a16:rowId xmlns:a16="http://schemas.microsoft.com/office/drawing/2014/main" val="1408764320"/>
                  </a:ext>
                </a:extLst>
              </a:tr>
              <a:tr h="567200">
                <a:tc>
                  <a:txBody>
                    <a:bodyPr/>
                    <a:lstStyle/>
                    <a:p>
                      <a:pPr algn="ctr"/>
                      <a:r>
                        <a:rPr lang="fr-FR" sz="1200" b="0" dirty="0">
                          <a:solidFill>
                            <a:schemeClr val="tx1"/>
                          </a:solidFill>
                        </a:rPr>
                        <a:t>Autre</a:t>
                      </a:r>
                    </a:p>
                  </a:txBody>
                  <a:tcPr anchor="ctr"/>
                </a:tc>
                <a:extLst>
                  <a:ext uri="{0D108BD9-81ED-4DB2-BD59-A6C34878D82A}">
                    <a16:rowId xmlns:a16="http://schemas.microsoft.com/office/drawing/2014/main" val="4229178288"/>
                  </a:ext>
                </a:extLst>
              </a:tr>
              <a:tr h="567200">
                <a:tc>
                  <a:txBody>
                    <a:bodyPr/>
                    <a:lstStyle/>
                    <a:p>
                      <a:pPr algn="ctr"/>
                      <a:endParaRPr lang="fr-FR" sz="1600" b="0" dirty="0">
                        <a:solidFill>
                          <a:schemeClr val="tx1"/>
                        </a:solidFill>
                      </a:endParaRPr>
                    </a:p>
                  </a:txBody>
                  <a:tcPr anchor="ctr"/>
                </a:tc>
                <a:extLst>
                  <a:ext uri="{0D108BD9-81ED-4DB2-BD59-A6C34878D82A}">
                    <a16:rowId xmlns:a16="http://schemas.microsoft.com/office/drawing/2014/main" val="1116312445"/>
                  </a:ext>
                </a:extLst>
              </a:tr>
            </a:tbl>
          </a:graphicData>
        </a:graphic>
      </p:graphicFrame>
    </p:spTree>
    <p:extLst>
      <p:ext uri="{BB962C8B-B14F-4D97-AF65-F5344CB8AC3E}">
        <p14:creationId xmlns:p14="http://schemas.microsoft.com/office/powerpoint/2010/main" val="137358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218047"/>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extLst>
              <p:ext uri="{D42A27DB-BD31-4B8C-83A1-F6EECF244321}">
                <p14:modId xmlns:p14="http://schemas.microsoft.com/office/powerpoint/2010/main" val="1759804441"/>
              </p:ext>
            </p:extLst>
          </p:nvPr>
        </p:nvGraphicFramePr>
        <p:xfrm>
          <a:off x="698099" y="1204914"/>
          <a:ext cx="5935564" cy="285360"/>
        </p:xfrm>
        <a:graphic>
          <a:graphicData uri="http://schemas.openxmlformats.org/drawingml/2006/table">
            <a:tbl>
              <a:tblPr>
                <a:tableStyleId>{5C22544A-7EE6-4342-B048-85BDC9FD1C3A}</a:tableStyleId>
              </a:tblPr>
              <a:tblGrid>
                <a:gridCol w="5935564">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Q42. De quoi auriez-vous besoin pour mieux gérer les sujets éthiques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43923"/>
            <a:ext cx="1033670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 Attentes des non managers pour mieux gérer les sujets éthiques</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34579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707025" y="1561051"/>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Base : 757 répondants</a:t>
            </a:r>
            <a:endParaRPr lang="fr-FR" sz="1050" i="1" dirty="0">
              <a:solidFill>
                <a:srgbClr val="7030A0"/>
              </a:solidFill>
              <a:latin typeface="Roboto" panose="020B0604020202020204" charset="0"/>
              <a:ea typeface="Roboto" panose="020B0604020202020204" charset="0"/>
            </a:endParaRP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nvGraphicFramePr>
        <p:xfrm>
          <a:off x="172332" y="2859578"/>
          <a:ext cx="11740467" cy="2803649"/>
        </p:xfrm>
        <a:graphic>
          <a:graphicData uri="http://schemas.openxmlformats.org/drawingml/2006/table">
            <a:tbl>
              <a:tblPr firstRow="1" bandRow="1"/>
              <a:tblGrid>
                <a:gridCol w="1790700">
                  <a:extLst>
                    <a:ext uri="{9D8B030D-6E8A-4147-A177-3AD203B41FA5}">
                      <a16:colId xmlns:a16="http://schemas.microsoft.com/office/drawing/2014/main" val="1613173348"/>
                    </a:ext>
                  </a:extLst>
                </a:gridCol>
                <a:gridCol w="708382">
                  <a:extLst>
                    <a:ext uri="{9D8B030D-6E8A-4147-A177-3AD203B41FA5}">
                      <a16:colId xmlns:a16="http://schemas.microsoft.com/office/drawing/2014/main" val="2417229433"/>
                    </a:ext>
                  </a:extLst>
                </a:gridCol>
                <a:gridCol w="1933295">
                  <a:extLst>
                    <a:ext uri="{9D8B030D-6E8A-4147-A177-3AD203B41FA5}">
                      <a16:colId xmlns:a16="http://schemas.microsoft.com/office/drawing/2014/main" val="4065695276"/>
                    </a:ext>
                  </a:extLst>
                </a:gridCol>
                <a:gridCol w="2086763">
                  <a:extLst>
                    <a:ext uri="{9D8B030D-6E8A-4147-A177-3AD203B41FA5}">
                      <a16:colId xmlns:a16="http://schemas.microsoft.com/office/drawing/2014/main" val="1842800419"/>
                    </a:ext>
                  </a:extLst>
                </a:gridCol>
                <a:gridCol w="849892">
                  <a:extLst>
                    <a:ext uri="{9D8B030D-6E8A-4147-A177-3AD203B41FA5}">
                      <a16:colId xmlns:a16="http://schemas.microsoft.com/office/drawing/2014/main" val="332636344"/>
                    </a:ext>
                  </a:extLst>
                </a:gridCol>
                <a:gridCol w="2147299">
                  <a:extLst>
                    <a:ext uri="{9D8B030D-6E8A-4147-A177-3AD203B41FA5}">
                      <a16:colId xmlns:a16="http://schemas.microsoft.com/office/drawing/2014/main" val="1978337493"/>
                    </a:ext>
                  </a:extLst>
                </a:gridCol>
                <a:gridCol w="2224136">
                  <a:extLst>
                    <a:ext uri="{9D8B030D-6E8A-4147-A177-3AD203B41FA5}">
                      <a16:colId xmlns:a16="http://schemas.microsoft.com/office/drawing/2014/main" val="1820714950"/>
                    </a:ext>
                  </a:extLst>
                </a:gridCol>
              </a:tblGrid>
              <a:tr h="680405">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Formation</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39%</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Femme : 42%</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Homme : 33%</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kern="1200" baseline="0" dirty="0">
                          <a:solidFill>
                            <a:srgbClr val="84A120"/>
                          </a:solidFill>
                          <a:latin typeface="Calibri" panose="020F0502020204030204" pitchFamily="34" charset="0"/>
                          <a:ea typeface="+mn-ea"/>
                          <a:cs typeface="+mn-cs"/>
                        </a:rPr>
                        <a:t>33%</a:t>
                      </a:r>
                      <a:endParaRPr lang="fr-FR" sz="900" b="0" i="0" u="none" strike="noStrike" baseline="0" dirty="0">
                        <a:solidFill>
                          <a:srgbClr val="C0000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72022013"/>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Accompagnement RH</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17%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Entre 30 et 39 ans : 24%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a:solidFill>
                          <a:srgbClr val="C0000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16%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128002930"/>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Outils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11%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16%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14%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88914532"/>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Accompagnement managérial</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a:solidFill>
                          <a:srgbClr val="C0000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11%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Entre 30 et 39 ans : 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998341107"/>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Autre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a:solidFill>
                          <a:srgbClr val="C0000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Entre 10 et 19 ans d’ancienneté : 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6602602"/>
                  </a:ext>
                </a:extLst>
              </a:tr>
            </a:tbl>
          </a:graphicData>
        </a:graphic>
      </p:graphicFrame>
      <p:grpSp>
        <p:nvGrpSpPr>
          <p:cNvPr id="5" name="Groupe 4">
            <a:extLst>
              <a:ext uri="{FF2B5EF4-FFF2-40B4-BE49-F238E27FC236}">
                <a16:creationId xmlns:a16="http://schemas.microsoft.com/office/drawing/2014/main" id="{A6BE3E58-9DAB-ABE0-A3CD-77299EFD15B1}"/>
              </a:ext>
            </a:extLst>
          </p:cNvPr>
          <p:cNvGrpSpPr/>
          <p:nvPr/>
        </p:nvGrpSpPr>
        <p:grpSpPr>
          <a:xfrm>
            <a:off x="3817560" y="2132984"/>
            <a:ext cx="2060885" cy="504916"/>
            <a:chOff x="842615" y="1939448"/>
            <a:chExt cx="2060885" cy="504916"/>
          </a:xfrm>
        </p:grpSpPr>
        <p:pic>
          <p:nvPicPr>
            <p:cNvPr id="6" name="Picture 2">
              <a:extLst>
                <a:ext uri="{FF2B5EF4-FFF2-40B4-BE49-F238E27FC236}">
                  <a16:creationId xmlns:a16="http://schemas.microsoft.com/office/drawing/2014/main" id="{4ADA52CD-29B1-C841-CB1E-5836AF483A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CA2080EC-4B06-255E-66E2-15B500EFAE7E}"/>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1" name="Groupe 10">
            <a:extLst>
              <a:ext uri="{FF2B5EF4-FFF2-40B4-BE49-F238E27FC236}">
                <a16:creationId xmlns:a16="http://schemas.microsoft.com/office/drawing/2014/main" id="{AA8020F9-93C5-4075-3AB1-E8B0130BEEC1}"/>
              </a:ext>
            </a:extLst>
          </p:cNvPr>
          <p:cNvGrpSpPr/>
          <p:nvPr/>
        </p:nvGrpSpPr>
        <p:grpSpPr>
          <a:xfrm>
            <a:off x="9089136" y="2119839"/>
            <a:ext cx="2010242" cy="504916"/>
            <a:chOff x="8058119" y="1939448"/>
            <a:chExt cx="2010242" cy="504916"/>
          </a:xfrm>
        </p:grpSpPr>
        <p:pic>
          <p:nvPicPr>
            <p:cNvPr id="13" name="Picture 4">
              <a:extLst>
                <a:ext uri="{FF2B5EF4-FFF2-40B4-BE49-F238E27FC236}">
                  <a16:creationId xmlns:a16="http://schemas.microsoft.com/office/drawing/2014/main" id="{93E61CEC-4B85-0C80-61C9-027A78AD8B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52FF8FE3-6016-0F3A-2EAC-7FDD7EAD8F77}"/>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cxnSp>
        <p:nvCxnSpPr>
          <p:cNvPr id="16" name="Connecteur droit 15">
            <a:extLst>
              <a:ext uri="{FF2B5EF4-FFF2-40B4-BE49-F238E27FC236}">
                <a16:creationId xmlns:a16="http://schemas.microsoft.com/office/drawing/2014/main" id="{5BADCF57-9A95-96D9-7E0C-AAF852322EA7}"/>
              </a:ext>
            </a:extLst>
          </p:cNvPr>
          <p:cNvCxnSpPr>
            <a:cxnSpLocks/>
          </p:cNvCxnSpPr>
          <p:nvPr/>
        </p:nvCxnSpPr>
        <p:spPr>
          <a:xfrm>
            <a:off x="6693663" y="2864322"/>
            <a:ext cx="0" cy="279890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9C2A2571-E3EE-BC65-B322-584DCA23AC4A}"/>
              </a:ext>
            </a:extLst>
          </p:cNvPr>
          <p:cNvSpPr>
            <a:spLocks noGrp="1"/>
          </p:cNvSpPr>
          <p:nvPr>
            <p:ph type="sldNum" sz="quarter" idx="4"/>
          </p:nvPr>
        </p:nvSpPr>
        <p:spPr/>
        <p:txBody>
          <a:bodyPr/>
          <a:lstStyle/>
          <a:p>
            <a:fld id="{69A197D1-22BB-4CE7-B90B-919B10D073A0}" type="slidenum">
              <a:rPr lang="fr-FR" altLang="fr-FR" smtClean="0"/>
              <a:pPr/>
              <a:t>201</a:t>
            </a:fld>
            <a:endParaRPr lang="fr-FR" altLang="fr-FR" dirty="0"/>
          </a:p>
        </p:txBody>
      </p:sp>
    </p:spTree>
    <p:extLst>
      <p:ext uri="{BB962C8B-B14F-4D97-AF65-F5344CB8AC3E}">
        <p14:creationId xmlns:p14="http://schemas.microsoft.com/office/powerpoint/2010/main" val="130968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202</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6258" y="255212"/>
            <a:ext cx="10855569" cy="664797"/>
          </a:xfrm>
        </p:spPr>
        <p:txBody>
          <a:bodyPr/>
          <a:lstStyle/>
          <a:p>
            <a:r>
              <a:rPr lang="fr-FR" sz="2400" dirty="0"/>
              <a:t>Une entreprise éthique = « Entreprise qui respecte la loi, a des valeurs et les respecte, diffuse une culture éthique dans son environnement professionnel et son écosystème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1487138697"/>
              </p:ext>
            </p:extLst>
          </p:nvPr>
        </p:nvGraphicFramePr>
        <p:xfrm>
          <a:off x="652733" y="1188552"/>
          <a:ext cx="7134535" cy="285360"/>
        </p:xfrm>
        <a:graphic>
          <a:graphicData uri="http://schemas.openxmlformats.org/drawingml/2006/table">
            <a:tbl>
              <a:tblPr>
                <a:tableStyleId>{5C22544A-7EE6-4342-B048-85BDC9FD1C3A}</a:tableStyleId>
              </a:tblPr>
              <a:tblGrid>
                <a:gridCol w="7134535">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Q43. D’après vous, à partir de quel seuil peut-on dire qu’une entreprise est vraiment éthique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Base : 1001 répondants</a:t>
            </a:r>
          </a:p>
        </p:txBody>
      </p:sp>
      <p:graphicFrame>
        <p:nvGraphicFramePr>
          <p:cNvPr id="3" name="Graphique 19">
            <a:extLst>
              <a:ext uri="{FF2B5EF4-FFF2-40B4-BE49-F238E27FC236}">
                <a16:creationId xmlns:a16="http://schemas.microsoft.com/office/drawing/2014/main" id="{5EBC9A71-F10F-D8A1-3263-058C3585DC51}"/>
              </a:ext>
            </a:extLst>
          </p:cNvPr>
          <p:cNvGraphicFramePr/>
          <p:nvPr>
            <p:extLst>
              <p:ext uri="{D42A27DB-BD31-4B8C-83A1-F6EECF244321}">
                <p14:modId xmlns:p14="http://schemas.microsoft.com/office/powerpoint/2010/main" val="3001843669"/>
              </p:ext>
            </p:extLst>
          </p:nvPr>
        </p:nvGraphicFramePr>
        <p:xfrm>
          <a:off x="4565830" y="2783920"/>
          <a:ext cx="8483769" cy="3208603"/>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2">
            <a:extLst>
              <a:ext uri="{FF2B5EF4-FFF2-40B4-BE49-F238E27FC236}">
                <a16:creationId xmlns:a16="http://schemas.microsoft.com/office/drawing/2014/main" id="{E3106C8A-1266-1842-2BE9-4F520C3F39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857B21AC-48E7-D0F5-69AE-E2131474BE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3034"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3CE57289-9619-CEDF-D5AB-7BE60496377D}"/>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sp>
        <p:nvSpPr>
          <p:cNvPr id="14" name="ZoneTexte 13">
            <a:extLst>
              <a:ext uri="{FF2B5EF4-FFF2-40B4-BE49-F238E27FC236}">
                <a16:creationId xmlns:a16="http://schemas.microsoft.com/office/drawing/2014/main" id="{40670628-4C57-CFFD-B4AF-619BBD7C6302}"/>
              </a:ext>
            </a:extLst>
          </p:cNvPr>
          <p:cNvSpPr txBox="1"/>
          <p:nvPr/>
        </p:nvSpPr>
        <p:spPr>
          <a:xfrm>
            <a:off x="7851195"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aphicFrame>
        <p:nvGraphicFramePr>
          <p:cNvPr id="15" name="Graphique 19">
            <a:extLst>
              <a:ext uri="{FF2B5EF4-FFF2-40B4-BE49-F238E27FC236}">
                <a16:creationId xmlns:a16="http://schemas.microsoft.com/office/drawing/2014/main" id="{AFD81537-4818-1F75-0F50-2FA355F67F67}"/>
              </a:ext>
            </a:extLst>
          </p:cNvPr>
          <p:cNvGraphicFramePr/>
          <p:nvPr>
            <p:extLst>
              <p:ext uri="{D42A27DB-BD31-4B8C-83A1-F6EECF244321}">
                <p14:modId xmlns:p14="http://schemas.microsoft.com/office/powerpoint/2010/main" val="2515776802"/>
              </p:ext>
            </p:extLst>
          </p:nvPr>
        </p:nvGraphicFramePr>
        <p:xfrm>
          <a:off x="-5652561" y="2839119"/>
          <a:ext cx="8483769" cy="320860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Tableau 7">
            <a:extLst>
              <a:ext uri="{FF2B5EF4-FFF2-40B4-BE49-F238E27FC236}">
                <a16:creationId xmlns:a16="http://schemas.microsoft.com/office/drawing/2014/main" id="{98D70E02-3E2E-CB81-5E78-BFDCD277FD33}"/>
              </a:ext>
            </a:extLst>
          </p:cNvPr>
          <p:cNvGraphicFramePr>
            <a:graphicFrameLocks noGrp="1"/>
          </p:cNvGraphicFramePr>
          <p:nvPr>
            <p:extLst>
              <p:ext uri="{D42A27DB-BD31-4B8C-83A1-F6EECF244321}">
                <p14:modId xmlns:p14="http://schemas.microsoft.com/office/powerpoint/2010/main" val="2440697376"/>
              </p:ext>
            </p:extLst>
          </p:nvPr>
        </p:nvGraphicFramePr>
        <p:xfrm>
          <a:off x="3035660" y="2839119"/>
          <a:ext cx="5625624" cy="3870251"/>
        </p:xfrm>
        <a:graphic>
          <a:graphicData uri="http://schemas.openxmlformats.org/drawingml/2006/table">
            <a:tbl>
              <a:tblPr firstRow="1" bandRow="1">
                <a:tableStyleId>{2D5ABB26-0587-4C30-8999-92F81FD0307C}</a:tableStyleId>
              </a:tblPr>
              <a:tblGrid>
                <a:gridCol w="5625624">
                  <a:extLst>
                    <a:ext uri="{9D8B030D-6E8A-4147-A177-3AD203B41FA5}">
                      <a16:colId xmlns:a16="http://schemas.microsoft.com/office/drawing/2014/main" val="3325012296"/>
                    </a:ext>
                  </a:extLst>
                </a:gridCol>
              </a:tblGrid>
              <a:tr h="736886">
                <a:tc>
                  <a:txBody>
                    <a:bodyPr/>
                    <a:lstStyle/>
                    <a:p>
                      <a:pPr algn="ctr"/>
                      <a:r>
                        <a:rPr lang="fr-FR" sz="1200" b="0" dirty="0">
                          <a:solidFill>
                            <a:schemeClr val="tx1"/>
                          </a:solidFill>
                        </a:rPr>
                        <a:t>L’entreprise respecte la loi</a:t>
                      </a:r>
                    </a:p>
                  </a:txBody>
                  <a:tcPr anchor="ctr"/>
                </a:tc>
                <a:extLst>
                  <a:ext uri="{0D108BD9-81ED-4DB2-BD59-A6C34878D82A}">
                    <a16:rowId xmlns:a16="http://schemas.microsoft.com/office/drawing/2014/main" val="850639632"/>
                  </a:ext>
                </a:extLst>
              </a:tr>
              <a:tr h="753095">
                <a:tc>
                  <a:txBody>
                    <a:bodyPr/>
                    <a:lstStyle/>
                    <a:p>
                      <a:pPr algn="ctr"/>
                      <a:r>
                        <a:rPr lang="fr-FR" sz="1200" b="0" dirty="0">
                          <a:solidFill>
                            <a:schemeClr val="tx1"/>
                          </a:solidFill>
                        </a:rPr>
                        <a:t>L’entreprise respecte la loi, a des valeurs et les respecte</a:t>
                      </a:r>
                    </a:p>
                  </a:txBody>
                  <a:tcPr anchor="ctr"/>
                </a:tc>
                <a:extLst>
                  <a:ext uri="{0D108BD9-81ED-4DB2-BD59-A6C34878D82A}">
                    <a16:rowId xmlns:a16="http://schemas.microsoft.com/office/drawing/2014/main" val="976695675"/>
                  </a:ext>
                </a:extLst>
              </a:tr>
              <a:tr h="99011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L’entreprise respecte la loi, a des valeurs et les respecte, diffuse une culture éthique dans son environnement professionnel / son écosystème</a:t>
                      </a:r>
                    </a:p>
                  </a:txBody>
                  <a:tcPr anchor="ctr"/>
                </a:tc>
                <a:extLst>
                  <a:ext uri="{0D108BD9-81ED-4DB2-BD59-A6C34878D82A}">
                    <a16:rowId xmlns:a16="http://schemas.microsoft.com/office/drawing/2014/main" val="2111303180"/>
                  </a:ext>
                </a:extLst>
              </a:tr>
              <a:tr h="567200">
                <a:tc>
                  <a:txBody>
                    <a:bodyPr/>
                    <a:lstStyle/>
                    <a:p>
                      <a:pPr algn="ctr"/>
                      <a:endParaRPr lang="fr-FR" sz="1200" b="0" dirty="0">
                        <a:solidFill>
                          <a:schemeClr val="tx1"/>
                        </a:solidFill>
                      </a:endParaRPr>
                    </a:p>
                    <a:p>
                      <a:pPr algn="ctr"/>
                      <a:r>
                        <a:rPr lang="fr-FR" sz="1200" b="0" dirty="0">
                          <a:solidFill>
                            <a:schemeClr val="tx1"/>
                          </a:solidFill>
                        </a:rPr>
                        <a:t>L’entreprise respecte la loi, a des valeurs et les respecte, diffuse une culture éthique dans son environnement professionnel, son écosystème, est cité en exemple ou inspire d'autres entreprises dans son secteur</a:t>
                      </a:r>
                    </a:p>
                  </a:txBody>
                  <a:tcPr anchor="ctr"/>
                </a:tc>
                <a:extLst>
                  <a:ext uri="{0D108BD9-81ED-4DB2-BD59-A6C34878D82A}">
                    <a16:rowId xmlns:a16="http://schemas.microsoft.com/office/drawing/2014/main" val="3826371416"/>
                  </a:ext>
                </a:extLst>
              </a:tr>
              <a:tr h="567200">
                <a:tc>
                  <a:txBody>
                    <a:bodyPr/>
                    <a:lstStyle/>
                    <a:p>
                      <a:pPr algn="ctr"/>
                      <a:endParaRPr lang="fr-FR" sz="1200" b="0" dirty="0">
                        <a:solidFill>
                          <a:schemeClr val="tx1"/>
                        </a:solidFill>
                      </a:endParaRPr>
                    </a:p>
                  </a:txBody>
                  <a:tcPr anchor="ctr"/>
                </a:tc>
                <a:extLst>
                  <a:ext uri="{0D108BD9-81ED-4DB2-BD59-A6C34878D82A}">
                    <a16:rowId xmlns:a16="http://schemas.microsoft.com/office/drawing/2014/main" val="1408764320"/>
                  </a:ext>
                </a:extLst>
              </a:tr>
            </a:tbl>
          </a:graphicData>
        </a:graphic>
      </p:graphicFrame>
    </p:spTree>
    <p:extLst>
      <p:ext uri="{BB962C8B-B14F-4D97-AF65-F5344CB8AC3E}">
        <p14:creationId xmlns:p14="http://schemas.microsoft.com/office/powerpoint/2010/main" val="34256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218047"/>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extLst>
              <p:ext uri="{D42A27DB-BD31-4B8C-83A1-F6EECF244321}">
                <p14:modId xmlns:p14="http://schemas.microsoft.com/office/powerpoint/2010/main" val="1428572716"/>
              </p:ext>
            </p:extLst>
          </p:nvPr>
        </p:nvGraphicFramePr>
        <p:xfrm>
          <a:off x="1055440" y="1132728"/>
          <a:ext cx="7847492" cy="285360"/>
        </p:xfrm>
        <a:graphic>
          <a:graphicData uri="http://schemas.openxmlformats.org/drawingml/2006/table">
            <a:tbl>
              <a:tblPr>
                <a:tableStyleId>{5C22544A-7EE6-4342-B048-85BDC9FD1C3A}</a:tableStyleId>
              </a:tblPr>
              <a:tblGrid>
                <a:gridCol w="7847492">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Q43. D’après vous, à partir de quel seuil peut-on dire qu’une entreprise est vraiment éthique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93528" y="171781"/>
            <a:ext cx="11183091" cy="664797"/>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sur l’avis des répondants à propos du seuil auquel on peut dire qu’une entreprise est vraiment éthique</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46004"/>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1064366" y="1545463"/>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Base : 1001 répondants</a:t>
            </a:r>
            <a:endParaRPr lang="fr-FR" sz="1050" i="1" dirty="0">
              <a:solidFill>
                <a:srgbClr val="7030A0"/>
              </a:solidFill>
              <a:latin typeface="Roboto" panose="020B0604020202020204" charset="0"/>
              <a:ea typeface="Roboto" panose="020B0604020202020204" charset="0"/>
            </a:endParaRP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nvGraphicFramePr>
        <p:xfrm>
          <a:off x="174567" y="2859578"/>
          <a:ext cx="11738232" cy="3588656"/>
        </p:xfrm>
        <a:graphic>
          <a:graphicData uri="http://schemas.openxmlformats.org/drawingml/2006/table">
            <a:tbl>
              <a:tblPr firstRow="1" bandRow="1"/>
              <a:tblGrid>
                <a:gridCol w="1788465">
                  <a:extLst>
                    <a:ext uri="{9D8B030D-6E8A-4147-A177-3AD203B41FA5}">
                      <a16:colId xmlns:a16="http://schemas.microsoft.com/office/drawing/2014/main" val="1613173348"/>
                    </a:ext>
                  </a:extLst>
                </a:gridCol>
                <a:gridCol w="708382">
                  <a:extLst>
                    <a:ext uri="{9D8B030D-6E8A-4147-A177-3AD203B41FA5}">
                      <a16:colId xmlns:a16="http://schemas.microsoft.com/office/drawing/2014/main" val="2417229433"/>
                    </a:ext>
                  </a:extLst>
                </a:gridCol>
                <a:gridCol w="1933295">
                  <a:extLst>
                    <a:ext uri="{9D8B030D-6E8A-4147-A177-3AD203B41FA5}">
                      <a16:colId xmlns:a16="http://schemas.microsoft.com/office/drawing/2014/main" val="4065695276"/>
                    </a:ext>
                  </a:extLst>
                </a:gridCol>
                <a:gridCol w="2086763">
                  <a:extLst>
                    <a:ext uri="{9D8B030D-6E8A-4147-A177-3AD203B41FA5}">
                      <a16:colId xmlns:a16="http://schemas.microsoft.com/office/drawing/2014/main" val="1842800419"/>
                    </a:ext>
                  </a:extLst>
                </a:gridCol>
                <a:gridCol w="849892">
                  <a:extLst>
                    <a:ext uri="{9D8B030D-6E8A-4147-A177-3AD203B41FA5}">
                      <a16:colId xmlns:a16="http://schemas.microsoft.com/office/drawing/2014/main" val="332636344"/>
                    </a:ext>
                  </a:extLst>
                </a:gridCol>
                <a:gridCol w="2147299">
                  <a:extLst>
                    <a:ext uri="{9D8B030D-6E8A-4147-A177-3AD203B41FA5}">
                      <a16:colId xmlns:a16="http://schemas.microsoft.com/office/drawing/2014/main" val="1978337493"/>
                    </a:ext>
                  </a:extLst>
                </a:gridCol>
                <a:gridCol w="2224136">
                  <a:extLst>
                    <a:ext uri="{9D8B030D-6E8A-4147-A177-3AD203B41FA5}">
                      <a16:colId xmlns:a16="http://schemas.microsoft.com/office/drawing/2014/main" val="1820714950"/>
                    </a:ext>
                  </a:extLst>
                </a:gridCol>
              </a:tblGrid>
              <a:tr h="680405">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L’entreprise respecte la loi</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8%</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13%</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Femme : 5%</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Moins de 5 ans d’ancienneté : 3%</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kern="1200" baseline="0" dirty="0">
                          <a:solidFill>
                            <a:srgbClr val="84A120"/>
                          </a:solidFill>
                          <a:latin typeface="Calibri" panose="020F0502020204030204" pitchFamily="34" charset="0"/>
                          <a:ea typeface="+mn-ea"/>
                          <a:cs typeface="+mn-cs"/>
                        </a:rPr>
                        <a:t>8%</a:t>
                      </a:r>
                      <a:endParaRPr lang="fr-FR" sz="900" b="0" i="0" u="none" strike="noStrike" baseline="0" dirty="0">
                        <a:solidFill>
                          <a:srgbClr val="C0000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12%</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Femme : 5%</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72022013"/>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L’entreprise respecte la loi, a des valeurs et les respecte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27%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a:solidFill>
                          <a:srgbClr val="C0000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24%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20 ans ou plus d’ancienneté : 29%</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Non manager : 27%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De 10 à 19 ans d’ancienneté : 18%</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Manager : 17%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128002930"/>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800" b="1" kern="1200" dirty="0">
                          <a:solidFill>
                            <a:schemeClr val="tx1"/>
                          </a:solidFill>
                          <a:latin typeface="Verdana"/>
                          <a:ea typeface="+mn-ea"/>
                          <a:cs typeface="+mn-cs"/>
                        </a:rPr>
                        <a:t>L’entreprise respecte la loi, a des valeurs et les respecte, diffuse une culture éthique dans son environnement professionnel / son écosystème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40%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50 ans et plus : 45%</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d’une équipe : 45%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37%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37%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Femme : 41%</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Manager : 45%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Homme : 31%</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Non manager : 34%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88914532"/>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800" b="1" kern="1200" dirty="0">
                          <a:solidFill>
                            <a:schemeClr val="tx1"/>
                          </a:solidFill>
                          <a:latin typeface="Verdana"/>
                          <a:ea typeface="+mn-ea"/>
                          <a:cs typeface="+mn-cs"/>
                        </a:rPr>
                        <a:t>L’entreprise respecte la loi, a des valeurs et les respecte, diffuse une culture éthique dans son environnement professionnel, son écosystème, est cité en exemple ou inspire d'autres entreprises dans son secteur</a:t>
                      </a:r>
                    </a:p>
                    <a:p>
                      <a:pPr marL="0" marR="0" lvl="0" indent="0" algn="r" defTabSz="914377" rtl="0" eaLnBrk="1" fontAlgn="auto" latinLnBrk="0" hangingPunct="1">
                        <a:lnSpc>
                          <a:spcPct val="100000"/>
                        </a:lnSpc>
                        <a:spcBef>
                          <a:spcPts val="0"/>
                        </a:spcBef>
                        <a:spcAft>
                          <a:spcPts val="0"/>
                        </a:spcAft>
                        <a:buClrTx/>
                        <a:buSzTx/>
                        <a:buFontTx/>
                        <a:buNone/>
                        <a:tabLst/>
                        <a:defRPr/>
                      </a:pPr>
                      <a:endParaRPr lang="fr-FR" sz="800" b="1" kern="1200" dirty="0">
                        <a:solidFill>
                          <a:schemeClr val="tx1"/>
                        </a:solidFill>
                        <a:latin typeface="Verdana"/>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25%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Femme : 28%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Homme : 20%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4A120"/>
                          </a:solidFill>
                          <a:effectLst/>
                          <a:uLnTx/>
                          <a:uFillTx/>
                          <a:latin typeface="Calibri" panose="020F0502020204030204" pitchFamily="34" charset="0"/>
                          <a:ea typeface="+mn-ea"/>
                          <a:cs typeface="+mn-cs"/>
                        </a:rPr>
                        <a:t>31%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998341107"/>
                  </a:ext>
                </a:extLst>
              </a:tr>
            </a:tbl>
          </a:graphicData>
        </a:graphic>
      </p:graphicFrame>
      <p:grpSp>
        <p:nvGrpSpPr>
          <p:cNvPr id="5" name="Groupe 4">
            <a:extLst>
              <a:ext uri="{FF2B5EF4-FFF2-40B4-BE49-F238E27FC236}">
                <a16:creationId xmlns:a16="http://schemas.microsoft.com/office/drawing/2014/main" id="{A6BE3E58-9DAB-ABE0-A3CD-77299EFD15B1}"/>
              </a:ext>
            </a:extLst>
          </p:cNvPr>
          <p:cNvGrpSpPr/>
          <p:nvPr/>
        </p:nvGrpSpPr>
        <p:grpSpPr>
          <a:xfrm>
            <a:off x="3817560" y="2132984"/>
            <a:ext cx="2060885" cy="504916"/>
            <a:chOff x="842615" y="1939448"/>
            <a:chExt cx="2060885" cy="504916"/>
          </a:xfrm>
        </p:grpSpPr>
        <p:pic>
          <p:nvPicPr>
            <p:cNvPr id="6" name="Picture 2">
              <a:extLst>
                <a:ext uri="{FF2B5EF4-FFF2-40B4-BE49-F238E27FC236}">
                  <a16:creationId xmlns:a16="http://schemas.microsoft.com/office/drawing/2014/main" id="{4ADA52CD-29B1-C841-CB1E-5836AF483A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15"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CA2080EC-4B06-255E-66E2-15B500EFAE7E}"/>
                </a:ext>
              </a:extLst>
            </p:cNvPr>
            <p:cNvSpPr txBox="1"/>
            <p:nvPr/>
          </p:nvSpPr>
          <p:spPr>
            <a:xfrm>
              <a:off x="1451419" y="2105810"/>
              <a:ext cx="1452081" cy="338554"/>
            </a:xfrm>
            <a:prstGeom prst="rect">
              <a:avLst/>
            </a:prstGeom>
          </p:spPr>
          <p:txBody>
            <a:bodyPr wrap="square" lIns="0" tIns="0" rIns="0" bIns="0" rtlCol="0" anchor="t" anchorCtr="0">
              <a:spAutoFit/>
            </a:bodyPr>
            <a:lstStyle/>
            <a:p>
              <a:pPr fontAlgn="auto"/>
              <a:r>
                <a:rPr lang="fr-FR" sz="1100" b="1" dirty="0"/>
                <a:t>500 à 4 999 </a:t>
              </a:r>
            </a:p>
            <a:p>
              <a:pPr fontAlgn="auto"/>
              <a:r>
                <a:rPr lang="fr-FR" sz="1100" b="1" dirty="0"/>
                <a:t>salariés</a:t>
              </a:r>
            </a:p>
          </p:txBody>
        </p:sp>
      </p:grpSp>
      <p:grpSp>
        <p:nvGrpSpPr>
          <p:cNvPr id="11" name="Groupe 10">
            <a:extLst>
              <a:ext uri="{FF2B5EF4-FFF2-40B4-BE49-F238E27FC236}">
                <a16:creationId xmlns:a16="http://schemas.microsoft.com/office/drawing/2014/main" id="{AA8020F9-93C5-4075-3AB1-E8B0130BEEC1}"/>
              </a:ext>
            </a:extLst>
          </p:cNvPr>
          <p:cNvGrpSpPr/>
          <p:nvPr/>
        </p:nvGrpSpPr>
        <p:grpSpPr>
          <a:xfrm>
            <a:off x="9089136" y="2119839"/>
            <a:ext cx="2010242" cy="504916"/>
            <a:chOff x="8058119" y="1939448"/>
            <a:chExt cx="2010242" cy="504916"/>
          </a:xfrm>
        </p:grpSpPr>
        <p:pic>
          <p:nvPicPr>
            <p:cNvPr id="13" name="Picture 4">
              <a:extLst>
                <a:ext uri="{FF2B5EF4-FFF2-40B4-BE49-F238E27FC236}">
                  <a16:creationId xmlns:a16="http://schemas.microsoft.com/office/drawing/2014/main" id="{93E61CEC-4B85-0C80-61C9-027A78AD8B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19" y="1939448"/>
              <a:ext cx="494234" cy="494234"/>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52FF8FE3-6016-0F3A-2EAC-7FDD7EAD8F77}"/>
                </a:ext>
              </a:extLst>
            </p:cNvPr>
            <p:cNvSpPr txBox="1"/>
            <p:nvPr/>
          </p:nvSpPr>
          <p:spPr>
            <a:xfrm>
              <a:off x="8616280" y="2105810"/>
              <a:ext cx="1452081" cy="338554"/>
            </a:xfrm>
            <a:prstGeom prst="rect">
              <a:avLst/>
            </a:prstGeom>
          </p:spPr>
          <p:txBody>
            <a:bodyPr wrap="square" lIns="0" tIns="0" rIns="0" bIns="0" rtlCol="0" anchor="t" anchorCtr="0">
              <a:spAutoFit/>
            </a:bodyPr>
            <a:lstStyle/>
            <a:p>
              <a:pPr fontAlgn="auto"/>
              <a:r>
                <a:rPr lang="fr-FR" sz="1100" b="1" dirty="0"/>
                <a:t>5000 </a:t>
              </a:r>
            </a:p>
            <a:p>
              <a:pPr fontAlgn="auto"/>
              <a:r>
                <a:rPr lang="fr-FR" sz="1100" b="1" dirty="0"/>
                <a:t>salariés et +</a:t>
              </a:r>
            </a:p>
          </p:txBody>
        </p:sp>
      </p:grpSp>
      <p:cxnSp>
        <p:nvCxnSpPr>
          <p:cNvPr id="16" name="Connecteur droit 15">
            <a:extLst>
              <a:ext uri="{FF2B5EF4-FFF2-40B4-BE49-F238E27FC236}">
                <a16:creationId xmlns:a16="http://schemas.microsoft.com/office/drawing/2014/main" id="{5BADCF57-9A95-96D9-7E0C-AAF852322EA7}"/>
              </a:ext>
            </a:extLst>
          </p:cNvPr>
          <p:cNvCxnSpPr>
            <a:cxnSpLocks/>
          </p:cNvCxnSpPr>
          <p:nvPr/>
        </p:nvCxnSpPr>
        <p:spPr>
          <a:xfrm>
            <a:off x="6693663" y="2864322"/>
            <a:ext cx="0" cy="358391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0CD6AE94-96AF-270E-0DA9-418071D77E94}"/>
              </a:ext>
            </a:extLst>
          </p:cNvPr>
          <p:cNvSpPr>
            <a:spLocks noGrp="1"/>
          </p:cNvSpPr>
          <p:nvPr>
            <p:ph type="sldNum" sz="quarter" idx="4"/>
          </p:nvPr>
        </p:nvSpPr>
        <p:spPr/>
        <p:txBody>
          <a:bodyPr/>
          <a:lstStyle/>
          <a:p>
            <a:fld id="{69A197D1-22BB-4CE7-B90B-919B10D073A0}" type="slidenum">
              <a:rPr lang="fr-FR" altLang="fr-FR" smtClean="0"/>
              <a:pPr/>
              <a:t>203</a:t>
            </a:fld>
            <a:endParaRPr lang="fr-FR" altLang="fr-FR" dirty="0"/>
          </a:p>
        </p:txBody>
      </p:sp>
    </p:spTree>
    <p:extLst>
      <p:ext uri="{BB962C8B-B14F-4D97-AF65-F5344CB8AC3E}">
        <p14:creationId xmlns:p14="http://schemas.microsoft.com/office/powerpoint/2010/main" val="398017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3663243-917D-C6E2-B007-E5F1DB44B55D}"/>
              </a:ext>
            </a:extLst>
          </p:cNvPr>
          <p:cNvSpPr txBox="1"/>
          <p:nvPr/>
        </p:nvSpPr>
        <p:spPr>
          <a:xfrm>
            <a:off x="200344" y="1583795"/>
            <a:ext cx="6345705" cy="3988784"/>
          </a:xfrm>
          <a:prstGeom prst="rect">
            <a:avLst/>
          </a:prstGeom>
        </p:spPr>
        <p:txBody>
          <a:bodyPr vert="horz" wrap="square" lIns="252000" tIns="0" rIns="0" bIns="0" rtlCol="0" anchor="t" anchorCtr="0">
            <a:spAutoFit/>
          </a:bodyPr>
          <a:lstStyle>
            <a:defPPr>
              <a:defRPr lang="fr-FR"/>
            </a:defPPr>
            <a:lvl1pPr algn="ctr" defTabSz="914423" eaLnBrk="1" latinLnBrk="0" hangingPunct="1">
              <a:lnSpc>
                <a:spcPct val="90000"/>
              </a:lnSpc>
              <a:buNone/>
              <a:defRPr sz="3200" b="1" spc="-150" baseline="0">
                <a:latin typeface="Oswald" pitchFamily="2" charset="0"/>
                <a:ea typeface="Roboto" pitchFamily="2" charset="0"/>
                <a:cs typeface="Open Sans" panose="020B0606030504020204" pitchFamily="34" charset="0"/>
              </a:defRPr>
            </a:lvl1pPr>
          </a:lstStyle>
          <a:p>
            <a:r>
              <a:rPr lang="fr-FR" dirty="0"/>
              <a:t>LORSQU’IL EST QUESTION D’ÉTHIQUE, UN NIVEAU DE CONNAISSANCE OU SENSIBILISATION TROP FAIBLE :</a:t>
            </a:r>
          </a:p>
          <a:p>
            <a:endParaRPr lang="fr-FR" dirty="0"/>
          </a:p>
          <a:p>
            <a:pPr marL="457200" indent="-457200">
              <a:buClr>
                <a:schemeClr val="accent4"/>
              </a:buClr>
              <a:buFont typeface="Wingdings" panose="05000000000000000000" pitchFamily="2" charset="2"/>
              <a:buChar char="§"/>
            </a:pPr>
            <a:r>
              <a:rPr lang="fr-FR" dirty="0"/>
              <a:t>DES RÈGLES</a:t>
            </a:r>
          </a:p>
          <a:p>
            <a:pPr marL="457200" indent="-457200">
              <a:buClr>
                <a:schemeClr val="accent4"/>
              </a:buClr>
              <a:buFont typeface="Wingdings" panose="05000000000000000000" pitchFamily="2" charset="2"/>
              <a:buChar char="§"/>
            </a:pPr>
            <a:r>
              <a:rPr lang="fr-FR" dirty="0"/>
              <a:t>DES RESSOURCES</a:t>
            </a:r>
          </a:p>
          <a:p>
            <a:pPr marL="457200" indent="-457200">
              <a:buClr>
                <a:schemeClr val="accent4"/>
              </a:buClr>
              <a:buFont typeface="Wingdings" panose="05000000000000000000" pitchFamily="2" charset="2"/>
              <a:buChar char="§"/>
            </a:pPr>
            <a:r>
              <a:rPr lang="fr-FR" dirty="0"/>
              <a:t>DES ACTIONS CONCRÈTES MENÉES</a:t>
            </a:r>
          </a:p>
          <a:p>
            <a:pPr marL="457200" indent="-457200">
              <a:buClr>
                <a:schemeClr val="accent4"/>
              </a:buClr>
              <a:buFont typeface="Wingdings" panose="05000000000000000000" pitchFamily="2" charset="2"/>
              <a:buChar char="§"/>
            </a:pPr>
            <a:r>
              <a:rPr lang="fr-FR" dirty="0"/>
              <a:t>DES RÉFÉRENTS ÉTHIQUE ET COMPLIANCE</a:t>
            </a:r>
          </a:p>
        </p:txBody>
      </p:sp>
      <p:sp>
        <p:nvSpPr>
          <p:cNvPr id="4" name="Rectangle 3">
            <a:extLst>
              <a:ext uri="{FF2B5EF4-FFF2-40B4-BE49-F238E27FC236}">
                <a16:creationId xmlns:a16="http://schemas.microsoft.com/office/drawing/2014/main" id="{61A61F06-EF02-C3F6-25DD-D1CE7598346A}"/>
              </a:ext>
            </a:extLst>
          </p:cNvPr>
          <p:cNvSpPr/>
          <p:nvPr/>
        </p:nvSpPr>
        <p:spPr>
          <a:xfrm>
            <a:off x="6794110" y="0"/>
            <a:ext cx="5397890" cy="6858000"/>
          </a:xfrm>
          <a:prstGeom prst="rect">
            <a:avLst/>
          </a:prstGeom>
          <a:solidFill>
            <a:schemeClr val="tx1"/>
          </a:solidFill>
        </p:spPr>
        <p:txBody>
          <a:bodyPr lIns="0" tIns="0" rIns="0" bIns="0" rtlCol="0" anchor="ctr">
            <a:noAutofit/>
          </a:bodyPr>
          <a:lstStyle/>
          <a:p>
            <a:pPr algn="ctr"/>
            <a:endParaRPr lang="fr-FR" sz="1400" dirty="0">
              <a:latin typeface="Roboto" pitchFamily="2" charset="0"/>
              <a:ea typeface="Roboto" pitchFamily="2" charset="0"/>
            </a:endParaRPr>
          </a:p>
        </p:txBody>
      </p:sp>
      <p:pic>
        <p:nvPicPr>
          <p:cNvPr id="6" name="Image 5">
            <a:extLst>
              <a:ext uri="{FF2B5EF4-FFF2-40B4-BE49-F238E27FC236}">
                <a16:creationId xmlns:a16="http://schemas.microsoft.com/office/drawing/2014/main" id="{F478F168-F4FC-D602-EB23-4FD79BD33929}"/>
              </a:ext>
            </a:extLst>
          </p:cNvPr>
          <p:cNvPicPr>
            <a:picLocks noChangeAspect="1"/>
          </p:cNvPicPr>
          <p:nvPr/>
        </p:nvPicPr>
        <p:blipFill>
          <a:blip r:embed="rId2"/>
          <a:stretch>
            <a:fillRect/>
          </a:stretch>
        </p:blipFill>
        <p:spPr>
          <a:xfrm>
            <a:off x="6791400" y="1958007"/>
            <a:ext cx="5400600" cy="3240360"/>
          </a:xfrm>
          <a:prstGeom prst="rect">
            <a:avLst/>
          </a:prstGeom>
        </p:spPr>
      </p:pic>
    </p:spTree>
    <p:extLst>
      <p:ext uri="{BB962C8B-B14F-4D97-AF65-F5344CB8AC3E}">
        <p14:creationId xmlns:p14="http://schemas.microsoft.com/office/powerpoint/2010/main" val="29157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22</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377452"/>
            <a:ext cx="11306054" cy="664797"/>
          </a:xfrm>
        </p:spPr>
        <p:txBody>
          <a:bodyPr/>
          <a:lstStyle/>
          <a:p>
            <a:r>
              <a:rPr lang="fr-FR" sz="2400" dirty="0"/>
              <a:t>LA CONNAISSANCE DES DISPOSITIFS D’ALERTE S’INSCRIT DANS CETTE TENDANCE DE MÉCONNAISSANCE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2395191427"/>
              </p:ext>
            </p:extLst>
          </p:nvPr>
        </p:nvGraphicFramePr>
        <p:xfrm>
          <a:off x="652732" y="1152317"/>
          <a:ext cx="11068893" cy="498720"/>
        </p:xfrm>
        <a:graphic>
          <a:graphicData uri="http://schemas.openxmlformats.org/drawingml/2006/table">
            <a:tbl>
              <a:tblPr>
                <a:tableStyleId>{5C22544A-7EE6-4342-B048-85BDC9FD1C3A}</a:tableStyleId>
              </a:tblPr>
              <a:tblGrid>
                <a:gridCol w="11068893">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Dans votre entreprise, savez-vous qu’il existe un dispositif d’alerte qui permet de demander un conseil en matière d’éthique ou de conformité ou de signaler un fait en cas de manquement au code de conduite de l’entreprise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572239"/>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66321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graphicFrame>
        <p:nvGraphicFramePr>
          <p:cNvPr id="37" name="Graphique 36">
            <a:extLst>
              <a:ext uri="{FF2B5EF4-FFF2-40B4-BE49-F238E27FC236}">
                <a16:creationId xmlns:a16="http://schemas.microsoft.com/office/drawing/2014/main" id="{E7F3BD3C-29AE-1E27-A001-93C37B990F2F}"/>
              </a:ext>
            </a:extLst>
          </p:cNvPr>
          <p:cNvGraphicFramePr/>
          <p:nvPr>
            <p:extLst>
              <p:ext uri="{D42A27DB-BD31-4B8C-83A1-F6EECF244321}">
                <p14:modId xmlns:p14="http://schemas.microsoft.com/office/powerpoint/2010/main" val="298180726"/>
              </p:ext>
            </p:extLst>
          </p:nvPr>
        </p:nvGraphicFramePr>
        <p:xfrm>
          <a:off x="2900645" y="3713104"/>
          <a:ext cx="5490610" cy="2326185"/>
        </p:xfrm>
        <a:graphic>
          <a:graphicData uri="http://schemas.openxmlformats.org/drawingml/2006/chart">
            <c:chart xmlns:c="http://schemas.openxmlformats.org/drawingml/2006/chart" xmlns:r="http://schemas.openxmlformats.org/officeDocument/2006/relationships" r:id="rId2"/>
          </a:graphicData>
        </a:graphic>
      </p:graphicFrame>
      <p:sp>
        <p:nvSpPr>
          <p:cNvPr id="38" name="ZoneTexte 37">
            <a:extLst>
              <a:ext uri="{FF2B5EF4-FFF2-40B4-BE49-F238E27FC236}">
                <a16:creationId xmlns:a16="http://schemas.microsoft.com/office/drawing/2014/main" id="{B0D91F82-4F18-B772-691B-EFEADF6B7BBD}"/>
              </a:ext>
            </a:extLst>
          </p:cNvPr>
          <p:cNvSpPr txBox="1"/>
          <p:nvPr/>
        </p:nvSpPr>
        <p:spPr>
          <a:xfrm>
            <a:off x="7311135" y="4455748"/>
            <a:ext cx="315035" cy="369332"/>
          </a:xfrm>
          <a:prstGeom prst="rect">
            <a:avLst/>
          </a:prstGeom>
        </p:spPr>
        <p:txBody>
          <a:bodyPr wrap="square" lIns="0" tIns="0" rIns="0" bIns="0" rtlCol="0" anchor="t" anchorCtr="0">
            <a:spAutoFit/>
          </a:bodyPr>
          <a:lstStyle/>
          <a:p>
            <a:pPr algn="l" fontAlgn="auto"/>
            <a:r>
              <a:rPr lang="fr-FR" sz="2400" b="1" dirty="0">
                <a:solidFill>
                  <a:srgbClr val="FF0000"/>
                </a:solidFill>
              </a:rPr>
              <a:t>-</a:t>
            </a:r>
          </a:p>
        </p:txBody>
      </p:sp>
      <p:sp>
        <p:nvSpPr>
          <p:cNvPr id="39" name="TextBox 94">
            <a:extLst>
              <a:ext uri="{FF2B5EF4-FFF2-40B4-BE49-F238E27FC236}">
                <a16:creationId xmlns:a16="http://schemas.microsoft.com/office/drawing/2014/main" id="{EE32E180-9CD8-B678-343D-F497B3E7BF98}"/>
              </a:ext>
            </a:extLst>
          </p:cNvPr>
          <p:cNvSpPr txBox="1"/>
          <p:nvPr/>
        </p:nvSpPr>
        <p:spPr>
          <a:xfrm>
            <a:off x="4831292" y="2431588"/>
            <a:ext cx="3645405" cy="830997"/>
          </a:xfrm>
          <a:prstGeom prst="rect">
            <a:avLst/>
          </a:prstGeom>
          <a:noFill/>
        </p:spPr>
        <p:txBody>
          <a:bodyPr wrap="square" lIns="0" rIns="0" rtlCol="0" anchor="b">
            <a:spAutoFit/>
          </a:bodyPr>
          <a:lstStyle/>
          <a:p>
            <a:r>
              <a:rPr lang="en-US" sz="2400" b="1" noProof="1">
                <a:solidFill>
                  <a:srgbClr val="FF0000"/>
                </a:solidFill>
                <a:latin typeface="Roboto" panose="02000000000000000000"/>
              </a:rPr>
              <a:t>connaissent le dispositive d’alerte</a:t>
            </a:r>
          </a:p>
        </p:txBody>
      </p:sp>
      <p:sp>
        <p:nvSpPr>
          <p:cNvPr id="40" name="TextBox 10">
            <a:extLst>
              <a:ext uri="{FF2B5EF4-FFF2-40B4-BE49-F238E27FC236}">
                <a16:creationId xmlns:a16="http://schemas.microsoft.com/office/drawing/2014/main" id="{6892532A-78B4-C9F4-1B54-1DD4BD8474B5}"/>
              </a:ext>
            </a:extLst>
          </p:cNvPr>
          <p:cNvSpPr txBox="1"/>
          <p:nvPr/>
        </p:nvSpPr>
        <p:spPr>
          <a:xfrm>
            <a:off x="3086237" y="2320359"/>
            <a:ext cx="1635384" cy="1015663"/>
          </a:xfrm>
          <a:prstGeom prst="rect">
            <a:avLst/>
          </a:prstGeom>
          <a:noFill/>
        </p:spPr>
        <p:txBody>
          <a:bodyPr wrap="none" rtlCol="0" anchor="ctr">
            <a:spAutoFit/>
          </a:bodyPr>
          <a:lstStyle/>
          <a:p>
            <a:r>
              <a:rPr lang="en-US" sz="6000" b="1" dirty="0">
                <a:solidFill>
                  <a:srgbClr val="FF0000"/>
                </a:solidFill>
                <a:latin typeface="Roboto" panose="02000000000000000000"/>
              </a:rPr>
              <a:t>58%</a:t>
            </a:r>
          </a:p>
        </p:txBody>
      </p:sp>
      <p:sp>
        <p:nvSpPr>
          <p:cNvPr id="41" name="TextBox 94">
            <a:extLst>
              <a:ext uri="{FF2B5EF4-FFF2-40B4-BE49-F238E27FC236}">
                <a16:creationId xmlns:a16="http://schemas.microsoft.com/office/drawing/2014/main" id="{95EFDA4E-52FC-4D4E-EF72-E3807534ED4B}"/>
              </a:ext>
            </a:extLst>
          </p:cNvPr>
          <p:cNvSpPr txBox="1"/>
          <p:nvPr/>
        </p:nvSpPr>
        <p:spPr>
          <a:xfrm>
            <a:off x="1481261" y="2616255"/>
            <a:ext cx="2925325" cy="461665"/>
          </a:xfrm>
          <a:prstGeom prst="rect">
            <a:avLst/>
          </a:prstGeom>
          <a:noFill/>
        </p:spPr>
        <p:txBody>
          <a:bodyPr wrap="square" lIns="0" rIns="0" rtlCol="0" anchor="b">
            <a:spAutoFit/>
          </a:bodyPr>
          <a:lstStyle/>
          <a:p>
            <a:r>
              <a:rPr lang="en-US" sz="2400" b="1" noProof="1">
                <a:solidFill>
                  <a:srgbClr val="FF0000"/>
                </a:solidFill>
                <a:latin typeface="Roboto" panose="02000000000000000000"/>
              </a:rPr>
              <a:t>Seulement</a:t>
            </a:r>
          </a:p>
        </p:txBody>
      </p:sp>
    </p:spTree>
    <p:extLst>
      <p:ext uri="{BB962C8B-B14F-4D97-AF65-F5344CB8AC3E}">
        <p14:creationId xmlns:p14="http://schemas.microsoft.com/office/powerpoint/2010/main" val="132765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23</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378717"/>
            <a:ext cx="10855569" cy="332399"/>
          </a:xfrm>
        </p:spPr>
        <p:txBody>
          <a:bodyPr/>
          <a:lstStyle/>
          <a:p>
            <a:r>
              <a:rPr lang="fr-FR" sz="2400" dirty="0"/>
              <a:t>CE QUI EN SOI NE SERAIT PAS SI IMPORTANT SI CE N’ÉTAIT DOUBLÉ D’UN PROBLÈME DE CONFIANCE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3176341223"/>
              </p:ext>
            </p:extLst>
          </p:nvPr>
        </p:nvGraphicFramePr>
        <p:xfrm>
          <a:off x="652732" y="1214185"/>
          <a:ext cx="10731539" cy="285360"/>
        </p:xfrm>
        <a:graphic>
          <a:graphicData uri="http://schemas.openxmlformats.org/drawingml/2006/table">
            <a:tbl>
              <a:tblPr>
                <a:tableStyleId>{5C22544A-7EE6-4342-B048-85BDC9FD1C3A}</a:tableStyleId>
              </a:tblPr>
              <a:tblGrid>
                <a:gridCol w="10731539">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Avez-vous confiance dans votre entreprise pour assurer votre protection et garantir la confidentialité si vous utilisez ce dispositif d’alerte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526835"/>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572239"/>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graphicFrame>
        <p:nvGraphicFramePr>
          <p:cNvPr id="2" name="Graphique 1">
            <a:extLst>
              <a:ext uri="{FF2B5EF4-FFF2-40B4-BE49-F238E27FC236}">
                <a16:creationId xmlns:a16="http://schemas.microsoft.com/office/drawing/2014/main" id="{FE5F5618-75D1-E23F-8B9C-D91DE66F260C}"/>
              </a:ext>
            </a:extLst>
          </p:cNvPr>
          <p:cNvGraphicFramePr/>
          <p:nvPr>
            <p:extLst>
              <p:ext uri="{D42A27DB-BD31-4B8C-83A1-F6EECF244321}">
                <p14:modId xmlns:p14="http://schemas.microsoft.com/office/powerpoint/2010/main" val="666094573"/>
              </p:ext>
            </p:extLst>
          </p:nvPr>
        </p:nvGraphicFramePr>
        <p:xfrm>
          <a:off x="3800744" y="3724895"/>
          <a:ext cx="6165685" cy="244940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4">
            <a:extLst>
              <a:ext uri="{FF2B5EF4-FFF2-40B4-BE49-F238E27FC236}">
                <a16:creationId xmlns:a16="http://schemas.microsoft.com/office/drawing/2014/main" id="{02824D0B-9538-0F97-B8FA-A6A7D1D5D040}"/>
              </a:ext>
            </a:extLst>
          </p:cNvPr>
          <p:cNvSpPr txBox="1"/>
          <p:nvPr/>
        </p:nvSpPr>
        <p:spPr>
          <a:xfrm>
            <a:off x="4941074" y="2709233"/>
            <a:ext cx="3645405" cy="461665"/>
          </a:xfrm>
          <a:prstGeom prst="rect">
            <a:avLst/>
          </a:prstGeom>
          <a:noFill/>
        </p:spPr>
        <p:txBody>
          <a:bodyPr wrap="square" lIns="0" rIns="0" rtlCol="0" anchor="b">
            <a:spAutoFit/>
          </a:bodyPr>
          <a:lstStyle/>
          <a:p>
            <a:r>
              <a:rPr lang="en-US" sz="2400" b="1" noProof="1">
                <a:solidFill>
                  <a:srgbClr val="FF0000"/>
                </a:solidFill>
                <a:latin typeface="Roboto" panose="02000000000000000000"/>
              </a:rPr>
              <a:t>ont confiance</a:t>
            </a:r>
          </a:p>
        </p:txBody>
      </p:sp>
      <p:sp>
        <p:nvSpPr>
          <p:cNvPr id="14" name="TextBox 10">
            <a:extLst>
              <a:ext uri="{FF2B5EF4-FFF2-40B4-BE49-F238E27FC236}">
                <a16:creationId xmlns:a16="http://schemas.microsoft.com/office/drawing/2014/main" id="{171FF757-8F55-8179-D583-655E505938EC}"/>
              </a:ext>
            </a:extLst>
          </p:cNvPr>
          <p:cNvSpPr txBox="1"/>
          <p:nvPr/>
        </p:nvSpPr>
        <p:spPr>
          <a:xfrm>
            <a:off x="3125670" y="2413337"/>
            <a:ext cx="1635384" cy="1015663"/>
          </a:xfrm>
          <a:prstGeom prst="rect">
            <a:avLst/>
          </a:prstGeom>
          <a:noFill/>
        </p:spPr>
        <p:txBody>
          <a:bodyPr wrap="none" rtlCol="0" anchor="ctr">
            <a:spAutoFit/>
          </a:bodyPr>
          <a:lstStyle/>
          <a:p>
            <a:r>
              <a:rPr lang="en-US" sz="6000" b="1" dirty="0">
                <a:solidFill>
                  <a:srgbClr val="FF0000"/>
                </a:solidFill>
                <a:latin typeface="Roboto" panose="02000000000000000000"/>
              </a:rPr>
              <a:t>63%</a:t>
            </a:r>
          </a:p>
        </p:txBody>
      </p:sp>
      <p:sp>
        <p:nvSpPr>
          <p:cNvPr id="15" name="TextBox 94">
            <a:extLst>
              <a:ext uri="{FF2B5EF4-FFF2-40B4-BE49-F238E27FC236}">
                <a16:creationId xmlns:a16="http://schemas.microsoft.com/office/drawing/2014/main" id="{519A83C8-6654-D844-C65B-532C679D7885}"/>
              </a:ext>
            </a:extLst>
          </p:cNvPr>
          <p:cNvSpPr txBox="1"/>
          <p:nvPr/>
        </p:nvSpPr>
        <p:spPr>
          <a:xfrm>
            <a:off x="1520694" y="2709233"/>
            <a:ext cx="2925325" cy="461665"/>
          </a:xfrm>
          <a:prstGeom prst="rect">
            <a:avLst/>
          </a:prstGeom>
          <a:noFill/>
        </p:spPr>
        <p:txBody>
          <a:bodyPr wrap="square" lIns="0" rIns="0" rtlCol="0" anchor="b">
            <a:spAutoFit/>
          </a:bodyPr>
          <a:lstStyle/>
          <a:p>
            <a:r>
              <a:rPr lang="en-US" sz="2400" b="1" noProof="1">
                <a:solidFill>
                  <a:srgbClr val="FF0000"/>
                </a:solidFill>
                <a:latin typeface="Roboto" panose="02000000000000000000"/>
              </a:rPr>
              <a:t>Seulement</a:t>
            </a:r>
          </a:p>
        </p:txBody>
      </p:sp>
    </p:spTree>
    <p:extLst>
      <p:ext uri="{BB962C8B-B14F-4D97-AF65-F5344CB8AC3E}">
        <p14:creationId xmlns:p14="http://schemas.microsoft.com/office/powerpoint/2010/main" val="168753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24</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66056" y="379747"/>
            <a:ext cx="10855569" cy="332399"/>
          </a:xfrm>
        </p:spPr>
        <p:txBody>
          <a:bodyPr/>
          <a:lstStyle/>
          <a:p>
            <a:r>
              <a:rPr lang="fr-FR" sz="2400" dirty="0"/>
              <a:t>ET D’UN PROBLÈME DE « COÛT / BÉNÉFICE »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2834058606"/>
              </p:ext>
            </p:extLst>
          </p:nvPr>
        </p:nvGraphicFramePr>
        <p:xfrm>
          <a:off x="652733" y="1256329"/>
          <a:ext cx="7860726" cy="285360"/>
        </p:xfrm>
        <a:graphic>
          <a:graphicData uri="http://schemas.openxmlformats.org/drawingml/2006/table">
            <a:tbl>
              <a:tblPr>
                <a:tableStyleId>{5C22544A-7EE6-4342-B048-85BDC9FD1C3A}</a:tableStyleId>
              </a:tblPr>
              <a:tblGrid>
                <a:gridCol w="7860726">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Selon vous, les lanceurs d’alertes dans votre entreprise prennent-ils des risques pour leur carrière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58843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900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4" name="TextBox 94">
            <a:extLst>
              <a:ext uri="{FF2B5EF4-FFF2-40B4-BE49-F238E27FC236}">
                <a16:creationId xmlns:a16="http://schemas.microsoft.com/office/drawing/2014/main" id="{2A75B736-C16D-4F0A-8CC2-7CBD5E6064E2}"/>
              </a:ext>
            </a:extLst>
          </p:cNvPr>
          <p:cNvSpPr txBox="1"/>
          <p:nvPr/>
        </p:nvSpPr>
        <p:spPr>
          <a:xfrm>
            <a:off x="3665730" y="2484263"/>
            <a:ext cx="7858053" cy="461665"/>
          </a:xfrm>
          <a:prstGeom prst="rect">
            <a:avLst/>
          </a:prstGeom>
          <a:noFill/>
        </p:spPr>
        <p:txBody>
          <a:bodyPr wrap="square" lIns="0" rIns="0" rtlCol="0" anchor="b">
            <a:spAutoFit/>
          </a:bodyPr>
          <a:lstStyle/>
          <a:p>
            <a:r>
              <a:rPr lang="en-US" sz="2400" b="1" noProof="1">
                <a:solidFill>
                  <a:srgbClr val="FF0000"/>
                </a:solidFill>
                <a:latin typeface="Roboto" panose="02000000000000000000"/>
              </a:rPr>
              <a:t>estiment que les lanceurs d’alerte prennent des risques</a:t>
            </a:r>
          </a:p>
        </p:txBody>
      </p:sp>
      <p:sp>
        <p:nvSpPr>
          <p:cNvPr id="15" name="TextBox 10">
            <a:extLst>
              <a:ext uri="{FF2B5EF4-FFF2-40B4-BE49-F238E27FC236}">
                <a16:creationId xmlns:a16="http://schemas.microsoft.com/office/drawing/2014/main" id="{6760C919-12C1-ABA4-F3D2-20F736212CD2}"/>
              </a:ext>
            </a:extLst>
          </p:cNvPr>
          <p:cNvSpPr txBox="1"/>
          <p:nvPr/>
        </p:nvSpPr>
        <p:spPr>
          <a:xfrm>
            <a:off x="1850326" y="2188367"/>
            <a:ext cx="1635384" cy="1015663"/>
          </a:xfrm>
          <a:prstGeom prst="rect">
            <a:avLst/>
          </a:prstGeom>
          <a:noFill/>
        </p:spPr>
        <p:txBody>
          <a:bodyPr wrap="none" rtlCol="0" anchor="ctr">
            <a:spAutoFit/>
          </a:bodyPr>
          <a:lstStyle/>
          <a:p>
            <a:r>
              <a:rPr lang="en-US" sz="6000" b="1" dirty="0">
                <a:solidFill>
                  <a:srgbClr val="FF0000"/>
                </a:solidFill>
                <a:latin typeface="Roboto" panose="02000000000000000000"/>
              </a:rPr>
              <a:t>50%</a:t>
            </a:r>
          </a:p>
        </p:txBody>
      </p:sp>
      <p:graphicFrame>
        <p:nvGraphicFramePr>
          <p:cNvPr id="17" name="Graphique 16">
            <a:extLst>
              <a:ext uri="{FF2B5EF4-FFF2-40B4-BE49-F238E27FC236}">
                <a16:creationId xmlns:a16="http://schemas.microsoft.com/office/drawing/2014/main" id="{A4DB5B92-C743-0328-EAA8-6733466DF0DC}"/>
              </a:ext>
            </a:extLst>
          </p:cNvPr>
          <p:cNvGraphicFramePr/>
          <p:nvPr>
            <p:extLst>
              <p:ext uri="{D42A27DB-BD31-4B8C-83A1-F6EECF244321}">
                <p14:modId xmlns:p14="http://schemas.microsoft.com/office/powerpoint/2010/main" val="3467645046"/>
              </p:ext>
            </p:extLst>
          </p:nvPr>
        </p:nvGraphicFramePr>
        <p:xfrm>
          <a:off x="4070775" y="3584343"/>
          <a:ext cx="6453393" cy="2519474"/>
        </p:xfrm>
        <a:graphic>
          <a:graphicData uri="http://schemas.openxmlformats.org/drawingml/2006/chart">
            <c:chart xmlns:c="http://schemas.openxmlformats.org/drawingml/2006/chart" xmlns:r="http://schemas.openxmlformats.org/officeDocument/2006/relationships" r:id="rId2"/>
          </a:graphicData>
        </a:graphic>
      </p:graphicFrame>
      <p:sp>
        <p:nvSpPr>
          <p:cNvPr id="18" name="ZoneTexte 17">
            <a:extLst>
              <a:ext uri="{FF2B5EF4-FFF2-40B4-BE49-F238E27FC236}">
                <a16:creationId xmlns:a16="http://schemas.microsoft.com/office/drawing/2014/main" id="{E789DA11-B95E-4C3E-B5D2-10D0EED1F2D7}"/>
              </a:ext>
            </a:extLst>
          </p:cNvPr>
          <p:cNvSpPr txBox="1"/>
          <p:nvPr/>
        </p:nvSpPr>
        <p:spPr>
          <a:xfrm>
            <a:off x="9309034" y="4303991"/>
            <a:ext cx="315035" cy="369332"/>
          </a:xfrm>
          <a:prstGeom prst="rect">
            <a:avLst/>
          </a:prstGeom>
        </p:spPr>
        <p:txBody>
          <a:bodyPr wrap="square" lIns="0" tIns="0" rIns="0" bIns="0" rtlCol="0" anchor="t" anchorCtr="0">
            <a:spAutoFit/>
          </a:bodyPr>
          <a:lstStyle/>
          <a:p>
            <a:pPr algn="l" fontAlgn="auto"/>
            <a:r>
              <a:rPr lang="fr-FR" sz="2400" b="1" dirty="0">
                <a:solidFill>
                  <a:srgbClr val="FF0000"/>
                </a:solidFill>
              </a:rPr>
              <a:t>-</a:t>
            </a:r>
          </a:p>
        </p:txBody>
      </p:sp>
    </p:spTree>
    <p:extLst>
      <p:ext uri="{BB962C8B-B14F-4D97-AF65-F5344CB8AC3E}">
        <p14:creationId xmlns:p14="http://schemas.microsoft.com/office/powerpoint/2010/main" val="272364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a16="http://schemas.microsoft.com/office/drawing/2014/main" id="{D4F6E0D0-6E96-F394-A862-587BBFF11A3D}"/>
              </a:ext>
            </a:extLst>
          </p:cNvPr>
          <p:cNvGraphicFramePr/>
          <p:nvPr/>
        </p:nvGraphicFramePr>
        <p:xfrm>
          <a:off x="5031578" y="2636344"/>
          <a:ext cx="6093753" cy="1107691"/>
        </p:xfrm>
        <a:graphic>
          <a:graphicData uri="http://schemas.openxmlformats.org/drawingml/2006/chart">
            <c:chart xmlns:c="http://schemas.openxmlformats.org/drawingml/2006/chart" xmlns:r="http://schemas.openxmlformats.org/officeDocument/2006/relationships" r:id="rId2"/>
          </a:graphicData>
        </a:graphic>
      </p:graphicFrame>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482229"/>
            <a:ext cx="9110016" cy="232136"/>
          </a:xfrm>
        </p:spPr>
        <p:txBody>
          <a:bodyPr/>
          <a:lstStyle/>
          <a:p>
            <a:r>
              <a:rPr lang="fr-FR" altLang="fr-FR"/>
              <a:t>Occurrence pour le Cercle d’Ethique des Affaires  | Barômètre du climat Ethique | mai 2023</a:t>
            </a:r>
            <a:endParaRPr lang="fr-FR" altLang="fr-FR" dirty="0"/>
          </a:p>
        </p:txBody>
      </p:sp>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1" y="288198"/>
            <a:ext cx="11752189" cy="664797"/>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SI LES CONFLITS D’INTÉRÊT DEVAIENT SERVIR D’EXEMPLE…</a:t>
            </a:r>
            <a:br>
              <a:rPr lang="fr-FR" sz="2400" b="1" dirty="0">
                <a:latin typeface="Oswald" panose="00000500000000000000" pitchFamily="2" charset="0"/>
                <a:ea typeface="Roboto" panose="02000000000000000000" pitchFamily="2" charset="0"/>
                <a:cs typeface="Roboto" panose="02000000000000000000" pitchFamily="2" charset="0"/>
              </a:rPr>
            </a:br>
            <a:r>
              <a:rPr lang="fr-FR" sz="2400" b="1" dirty="0">
                <a:latin typeface="Oswald" panose="00000500000000000000" pitchFamily="2" charset="0"/>
                <a:ea typeface="Roboto" panose="02000000000000000000" pitchFamily="2" charset="0"/>
                <a:cs typeface="Roboto" panose="02000000000000000000" pitchFamily="2" charset="0"/>
              </a:rPr>
              <a:t>12% DES RÉPONDANTS ONT RENCONTRÉ ET SIGNALÉ UNE SITUATION DE CONFLIT D’INTÉRÊT</a:t>
            </a:r>
            <a:r>
              <a:rPr lang="fr-FR" sz="2400" dirty="0">
                <a:cs typeface="Roboto" panose="02000000000000000000" pitchFamily="2" charset="0"/>
              </a:rPr>
              <a:t>, ET ENSUITE…</a:t>
            </a:r>
            <a:endParaRPr lang="fr-FR" sz="2400" b="1" dirty="0">
              <a:latin typeface="Oswald" panose="00000500000000000000" pitchFamily="2" charset="0"/>
              <a:ea typeface="Roboto" panose="02000000000000000000" pitchFamily="2" charset="0"/>
              <a:cs typeface="Roboto" panose="02000000000000000000" pitchFamily="2" charset="0"/>
            </a:endParaRP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cxnSp>
        <p:nvCxnSpPr>
          <p:cNvPr id="12" name="Connecteur droit 11">
            <a:extLst>
              <a:ext uri="{FF2B5EF4-FFF2-40B4-BE49-F238E27FC236}">
                <a16:creationId xmlns:a16="http://schemas.microsoft.com/office/drawing/2014/main" id="{6CC81B81-788E-540A-A871-09663AA197AB}"/>
              </a:ext>
            </a:extLst>
          </p:cNvPr>
          <p:cNvCxnSpPr>
            <a:cxnSpLocks/>
          </p:cNvCxnSpPr>
          <p:nvPr/>
        </p:nvCxnSpPr>
        <p:spPr>
          <a:xfrm>
            <a:off x="1138961" y="356401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AA48B7C8-F698-C1BF-186C-4488056B41DA}"/>
              </a:ext>
            </a:extLst>
          </p:cNvPr>
          <p:cNvCxnSpPr>
            <a:cxnSpLocks/>
          </p:cNvCxnSpPr>
          <p:nvPr/>
        </p:nvCxnSpPr>
        <p:spPr>
          <a:xfrm>
            <a:off x="1138961" y="486916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68D06B42-E194-5398-41BA-AB0806A54C21}"/>
              </a:ext>
            </a:extLst>
          </p:cNvPr>
          <p:cNvSpPr txBox="1"/>
          <p:nvPr/>
        </p:nvSpPr>
        <p:spPr>
          <a:xfrm>
            <a:off x="9498477" y="2004488"/>
            <a:ext cx="720080" cy="307777"/>
          </a:xfrm>
          <a:prstGeom prst="rect">
            <a:avLst/>
          </a:prstGeom>
        </p:spPr>
        <p:txBody>
          <a:bodyPr wrap="square" lIns="0" tIns="0" rIns="0" bIns="0" rtlCol="0" anchor="t" anchorCtr="0">
            <a:spAutoFit/>
          </a:bodyPr>
          <a:lstStyle/>
          <a:p>
            <a:pPr algn="l" fontAlgn="auto"/>
            <a:r>
              <a:rPr lang="fr-FR" sz="2000" b="1" i="1" dirty="0"/>
              <a:t>2023</a:t>
            </a:r>
          </a:p>
        </p:txBody>
      </p:sp>
      <p:sp>
        <p:nvSpPr>
          <p:cNvPr id="42" name="ZoneTexte 41">
            <a:extLst>
              <a:ext uri="{FF2B5EF4-FFF2-40B4-BE49-F238E27FC236}">
                <a16:creationId xmlns:a16="http://schemas.microsoft.com/office/drawing/2014/main" id="{CAE00F40-D0F6-6E98-3D4E-B3A6D09F6E19}"/>
              </a:ext>
            </a:extLst>
          </p:cNvPr>
          <p:cNvSpPr txBox="1"/>
          <p:nvPr/>
        </p:nvSpPr>
        <p:spPr>
          <a:xfrm>
            <a:off x="7718415" y="2004488"/>
            <a:ext cx="720080" cy="307777"/>
          </a:xfrm>
          <a:prstGeom prst="rect">
            <a:avLst/>
          </a:prstGeom>
        </p:spPr>
        <p:txBody>
          <a:bodyPr wrap="square" lIns="0" tIns="0" rIns="0" bIns="0" rtlCol="0" anchor="t" anchorCtr="0">
            <a:spAutoFit/>
          </a:bodyPr>
          <a:lstStyle/>
          <a:p>
            <a:pPr algn="l" fontAlgn="auto"/>
            <a:r>
              <a:rPr lang="fr-FR" sz="2000" b="1" i="1" dirty="0"/>
              <a:t>2022</a:t>
            </a:r>
          </a:p>
        </p:txBody>
      </p:sp>
      <p:sp>
        <p:nvSpPr>
          <p:cNvPr id="13" name="ZoneTexte 12">
            <a:extLst>
              <a:ext uri="{FF2B5EF4-FFF2-40B4-BE49-F238E27FC236}">
                <a16:creationId xmlns:a16="http://schemas.microsoft.com/office/drawing/2014/main" id="{4B8424D4-E84E-7144-738C-3D4069E15C35}"/>
              </a:ext>
            </a:extLst>
          </p:cNvPr>
          <p:cNvSpPr txBox="1"/>
          <p:nvPr/>
        </p:nvSpPr>
        <p:spPr>
          <a:xfrm>
            <a:off x="5928785" y="2004488"/>
            <a:ext cx="720080" cy="307777"/>
          </a:xfrm>
          <a:prstGeom prst="rect">
            <a:avLst/>
          </a:prstGeom>
        </p:spPr>
        <p:txBody>
          <a:bodyPr wrap="square" lIns="0" tIns="0" rIns="0" bIns="0" rtlCol="0" anchor="t" anchorCtr="0">
            <a:spAutoFit/>
          </a:bodyPr>
          <a:lstStyle/>
          <a:p>
            <a:pPr algn="l" fontAlgn="auto"/>
            <a:r>
              <a:rPr lang="fr-FR" sz="2000" b="1" i="1" dirty="0"/>
              <a:t>2021</a:t>
            </a:r>
          </a:p>
        </p:txBody>
      </p:sp>
      <p:graphicFrame>
        <p:nvGraphicFramePr>
          <p:cNvPr id="4" name="Graphique 3">
            <a:extLst>
              <a:ext uri="{FF2B5EF4-FFF2-40B4-BE49-F238E27FC236}">
                <a16:creationId xmlns:a16="http://schemas.microsoft.com/office/drawing/2014/main" id="{4C567BA5-7DE1-1477-F23E-6EB7D2D6EEDD}"/>
              </a:ext>
            </a:extLst>
          </p:cNvPr>
          <p:cNvGraphicFramePr/>
          <p:nvPr/>
        </p:nvGraphicFramePr>
        <p:xfrm>
          <a:off x="5031578" y="3869040"/>
          <a:ext cx="6093753" cy="11351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a:extLst>
              <a:ext uri="{FF2B5EF4-FFF2-40B4-BE49-F238E27FC236}">
                <a16:creationId xmlns:a16="http://schemas.microsoft.com/office/drawing/2014/main" id="{A0BDBA7E-6C2A-DDE6-0170-E0926727DC58}"/>
              </a:ext>
            </a:extLst>
          </p:cNvPr>
          <p:cNvGraphicFramePr/>
          <p:nvPr/>
        </p:nvGraphicFramePr>
        <p:xfrm>
          <a:off x="4864884" y="4727033"/>
          <a:ext cx="6427139" cy="14139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au 1">
            <a:extLst>
              <a:ext uri="{FF2B5EF4-FFF2-40B4-BE49-F238E27FC236}">
                <a16:creationId xmlns:a16="http://schemas.microsoft.com/office/drawing/2014/main" id="{82C039D3-2DEA-9085-3B47-02FF19B21865}"/>
              </a:ext>
            </a:extLst>
          </p:cNvPr>
          <p:cNvGraphicFramePr>
            <a:graphicFrameLocks noGrp="1"/>
          </p:cNvGraphicFramePr>
          <p:nvPr>
            <p:extLst>
              <p:ext uri="{D42A27DB-BD31-4B8C-83A1-F6EECF244321}">
                <p14:modId xmlns:p14="http://schemas.microsoft.com/office/powerpoint/2010/main" val="2546498273"/>
              </p:ext>
            </p:extLst>
          </p:nvPr>
        </p:nvGraphicFramePr>
        <p:xfrm>
          <a:off x="652732" y="1088740"/>
          <a:ext cx="7018443" cy="285360"/>
        </p:xfrm>
        <a:graphic>
          <a:graphicData uri="http://schemas.openxmlformats.org/drawingml/2006/table">
            <a:tbl>
              <a:tblPr>
                <a:tableStyleId>{5C22544A-7EE6-4342-B048-85BDC9FD1C3A}</a:tableStyleId>
              </a:tblPr>
              <a:tblGrid>
                <a:gridCol w="7018443">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À votre connaissance, suite à votre déclaration, le conflit d’intérêts…</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 name="ZoneTexte 2">
            <a:extLst>
              <a:ext uri="{FF2B5EF4-FFF2-40B4-BE49-F238E27FC236}">
                <a16:creationId xmlns:a16="http://schemas.microsoft.com/office/drawing/2014/main" id="{88F88F53-696B-56CE-EEC3-9583276BE29A}"/>
              </a:ext>
            </a:extLst>
          </p:cNvPr>
          <p:cNvSpPr txBox="1"/>
          <p:nvPr/>
        </p:nvSpPr>
        <p:spPr>
          <a:xfrm>
            <a:off x="668217" y="1552025"/>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102 répondants</a:t>
            </a:r>
          </a:p>
        </p:txBody>
      </p:sp>
      <p:graphicFrame>
        <p:nvGraphicFramePr>
          <p:cNvPr id="8" name="Tableau 7">
            <a:extLst>
              <a:ext uri="{FF2B5EF4-FFF2-40B4-BE49-F238E27FC236}">
                <a16:creationId xmlns:a16="http://schemas.microsoft.com/office/drawing/2014/main" id="{9B786D89-39A1-7380-6B37-51EEDFADFEC8}"/>
              </a:ext>
            </a:extLst>
          </p:cNvPr>
          <p:cNvGraphicFramePr>
            <a:graphicFrameLocks noGrp="1"/>
          </p:cNvGraphicFramePr>
          <p:nvPr/>
        </p:nvGraphicFramePr>
        <p:xfrm>
          <a:off x="1973443" y="2158376"/>
          <a:ext cx="3080038" cy="5617728"/>
        </p:xfrm>
        <a:graphic>
          <a:graphicData uri="http://schemas.openxmlformats.org/drawingml/2006/table">
            <a:tbl>
              <a:tblPr firstRow="1" bandRow="1">
                <a:tableStyleId>{2D5ABB26-0587-4C30-8999-92F81FD0307C}</a:tableStyleId>
              </a:tblPr>
              <a:tblGrid>
                <a:gridCol w="3080038">
                  <a:extLst>
                    <a:ext uri="{9D8B030D-6E8A-4147-A177-3AD203B41FA5}">
                      <a16:colId xmlns:a16="http://schemas.microsoft.com/office/drawing/2014/main" val="3325012296"/>
                    </a:ext>
                  </a:extLst>
                </a:gridCol>
              </a:tblGrid>
              <a:tr h="1404432">
                <a:tc>
                  <a:txBody>
                    <a:bodyPr/>
                    <a:lstStyle/>
                    <a:p>
                      <a:pPr algn="ctr"/>
                      <a:r>
                        <a:rPr lang="fr-FR" sz="1600" b="0" dirty="0">
                          <a:solidFill>
                            <a:schemeClr val="tx1"/>
                          </a:solidFill>
                        </a:rPr>
                        <a:t>A été pris en compte et géré par votre entreprise</a:t>
                      </a:r>
                    </a:p>
                  </a:txBody>
                  <a:tcPr anchor="ctr"/>
                </a:tc>
                <a:extLst>
                  <a:ext uri="{0D108BD9-81ED-4DB2-BD59-A6C34878D82A}">
                    <a16:rowId xmlns:a16="http://schemas.microsoft.com/office/drawing/2014/main" val="850639632"/>
                  </a:ext>
                </a:extLst>
              </a:tr>
              <a:tr h="1404432">
                <a:tc>
                  <a:txBody>
                    <a:bodyPr/>
                    <a:lstStyle/>
                    <a:p>
                      <a:pPr algn="ctr"/>
                      <a:r>
                        <a:rPr lang="fr-FR" sz="1600" b="0" dirty="0">
                          <a:solidFill>
                            <a:schemeClr val="tx1"/>
                          </a:solidFill>
                        </a:rPr>
                        <a:t>N’a pas été traité</a:t>
                      </a:r>
                    </a:p>
                  </a:txBody>
                  <a:tcPr anchor="ctr"/>
                </a:tc>
                <a:extLst>
                  <a:ext uri="{0D108BD9-81ED-4DB2-BD59-A6C34878D82A}">
                    <a16:rowId xmlns:a16="http://schemas.microsoft.com/office/drawing/2014/main" val="976695675"/>
                  </a:ext>
                </a:extLst>
              </a:tr>
              <a:tr h="1404432">
                <a:tc>
                  <a:txBody>
                    <a:bodyPr/>
                    <a:lstStyle/>
                    <a:p>
                      <a:pPr algn="ctr"/>
                      <a:r>
                        <a:rPr lang="fr-FR" sz="1600" b="0" dirty="0">
                          <a:solidFill>
                            <a:schemeClr val="tx1"/>
                          </a:solidFill>
                        </a:rPr>
                        <a:t>Je ne sais pas</a:t>
                      </a:r>
                    </a:p>
                  </a:txBody>
                  <a:tcPr anchor="ctr"/>
                </a:tc>
                <a:extLst>
                  <a:ext uri="{0D108BD9-81ED-4DB2-BD59-A6C34878D82A}">
                    <a16:rowId xmlns:a16="http://schemas.microsoft.com/office/drawing/2014/main" val="2111303180"/>
                  </a:ext>
                </a:extLst>
              </a:tr>
              <a:tr h="1404432">
                <a:tc>
                  <a:txBody>
                    <a:bodyPr/>
                    <a:lstStyle/>
                    <a:p>
                      <a:pPr algn="ctr"/>
                      <a:endParaRPr lang="fr-FR" sz="1600" b="0" dirty="0">
                        <a:solidFill>
                          <a:schemeClr val="tx1"/>
                        </a:solidFill>
                      </a:endParaRPr>
                    </a:p>
                  </a:txBody>
                  <a:tcPr anchor="ctr"/>
                </a:tc>
                <a:extLst>
                  <a:ext uri="{0D108BD9-81ED-4DB2-BD59-A6C34878D82A}">
                    <a16:rowId xmlns:a16="http://schemas.microsoft.com/office/drawing/2014/main" val="1116312445"/>
                  </a:ext>
                </a:extLst>
              </a:tr>
            </a:tbl>
          </a:graphicData>
        </a:graphic>
      </p:graphicFrame>
      <p:sp>
        <p:nvSpPr>
          <p:cNvPr id="7" name="Espace réservé du numéro de diapositive 6">
            <a:extLst>
              <a:ext uri="{FF2B5EF4-FFF2-40B4-BE49-F238E27FC236}">
                <a16:creationId xmlns:a16="http://schemas.microsoft.com/office/drawing/2014/main" id="{6690CE92-FF3B-50F7-40E8-D19F2FDFF667}"/>
              </a:ext>
            </a:extLst>
          </p:cNvPr>
          <p:cNvSpPr>
            <a:spLocks noGrp="1"/>
          </p:cNvSpPr>
          <p:nvPr>
            <p:ph type="sldNum" sz="quarter" idx="4"/>
          </p:nvPr>
        </p:nvSpPr>
        <p:spPr/>
        <p:txBody>
          <a:bodyPr/>
          <a:lstStyle/>
          <a:p>
            <a:fld id="{69A197D1-22BB-4CE7-B90B-919B10D073A0}" type="slidenum">
              <a:rPr lang="fr-FR" altLang="fr-FR" smtClean="0"/>
              <a:pPr/>
              <a:t>25</a:t>
            </a:fld>
            <a:endParaRPr lang="fr-FR" altLang="fr-FR" dirty="0"/>
          </a:p>
        </p:txBody>
      </p:sp>
      <p:sp>
        <p:nvSpPr>
          <p:cNvPr id="9" name="Ellipse 8">
            <a:extLst>
              <a:ext uri="{FF2B5EF4-FFF2-40B4-BE49-F238E27FC236}">
                <a16:creationId xmlns:a16="http://schemas.microsoft.com/office/drawing/2014/main" id="{C21108E5-FE84-50BE-3FE2-D5857E240C10}"/>
              </a:ext>
            </a:extLst>
          </p:cNvPr>
          <p:cNvSpPr/>
          <p:nvPr/>
        </p:nvSpPr>
        <p:spPr>
          <a:xfrm>
            <a:off x="5768161" y="2573905"/>
            <a:ext cx="720080" cy="3375374"/>
          </a:xfrm>
          <a:prstGeom prst="ellipse">
            <a:avLst/>
          </a:prstGeom>
          <a:noFill/>
          <a:ln w="28575">
            <a:solidFill>
              <a:srgbClr val="00B050"/>
            </a:solidFill>
            <a:prstDash val="dashDot"/>
          </a:ln>
        </p:spPr>
        <p:txBody>
          <a:bodyPr lIns="0" tIns="0" rIns="0" bIns="0" rtlCol="0" anchor="ctr">
            <a:noAutofit/>
          </a:bodyPr>
          <a:lstStyle/>
          <a:p>
            <a:pPr algn="ctr"/>
            <a:endParaRPr lang="fr-FR" sz="1400" dirty="0">
              <a:latin typeface="Roboto" pitchFamily="2" charset="0"/>
              <a:ea typeface="Roboto" pitchFamily="2" charset="0"/>
            </a:endParaRPr>
          </a:p>
        </p:txBody>
      </p:sp>
      <p:sp>
        <p:nvSpPr>
          <p:cNvPr id="10" name="Ellipse 9">
            <a:extLst>
              <a:ext uri="{FF2B5EF4-FFF2-40B4-BE49-F238E27FC236}">
                <a16:creationId xmlns:a16="http://schemas.microsoft.com/office/drawing/2014/main" id="{D7DA14B6-E563-7456-1D6A-D7A2AFFB05E8}"/>
              </a:ext>
            </a:extLst>
          </p:cNvPr>
          <p:cNvSpPr/>
          <p:nvPr/>
        </p:nvSpPr>
        <p:spPr>
          <a:xfrm>
            <a:off x="9654553" y="2573905"/>
            <a:ext cx="720080" cy="3375374"/>
          </a:xfrm>
          <a:prstGeom prst="ellipse">
            <a:avLst/>
          </a:prstGeom>
          <a:noFill/>
          <a:ln w="28575">
            <a:solidFill>
              <a:srgbClr val="FF0000"/>
            </a:solidFill>
            <a:prstDash val="dashDot"/>
          </a:ln>
        </p:spPr>
        <p:txBody>
          <a:bodyPr lIns="0" tIns="0" rIns="0" bIns="0" rtlCol="0" anchor="ctr">
            <a:noAutofit/>
          </a:bodyPr>
          <a:lstStyle/>
          <a:p>
            <a:pPr algn="ctr"/>
            <a:endParaRPr lang="fr-FR" sz="1400" dirty="0">
              <a:latin typeface="Roboto" pitchFamily="2" charset="0"/>
              <a:ea typeface="Roboto" pitchFamily="2" charset="0"/>
            </a:endParaRPr>
          </a:p>
        </p:txBody>
      </p:sp>
    </p:spTree>
    <p:extLst>
      <p:ext uri="{BB962C8B-B14F-4D97-AF65-F5344CB8AC3E}">
        <p14:creationId xmlns:p14="http://schemas.microsoft.com/office/powerpoint/2010/main" val="126477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3663243-917D-C6E2-B007-E5F1DB44B55D}"/>
              </a:ext>
            </a:extLst>
          </p:cNvPr>
          <p:cNvSpPr txBox="1"/>
          <p:nvPr/>
        </p:nvSpPr>
        <p:spPr>
          <a:xfrm>
            <a:off x="154507" y="894079"/>
            <a:ext cx="6166517" cy="4875181"/>
          </a:xfrm>
          <a:prstGeom prst="rect">
            <a:avLst/>
          </a:prstGeom>
        </p:spPr>
        <p:txBody>
          <a:bodyPr vert="horz" wrap="square" lIns="252000" tIns="0" rIns="0" bIns="0" rtlCol="0" anchor="t" anchorCtr="0">
            <a:spAutoFit/>
          </a:bodyPr>
          <a:lstStyle>
            <a:defPPr>
              <a:defRPr lang="fr-FR"/>
            </a:defPPr>
            <a:lvl1pPr algn="ctr" defTabSz="914423" eaLnBrk="1" latinLnBrk="0" hangingPunct="1">
              <a:lnSpc>
                <a:spcPct val="90000"/>
              </a:lnSpc>
              <a:buNone/>
              <a:defRPr sz="3200" b="1" spc="-150" baseline="0">
                <a:latin typeface="Oswald" pitchFamily="2" charset="0"/>
                <a:ea typeface="Roboto" pitchFamily="2" charset="0"/>
                <a:cs typeface="Open Sans" panose="020B0606030504020204" pitchFamily="34" charset="0"/>
              </a:defRPr>
            </a:lvl1pPr>
          </a:lstStyle>
          <a:p>
            <a:endParaRPr lang="fr-FR" dirty="0"/>
          </a:p>
          <a:p>
            <a:r>
              <a:rPr lang="fr-FR" dirty="0"/>
              <a:t>DES DISPOSITIFS D’ALERTE </a:t>
            </a:r>
            <a:r>
              <a:rPr lang="fr-FR" dirty="0">
                <a:solidFill>
                  <a:schemeClr val="accent6"/>
                </a:solidFill>
              </a:rPr>
              <a:t>MÉCONNUS</a:t>
            </a:r>
            <a:r>
              <a:rPr lang="fr-FR" dirty="0"/>
              <a:t>, </a:t>
            </a:r>
          </a:p>
          <a:p>
            <a:r>
              <a:rPr lang="fr-FR" dirty="0"/>
              <a:t>QUI APPARAISSENT COMME </a:t>
            </a:r>
            <a:r>
              <a:rPr lang="fr-FR" dirty="0">
                <a:solidFill>
                  <a:schemeClr val="accent6"/>
                </a:solidFill>
              </a:rPr>
              <a:t>RISQUÉS</a:t>
            </a:r>
            <a:r>
              <a:rPr lang="fr-FR" dirty="0"/>
              <a:t>, </a:t>
            </a:r>
          </a:p>
          <a:p>
            <a:r>
              <a:rPr lang="fr-FR" dirty="0"/>
              <a:t>ET </a:t>
            </a:r>
            <a:r>
              <a:rPr lang="fr-FR" dirty="0">
                <a:solidFill>
                  <a:schemeClr val="accent6"/>
                </a:solidFill>
              </a:rPr>
              <a:t>INSPIRENT INSUFFISAMMENT CONFIANCE</a:t>
            </a:r>
            <a:r>
              <a:rPr lang="fr-FR" dirty="0"/>
              <a:t>.</a:t>
            </a:r>
          </a:p>
          <a:p>
            <a:endParaRPr lang="fr-FR" dirty="0"/>
          </a:p>
          <a:p>
            <a:r>
              <a:rPr lang="fr-FR" dirty="0"/>
              <a:t>ABSENCE DE VISIBILITÉ QUANT AU TRAITEMENT DES CONFLITS D’INTÉRÊTS.</a:t>
            </a:r>
          </a:p>
          <a:p>
            <a:endParaRPr lang="fr-FR" dirty="0"/>
          </a:p>
          <a:p>
            <a:r>
              <a:rPr lang="fr-FR" dirty="0"/>
              <a:t>QUE FAIRE ?</a:t>
            </a:r>
          </a:p>
          <a:p>
            <a:endParaRPr lang="fr-FR" dirty="0"/>
          </a:p>
        </p:txBody>
      </p:sp>
      <p:pic>
        <p:nvPicPr>
          <p:cNvPr id="2" name="Image 1">
            <a:extLst>
              <a:ext uri="{FF2B5EF4-FFF2-40B4-BE49-F238E27FC236}">
                <a16:creationId xmlns:a16="http://schemas.microsoft.com/office/drawing/2014/main" id="{5C2B17ED-FCD2-275C-AB36-CBCF2D8833AC}"/>
              </a:ext>
            </a:extLst>
          </p:cNvPr>
          <p:cNvPicPr>
            <a:picLocks noChangeAspect="1"/>
          </p:cNvPicPr>
          <p:nvPr/>
        </p:nvPicPr>
        <p:blipFill>
          <a:blip r:embed="rId2"/>
          <a:stretch>
            <a:fillRect/>
          </a:stretch>
        </p:blipFill>
        <p:spPr>
          <a:xfrm>
            <a:off x="6557339" y="0"/>
            <a:ext cx="5626458" cy="6858000"/>
          </a:xfrm>
          <a:prstGeom prst="rect">
            <a:avLst/>
          </a:prstGeom>
        </p:spPr>
      </p:pic>
    </p:spTree>
    <p:extLst>
      <p:ext uri="{BB962C8B-B14F-4D97-AF65-F5344CB8AC3E}">
        <p14:creationId xmlns:p14="http://schemas.microsoft.com/office/powerpoint/2010/main" val="127761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3663243-917D-C6E2-B007-E5F1DB44B55D}"/>
              </a:ext>
            </a:extLst>
          </p:cNvPr>
          <p:cNvSpPr txBox="1"/>
          <p:nvPr/>
        </p:nvSpPr>
        <p:spPr>
          <a:xfrm>
            <a:off x="0" y="2798930"/>
            <a:ext cx="12192000" cy="830997"/>
          </a:xfrm>
          <a:prstGeom prst="rect">
            <a:avLst/>
          </a:prstGeom>
        </p:spPr>
        <p:txBody>
          <a:bodyPr vert="horz" wrap="square" lIns="252000" tIns="0" rIns="0" bIns="0" rtlCol="0" anchor="t" anchorCtr="0">
            <a:spAutoFit/>
          </a:bodyPr>
          <a:lstStyle>
            <a:defPPr>
              <a:defRPr lang="fr-FR"/>
            </a:defPPr>
            <a:lvl1pPr algn="ctr" defTabSz="914423" eaLnBrk="1" latinLnBrk="0" hangingPunct="1">
              <a:lnSpc>
                <a:spcPct val="90000"/>
              </a:lnSpc>
              <a:buNone/>
              <a:defRPr sz="3200" b="1" spc="-150" baseline="0">
                <a:latin typeface="Oswald" pitchFamily="2" charset="0"/>
                <a:ea typeface="Roboto" pitchFamily="2" charset="0"/>
                <a:cs typeface="Open Sans" panose="020B0606030504020204" pitchFamily="34" charset="0"/>
              </a:defRPr>
            </a:lvl1pPr>
          </a:lstStyle>
          <a:p>
            <a:r>
              <a:rPr lang="fr-FR" sz="6000" dirty="0"/>
              <a:t>QUELS LEVIERS ?</a:t>
            </a:r>
          </a:p>
        </p:txBody>
      </p:sp>
    </p:spTree>
    <p:extLst>
      <p:ext uri="{BB962C8B-B14F-4D97-AF65-F5344CB8AC3E}">
        <p14:creationId xmlns:p14="http://schemas.microsoft.com/office/powerpoint/2010/main" val="359693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28</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382944"/>
            <a:ext cx="10855569" cy="332399"/>
          </a:xfrm>
        </p:spPr>
        <p:txBody>
          <a:bodyPr/>
          <a:lstStyle/>
          <a:p>
            <a:r>
              <a:rPr lang="fr-FR" sz="2400" dirty="0"/>
              <a:t>BONNE NOUVELLE : L’ÉTHIQUE EST </a:t>
            </a:r>
            <a:r>
              <a:rPr lang="fr-FR" sz="2400" dirty="0">
                <a:solidFill>
                  <a:schemeClr val="accent6"/>
                </a:solidFill>
              </a:rPr>
              <a:t>AVANT TOUT </a:t>
            </a:r>
            <a:r>
              <a:rPr lang="fr-FR" sz="2400" dirty="0"/>
              <a:t>PERÇUE COMME UNE NÉCESSITÉ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1565146082"/>
              </p:ext>
            </p:extLst>
          </p:nvPr>
        </p:nvGraphicFramePr>
        <p:xfrm>
          <a:off x="652733" y="1144340"/>
          <a:ext cx="2112897" cy="285360"/>
        </p:xfrm>
        <a:graphic>
          <a:graphicData uri="http://schemas.openxmlformats.org/drawingml/2006/table">
            <a:tbl>
              <a:tblPr>
                <a:tableStyleId>{5C22544A-7EE6-4342-B048-85BDC9FD1C3A}</a:tableStyleId>
              </a:tblPr>
              <a:tblGrid>
                <a:gridCol w="2112897">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Pour vous, l’éthique c’est…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Base : 1001 répondants</a:t>
            </a:r>
          </a:p>
        </p:txBody>
      </p:sp>
      <p:sp>
        <p:nvSpPr>
          <p:cNvPr id="23" name="TextBox 94">
            <a:extLst>
              <a:ext uri="{FF2B5EF4-FFF2-40B4-BE49-F238E27FC236}">
                <a16:creationId xmlns:a16="http://schemas.microsoft.com/office/drawing/2014/main" id="{30C9F25E-3F8E-535E-148C-F5A44EBC6C8A}"/>
              </a:ext>
            </a:extLst>
          </p:cNvPr>
          <p:cNvSpPr txBox="1"/>
          <p:nvPr/>
        </p:nvSpPr>
        <p:spPr>
          <a:xfrm>
            <a:off x="5510935" y="1879691"/>
            <a:ext cx="2925325" cy="461665"/>
          </a:xfrm>
          <a:prstGeom prst="rect">
            <a:avLst/>
          </a:prstGeom>
          <a:noFill/>
        </p:spPr>
        <p:txBody>
          <a:bodyPr wrap="square" lIns="0" rIns="0" rtlCol="0" anchor="b">
            <a:spAutoFit/>
          </a:bodyPr>
          <a:lstStyle/>
          <a:p>
            <a:r>
              <a:rPr lang="en-US" sz="2400" b="1" noProof="1">
                <a:solidFill>
                  <a:srgbClr val="00B050"/>
                </a:solidFill>
                <a:latin typeface="Roboto" panose="02000000000000000000"/>
              </a:rPr>
              <a:t>Une nécessité</a:t>
            </a:r>
          </a:p>
        </p:txBody>
      </p:sp>
      <p:sp>
        <p:nvSpPr>
          <p:cNvPr id="24" name="TextBox 10">
            <a:extLst>
              <a:ext uri="{FF2B5EF4-FFF2-40B4-BE49-F238E27FC236}">
                <a16:creationId xmlns:a16="http://schemas.microsoft.com/office/drawing/2014/main" id="{F237BDFB-8186-05DA-945D-927A87B387BD}"/>
              </a:ext>
            </a:extLst>
          </p:cNvPr>
          <p:cNvSpPr txBox="1"/>
          <p:nvPr/>
        </p:nvSpPr>
        <p:spPr>
          <a:xfrm>
            <a:off x="3575721" y="1583795"/>
            <a:ext cx="1626126" cy="1015663"/>
          </a:xfrm>
          <a:prstGeom prst="rect">
            <a:avLst/>
          </a:prstGeom>
          <a:noFill/>
        </p:spPr>
        <p:txBody>
          <a:bodyPr wrap="square" rtlCol="0" anchor="ctr">
            <a:spAutoFit/>
          </a:bodyPr>
          <a:lstStyle/>
          <a:p>
            <a:pPr algn="r"/>
            <a:r>
              <a:rPr lang="en-US" sz="6000" b="1" dirty="0">
                <a:solidFill>
                  <a:srgbClr val="00B050"/>
                </a:solidFill>
                <a:latin typeface="Roboto" panose="02000000000000000000"/>
              </a:rPr>
              <a:t>79%</a:t>
            </a:r>
          </a:p>
        </p:txBody>
      </p:sp>
      <p:sp>
        <p:nvSpPr>
          <p:cNvPr id="25" name="TextBox 10">
            <a:extLst>
              <a:ext uri="{FF2B5EF4-FFF2-40B4-BE49-F238E27FC236}">
                <a16:creationId xmlns:a16="http://schemas.microsoft.com/office/drawing/2014/main" id="{17846331-38C0-5828-CC6F-492E631D2077}"/>
              </a:ext>
            </a:extLst>
          </p:cNvPr>
          <p:cNvSpPr txBox="1"/>
          <p:nvPr/>
        </p:nvSpPr>
        <p:spPr>
          <a:xfrm>
            <a:off x="3710735" y="2910715"/>
            <a:ext cx="1491112" cy="923330"/>
          </a:xfrm>
          <a:prstGeom prst="rect">
            <a:avLst/>
          </a:prstGeom>
          <a:noFill/>
        </p:spPr>
        <p:txBody>
          <a:bodyPr wrap="square" rtlCol="0" anchor="ctr">
            <a:spAutoFit/>
          </a:bodyPr>
          <a:lstStyle/>
          <a:p>
            <a:pPr algn="r"/>
            <a:r>
              <a:rPr lang="en-US" sz="5400" b="1" dirty="0">
                <a:solidFill>
                  <a:srgbClr val="00B050"/>
                </a:solidFill>
                <a:latin typeface="Roboto" panose="02000000000000000000"/>
              </a:rPr>
              <a:t>24%</a:t>
            </a:r>
          </a:p>
        </p:txBody>
      </p:sp>
      <p:sp>
        <p:nvSpPr>
          <p:cNvPr id="26" name="TextBox 94">
            <a:extLst>
              <a:ext uri="{FF2B5EF4-FFF2-40B4-BE49-F238E27FC236}">
                <a16:creationId xmlns:a16="http://schemas.microsoft.com/office/drawing/2014/main" id="{14E9F8A4-EFBB-1068-4A0C-D05F7E7CEF90}"/>
              </a:ext>
            </a:extLst>
          </p:cNvPr>
          <p:cNvSpPr txBox="1"/>
          <p:nvPr/>
        </p:nvSpPr>
        <p:spPr>
          <a:xfrm>
            <a:off x="5510934" y="3202813"/>
            <a:ext cx="3375376" cy="400110"/>
          </a:xfrm>
          <a:prstGeom prst="rect">
            <a:avLst/>
          </a:prstGeom>
          <a:noFill/>
        </p:spPr>
        <p:txBody>
          <a:bodyPr wrap="square" lIns="0" rIns="0" rtlCol="0" anchor="b">
            <a:spAutoFit/>
          </a:bodyPr>
          <a:lstStyle/>
          <a:p>
            <a:r>
              <a:rPr lang="en-US" sz="2000" b="1" noProof="1">
                <a:solidFill>
                  <a:srgbClr val="00B050"/>
                </a:solidFill>
                <a:latin typeface="Roboto" panose="02000000000000000000"/>
              </a:rPr>
              <a:t>Un espoir</a:t>
            </a:r>
          </a:p>
        </p:txBody>
      </p:sp>
      <p:sp>
        <p:nvSpPr>
          <p:cNvPr id="27" name="TextBox 10">
            <a:extLst>
              <a:ext uri="{FF2B5EF4-FFF2-40B4-BE49-F238E27FC236}">
                <a16:creationId xmlns:a16="http://schemas.microsoft.com/office/drawing/2014/main" id="{A27FB306-2D34-15FA-4F29-BB7AD4648AD1}"/>
              </a:ext>
            </a:extLst>
          </p:cNvPr>
          <p:cNvSpPr txBox="1"/>
          <p:nvPr/>
        </p:nvSpPr>
        <p:spPr>
          <a:xfrm>
            <a:off x="3710734" y="4194085"/>
            <a:ext cx="1491113" cy="830997"/>
          </a:xfrm>
          <a:prstGeom prst="rect">
            <a:avLst/>
          </a:prstGeom>
          <a:noFill/>
        </p:spPr>
        <p:txBody>
          <a:bodyPr wrap="square" rtlCol="0" anchor="ctr">
            <a:spAutoFit/>
          </a:bodyPr>
          <a:lstStyle/>
          <a:p>
            <a:pPr algn="r"/>
            <a:r>
              <a:rPr lang="en-US" sz="4800" b="1" dirty="0">
                <a:solidFill>
                  <a:schemeClr val="bg1">
                    <a:lumMod val="65000"/>
                  </a:schemeClr>
                </a:solidFill>
                <a:latin typeface="Roboto" panose="02000000000000000000"/>
              </a:rPr>
              <a:t>10%</a:t>
            </a:r>
          </a:p>
        </p:txBody>
      </p:sp>
      <p:sp>
        <p:nvSpPr>
          <p:cNvPr id="28" name="TextBox 94">
            <a:extLst>
              <a:ext uri="{FF2B5EF4-FFF2-40B4-BE49-F238E27FC236}">
                <a16:creationId xmlns:a16="http://schemas.microsoft.com/office/drawing/2014/main" id="{A8BE5146-9E3E-FBCE-0384-82831C63517D}"/>
              </a:ext>
            </a:extLst>
          </p:cNvPr>
          <p:cNvSpPr txBox="1"/>
          <p:nvPr/>
        </p:nvSpPr>
        <p:spPr>
          <a:xfrm>
            <a:off x="5510934" y="4470795"/>
            <a:ext cx="4725526" cy="369332"/>
          </a:xfrm>
          <a:prstGeom prst="rect">
            <a:avLst/>
          </a:prstGeom>
          <a:noFill/>
        </p:spPr>
        <p:txBody>
          <a:bodyPr wrap="square" lIns="0" rIns="0" rtlCol="0" anchor="b">
            <a:spAutoFit/>
          </a:bodyPr>
          <a:lstStyle/>
          <a:p>
            <a:r>
              <a:rPr lang="en-US" sz="1800" b="1" noProof="1">
                <a:solidFill>
                  <a:schemeClr val="bg1">
                    <a:lumMod val="65000"/>
                  </a:schemeClr>
                </a:solidFill>
                <a:latin typeface="Roboto" panose="02000000000000000000"/>
              </a:rPr>
              <a:t>Une opportunité pour le business</a:t>
            </a:r>
          </a:p>
        </p:txBody>
      </p:sp>
      <p:sp>
        <p:nvSpPr>
          <p:cNvPr id="4" name="TextBox 10">
            <a:extLst>
              <a:ext uri="{FF2B5EF4-FFF2-40B4-BE49-F238E27FC236}">
                <a16:creationId xmlns:a16="http://schemas.microsoft.com/office/drawing/2014/main" id="{6089A6D5-972A-DC95-9996-3B554C2AFABA}"/>
              </a:ext>
            </a:extLst>
          </p:cNvPr>
          <p:cNvSpPr txBox="1"/>
          <p:nvPr/>
        </p:nvSpPr>
        <p:spPr>
          <a:xfrm>
            <a:off x="3713402" y="5227700"/>
            <a:ext cx="1488446" cy="830997"/>
          </a:xfrm>
          <a:prstGeom prst="rect">
            <a:avLst/>
          </a:prstGeom>
          <a:noFill/>
        </p:spPr>
        <p:txBody>
          <a:bodyPr wrap="square" rtlCol="0" anchor="ctr">
            <a:spAutoFit/>
          </a:bodyPr>
          <a:lstStyle/>
          <a:p>
            <a:pPr algn="r"/>
            <a:r>
              <a:rPr lang="en-US" sz="4800" b="1" dirty="0">
                <a:solidFill>
                  <a:schemeClr val="bg1">
                    <a:lumMod val="65000"/>
                  </a:schemeClr>
                </a:solidFill>
                <a:latin typeface="Roboto" panose="02000000000000000000"/>
              </a:rPr>
              <a:t>3%</a:t>
            </a:r>
          </a:p>
        </p:txBody>
      </p:sp>
      <p:sp>
        <p:nvSpPr>
          <p:cNvPr id="8" name="TextBox 94">
            <a:extLst>
              <a:ext uri="{FF2B5EF4-FFF2-40B4-BE49-F238E27FC236}">
                <a16:creationId xmlns:a16="http://schemas.microsoft.com/office/drawing/2014/main" id="{46CB3680-ECE0-AC73-74EA-9FE4EF5BC00E}"/>
              </a:ext>
            </a:extLst>
          </p:cNvPr>
          <p:cNvSpPr txBox="1"/>
          <p:nvPr/>
        </p:nvSpPr>
        <p:spPr>
          <a:xfrm>
            <a:off x="5513601" y="5504410"/>
            <a:ext cx="4725526" cy="369332"/>
          </a:xfrm>
          <a:prstGeom prst="rect">
            <a:avLst/>
          </a:prstGeom>
          <a:noFill/>
        </p:spPr>
        <p:txBody>
          <a:bodyPr wrap="square" lIns="0" rIns="0" rtlCol="0" anchor="b">
            <a:spAutoFit/>
          </a:bodyPr>
          <a:lstStyle/>
          <a:p>
            <a:r>
              <a:rPr lang="en-US" sz="1800" b="1" noProof="1">
                <a:solidFill>
                  <a:schemeClr val="bg1">
                    <a:lumMod val="65000"/>
                  </a:schemeClr>
                </a:solidFill>
                <a:latin typeface="Roboto" panose="02000000000000000000"/>
              </a:rPr>
              <a:t>Une contrainte, un frein</a:t>
            </a:r>
          </a:p>
        </p:txBody>
      </p:sp>
    </p:spTree>
    <p:extLst>
      <p:ext uri="{BB962C8B-B14F-4D97-AF65-F5344CB8AC3E}">
        <p14:creationId xmlns:p14="http://schemas.microsoft.com/office/powerpoint/2010/main" val="310554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29</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66056" y="368660"/>
            <a:ext cx="10855569" cy="664797"/>
          </a:xfrm>
        </p:spPr>
        <p:txBody>
          <a:bodyPr/>
          <a:lstStyle/>
          <a:p>
            <a:r>
              <a:rPr lang="fr-FR" sz="2400" dirty="0"/>
              <a:t>LES RÉPONDANTS SONT ATTACHÉS À L’ÉTHIQUE… ET ESTIMENT QUE LEURS VALEURS PERSONNELLES ET PROFESSIONNELLES SONT ALIGNÉES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3395094583"/>
              </p:ext>
            </p:extLst>
          </p:nvPr>
        </p:nvGraphicFramePr>
        <p:xfrm>
          <a:off x="652733" y="1375918"/>
          <a:ext cx="7198462" cy="285360"/>
        </p:xfrm>
        <a:graphic>
          <a:graphicData uri="http://schemas.openxmlformats.org/drawingml/2006/table">
            <a:tbl>
              <a:tblPr>
                <a:tableStyleId>{5C22544A-7EE6-4342-B048-85BDC9FD1C3A}</a:tableStyleId>
              </a:tblPr>
              <a:tblGrid>
                <a:gridCol w="7198462">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Diriez-vous que l’éthique est, dans la manière dont vous menez votre vie, une préoccupation…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73724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5" name="TextBox 94">
            <a:extLst>
              <a:ext uri="{FF2B5EF4-FFF2-40B4-BE49-F238E27FC236}">
                <a16:creationId xmlns:a16="http://schemas.microsoft.com/office/drawing/2014/main" id="{A66FE2B6-813E-FFCA-D4E8-99A18C038225}"/>
              </a:ext>
            </a:extLst>
          </p:cNvPr>
          <p:cNvSpPr txBox="1"/>
          <p:nvPr/>
        </p:nvSpPr>
        <p:spPr>
          <a:xfrm>
            <a:off x="5736428" y="2085819"/>
            <a:ext cx="6455572" cy="830997"/>
          </a:xfrm>
          <a:prstGeom prst="rect">
            <a:avLst/>
          </a:prstGeom>
          <a:noFill/>
        </p:spPr>
        <p:txBody>
          <a:bodyPr wrap="square" lIns="0" rIns="0" rtlCol="0" anchor="b">
            <a:spAutoFit/>
          </a:bodyPr>
          <a:lstStyle/>
          <a:p>
            <a:r>
              <a:rPr lang="en-US" sz="2400" b="1" noProof="1">
                <a:solidFill>
                  <a:srgbClr val="00B050"/>
                </a:solidFill>
                <a:latin typeface="Roboto" panose="02000000000000000000"/>
              </a:rPr>
              <a:t>estiment qu’il s’agit d’une preoccupation importante voire très importante</a:t>
            </a:r>
          </a:p>
        </p:txBody>
      </p:sp>
      <p:sp>
        <p:nvSpPr>
          <p:cNvPr id="26" name="TextBox 10">
            <a:extLst>
              <a:ext uri="{FF2B5EF4-FFF2-40B4-BE49-F238E27FC236}">
                <a16:creationId xmlns:a16="http://schemas.microsoft.com/office/drawing/2014/main" id="{0581C002-7DA0-DA8D-CE80-3ABD3F4C65B9}"/>
              </a:ext>
            </a:extLst>
          </p:cNvPr>
          <p:cNvSpPr txBox="1"/>
          <p:nvPr/>
        </p:nvSpPr>
        <p:spPr>
          <a:xfrm>
            <a:off x="3936228" y="1988840"/>
            <a:ext cx="1781257" cy="1107996"/>
          </a:xfrm>
          <a:prstGeom prst="rect">
            <a:avLst/>
          </a:prstGeom>
          <a:noFill/>
        </p:spPr>
        <p:txBody>
          <a:bodyPr wrap="none" rtlCol="0" anchor="ctr">
            <a:spAutoFit/>
          </a:bodyPr>
          <a:lstStyle/>
          <a:p>
            <a:r>
              <a:rPr lang="en-US" sz="6600" b="1" dirty="0">
                <a:solidFill>
                  <a:srgbClr val="00B050"/>
                </a:solidFill>
                <a:latin typeface="Roboto" panose="02000000000000000000"/>
              </a:rPr>
              <a:t>73%</a:t>
            </a:r>
          </a:p>
        </p:txBody>
      </p:sp>
      <p:graphicFrame>
        <p:nvGraphicFramePr>
          <p:cNvPr id="2" name="Tableau 1">
            <a:extLst>
              <a:ext uri="{FF2B5EF4-FFF2-40B4-BE49-F238E27FC236}">
                <a16:creationId xmlns:a16="http://schemas.microsoft.com/office/drawing/2014/main" id="{0AC60B8C-7386-7472-12E7-56FFA90C1DF6}"/>
              </a:ext>
            </a:extLst>
          </p:cNvPr>
          <p:cNvGraphicFramePr>
            <a:graphicFrameLocks noGrp="1"/>
          </p:cNvGraphicFramePr>
          <p:nvPr>
            <p:extLst>
              <p:ext uri="{D42A27DB-BD31-4B8C-83A1-F6EECF244321}">
                <p14:modId xmlns:p14="http://schemas.microsoft.com/office/powerpoint/2010/main" val="4270856414"/>
              </p:ext>
            </p:extLst>
          </p:nvPr>
        </p:nvGraphicFramePr>
        <p:xfrm>
          <a:off x="652733" y="4004193"/>
          <a:ext cx="8773638" cy="285360"/>
        </p:xfrm>
        <a:graphic>
          <a:graphicData uri="http://schemas.openxmlformats.org/drawingml/2006/table">
            <a:tbl>
              <a:tblPr>
                <a:tableStyleId>{5C22544A-7EE6-4342-B048-85BDC9FD1C3A}</a:tableStyleId>
              </a:tblPr>
              <a:tblGrid>
                <a:gridCol w="8773638">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Avez-vous le sentiment que votre vie en tant que salarié et votre vie en général sont alignées sur les mêmes valeurs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 name="ZoneTexte 2">
            <a:extLst>
              <a:ext uri="{FF2B5EF4-FFF2-40B4-BE49-F238E27FC236}">
                <a16:creationId xmlns:a16="http://schemas.microsoft.com/office/drawing/2014/main" id="{FFEA372F-99FB-53D4-E77E-BEC563C55772}"/>
              </a:ext>
            </a:extLst>
          </p:cNvPr>
          <p:cNvSpPr txBox="1"/>
          <p:nvPr/>
        </p:nvSpPr>
        <p:spPr>
          <a:xfrm>
            <a:off x="668217" y="434753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4" name="TextBox 94">
            <a:extLst>
              <a:ext uri="{FF2B5EF4-FFF2-40B4-BE49-F238E27FC236}">
                <a16:creationId xmlns:a16="http://schemas.microsoft.com/office/drawing/2014/main" id="{AE289C21-9E13-D23E-4283-ADD49D347804}"/>
              </a:ext>
            </a:extLst>
          </p:cNvPr>
          <p:cNvSpPr txBox="1"/>
          <p:nvPr/>
        </p:nvSpPr>
        <p:spPr>
          <a:xfrm>
            <a:off x="5736428" y="4992499"/>
            <a:ext cx="3960440" cy="523220"/>
          </a:xfrm>
          <a:prstGeom prst="rect">
            <a:avLst/>
          </a:prstGeom>
          <a:noFill/>
        </p:spPr>
        <p:txBody>
          <a:bodyPr wrap="square" lIns="0" rIns="0" rtlCol="0" anchor="b">
            <a:spAutoFit/>
          </a:bodyPr>
          <a:lstStyle/>
          <a:p>
            <a:r>
              <a:rPr lang="en-US" sz="2800" b="1" noProof="1">
                <a:solidFill>
                  <a:srgbClr val="00B050"/>
                </a:solidFill>
                <a:latin typeface="Roboto" panose="02000000000000000000"/>
              </a:rPr>
              <a:t>jugent les deux alignés</a:t>
            </a:r>
          </a:p>
        </p:txBody>
      </p:sp>
      <p:sp>
        <p:nvSpPr>
          <p:cNvPr id="8" name="TextBox 10">
            <a:extLst>
              <a:ext uri="{FF2B5EF4-FFF2-40B4-BE49-F238E27FC236}">
                <a16:creationId xmlns:a16="http://schemas.microsoft.com/office/drawing/2014/main" id="{E36B3E8A-F3E0-B565-D7C8-496A43D81098}"/>
              </a:ext>
            </a:extLst>
          </p:cNvPr>
          <p:cNvSpPr txBox="1"/>
          <p:nvPr/>
        </p:nvSpPr>
        <p:spPr>
          <a:xfrm>
            <a:off x="3936228" y="4587743"/>
            <a:ext cx="1781257" cy="1107996"/>
          </a:xfrm>
          <a:prstGeom prst="rect">
            <a:avLst/>
          </a:prstGeom>
          <a:noFill/>
        </p:spPr>
        <p:txBody>
          <a:bodyPr wrap="none" rtlCol="0" anchor="ctr">
            <a:spAutoFit/>
          </a:bodyPr>
          <a:lstStyle/>
          <a:p>
            <a:r>
              <a:rPr lang="en-US" sz="6600" b="1" dirty="0">
                <a:solidFill>
                  <a:srgbClr val="00B050"/>
                </a:solidFill>
                <a:latin typeface="Roboto" panose="02000000000000000000"/>
              </a:rPr>
              <a:t>71%</a:t>
            </a:r>
          </a:p>
        </p:txBody>
      </p:sp>
    </p:spTree>
    <p:extLst>
      <p:ext uri="{BB962C8B-B14F-4D97-AF65-F5344CB8AC3E}">
        <p14:creationId xmlns:p14="http://schemas.microsoft.com/office/powerpoint/2010/main" val="386431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A7F0DCF-AF4C-4240-B814-5552CEDE8BBB}"/>
              </a:ext>
            </a:extLst>
          </p:cNvPr>
          <p:cNvSpPr>
            <a:spLocks noGrp="1"/>
          </p:cNvSpPr>
          <p:nvPr>
            <p:ph type="title"/>
          </p:nvPr>
        </p:nvSpPr>
        <p:spPr/>
        <p:txBody>
          <a:bodyPr/>
          <a:lstStyle/>
          <a:p>
            <a:r>
              <a:rPr lang="fr-FR" dirty="0"/>
              <a:t>Contexte, objectifs &amp; méthodologie</a:t>
            </a:r>
          </a:p>
        </p:txBody>
      </p:sp>
      <p:sp>
        <p:nvSpPr>
          <p:cNvPr id="7" name="Forme libre : forme 6">
            <a:extLst>
              <a:ext uri="{FF2B5EF4-FFF2-40B4-BE49-F238E27FC236}">
                <a16:creationId xmlns:a16="http://schemas.microsoft.com/office/drawing/2014/main" id="{36FE4B5C-CACA-4C7D-9556-48BF6D53D518}"/>
              </a:ext>
            </a:extLst>
          </p:cNvPr>
          <p:cNvSpPr/>
          <p:nvPr/>
        </p:nvSpPr>
        <p:spPr>
          <a:xfrm>
            <a:off x="673858" y="357188"/>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latin typeface="+mn-lt"/>
            </a:endParaRPr>
          </a:p>
        </p:txBody>
      </p:sp>
      <p:pic>
        <p:nvPicPr>
          <p:cNvPr id="19" name="Espace réservé pour une image  18">
            <a:extLst>
              <a:ext uri="{FF2B5EF4-FFF2-40B4-BE49-F238E27FC236}">
                <a16:creationId xmlns:a16="http://schemas.microsoft.com/office/drawing/2014/main" id="{C397349E-000B-428C-8583-2DEA572D5C31}"/>
              </a:ext>
            </a:extLst>
          </p:cNvPr>
          <p:cNvPicPr>
            <a:picLocks noGrp="1" noChangeAspect="1"/>
          </p:cNvPicPr>
          <p:nvPr>
            <p:ph type="pic" sz="quarter" idx="10"/>
          </p:nvPr>
        </p:nvPicPr>
        <p:blipFill>
          <a:blip r:embed="rId2"/>
          <a:srcRect l="23399" r="23399"/>
          <a:stretch>
            <a:fillRect/>
          </a:stretch>
        </p:blipFill>
        <p:spPr>
          <a:xfrm>
            <a:off x="7581165" y="0"/>
            <a:ext cx="4610835" cy="6858000"/>
          </a:xfrm>
        </p:spPr>
      </p:pic>
      <p:sp>
        <p:nvSpPr>
          <p:cNvPr id="3" name="Espace réservé du numéro de diapositive 2">
            <a:extLst>
              <a:ext uri="{FF2B5EF4-FFF2-40B4-BE49-F238E27FC236}">
                <a16:creationId xmlns:a16="http://schemas.microsoft.com/office/drawing/2014/main" id="{233A4935-E43A-406C-9843-868836F62407}"/>
              </a:ext>
            </a:extLst>
          </p:cNvPr>
          <p:cNvSpPr>
            <a:spLocks noGrp="1"/>
          </p:cNvSpPr>
          <p:nvPr>
            <p:ph type="sldNum" sz="quarter" idx="4"/>
          </p:nvPr>
        </p:nvSpPr>
        <p:spPr>
          <a:xfrm>
            <a:off x="10638042" y="6489340"/>
            <a:ext cx="885743" cy="232136"/>
          </a:xfrm>
        </p:spPr>
        <p:txBody>
          <a:bodyPr/>
          <a:lstStyle/>
          <a:p>
            <a:fld id="{69A197D1-22BB-4CE7-B90B-919B10D073A0}" type="slidenum">
              <a:rPr lang="fr-FR" altLang="fr-FR" smtClean="0"/>
              <a:pPr/>
              <a:t>3</a:t>
            </a:fld>
            <a:endParaRPr lang="fr-FR" altLang="fr-FR" dirty="0"/>
          </a:p>
        </p:txBody>
      </p:sp>
      <p:sp>
        <p:nvSpPr>
          <p:cNvPr id="10" name="Espace réservé du contenu 4">
            <a:extLst>
              <a:ext uri="{FF2B5EF4-FFF2-40B4-BE49-F238E27FC236}">
                <a16:creationId xmlns:a16="http://schemas.microsoft.com/office/drawing/2014/main" id="{7C2DC489-85B1-4F53-BA0B-B13A1A0B487C}"/>
              </a:ext>
            </a:extLst>
          </p:cNvPr>
          <p:cNvSpPr txBox="1">
            <a:spLocks/>
          </p:cNvSpPr>
          <p:nvPr/>
        </p:nvSpPr>
        <p:spPr>
          <a:xfrm>
            <a:off x="652791" y="1016400"/>
            <a:ext cx="6748353" cy="4411830"/>
          </a:xfrm>
          <a:prstGeom prst="rect">
            <a:avLst/>
          </a:prstGeom>
        </p:spPr>
        <p:txBody>
          <a:bodyPr vert="horz" lIns="0" tIns="0" rIns="0" bIns="0" numCol="1" rtlCol="0">
            <a:noAutofit/>
          </a:bodyPr>
          <a:lstStyle>
            <a:lvl1pPr marL="0" indent="0" algn="l" defTabSz="914423" rtl="0" eaLnBrk="1" latinLnBrk="0" hangingPunct="1">
              <a:lnSpc>
                <a:spcPct val="114000"/>
              </a:lnSpc>
              <a:spcBef>
                <a:spcPts val="300"/>
              </a:spcBef>
              <a:spcAft>
                <a:spcPts val="0"/>
              </a:spcAft>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300"/>
              </a:spcBef>
              <a:spcAft>
                <a:spcPts val="0"/>
              </a:spcAft>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300"/>
              </a:spcBef>
              <a:spcAft>
                <a:spcPts val="0"/>
              </a:spcAft>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300"/>
              </a:spcBef>
              <a:spcAft>
                <a:spcPts val="0"/>
              </a:spcAft>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300"/>
              </a:spcBef>
              <a:spcAft>
                <a:spcPts val="0"/>
              </a:spcAft>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just">
              <a:lnSpc>
                <a:spcPct val="125000"/>
              </a:lnSpc>
              <a:spcBef>
                <a:spcPts val="0"/>
              </a:spcBef>
              <a:buClr>
                <a:srgbClr val="FFC000"/>
              </a:buClr>
              <a:buSzPct val="100000"/>
            </a:pPr>
            <a:r>
              <a:rPr lang="fr-FR" sz="1000" dirty="0"/>
              <a:t>Le Cercle d’Éthique des Affaires met à disposition de ses adhérents des espaces et des temps d’échange et de réflexion, de la documentation et des outils qui doivent permettre une meilleure compréhension des enjeux relatifs à la prise en compte de l’éthique et de la conformité en entreprise pour parfaire la pratique des professionnels – sous un angle qui lie éthique, conformité, déontologie, responsabilité sociétale...</a:t>
            </a:r>
          </a:p>
          <a:p>
            <a:pPr algn="just">
              <a:lnSpc>
                <a:spcPct val="125000"/>
              </a:lnSpc>
              <a:spcBef>
                <a:spcPts val="0"/>
              </a:spcBef>
              <a:buClr>
                <a:srgbClr val="FFC000"/>
              </a:buClr>
              <a:buSzPct val="100000"/>
            </a:pPr>
            <a:endParaRPr lang="fr-FR" sz="1000" dirty="0"/>
          </a:p>
          <a:p>
            <a:pPr algn="just">
              <a:lnSpc>
                <a:spcPct val="125000"/>
              </a:lnSpc>
              <a:spcBef>
                <a:spcPts val="0"/>
              </a:spcBef>
              <a:buClr>
                <a:srgbClr val="FFC000"/>
              </a:buClr>
              <a:buSzPct val="100000"/>
            </a:pPr>
            <a:r>
              <a:rPr lang="fr-FR" sz="1000" dirty="0"/>
              <a:t>Dans ce contexte, le Cercle d’Éthique des Affaires, mène depuis 10 ans une enquête annuelle sur la perception de l’éthique et de la conformité auprès des salariés d’entreprises. Organisé précédemment avec une entreprise partenaire, le Baromètre du climat éthique en entreprise permet aux adhérents du Cercle d’identifier les tendances dans l’appropriation de la culture éthique par les salariés.</a:t>
            </a:r>
          </a:p>
          <a:p>
            <a:pPr algn="just">
              <a:lnSpc>
                <a:spcPct val="125000"/>
              </a:lnSpc>
              <a:spcBef>
                <a:spcPts val="0"/>
              </a:spcBef>
              <a:buClr>
                <a:srgbClr val="FFC000"/>
              </a:buClr>
              <a:buSzPct val="100000"/>
            </a:pPr>
            <a:endParaRPr lang="fr-FR" sz="1000" dirty="0"/>
          </a:p>
          <a:p>
            <a:pPr algn="just">
              <a:lnSpc>
                <a:spcPct val="125000"/>
              </a:lnSpc>
              <a:spcBef>
                <a:spcPts val="0"/>
              </a:spcBef>
              <a:spcAft>
                <a:spcPts val="1200"/>
              </a:spcAft>
              <a:buClr>
                <a:srgbClr val="FFC000"/>
              </a:buClr>
              <a:buSzPct val="100000"/>
            </a:pPr>
            <a:r>
              <a:rPr lang="fr-FR" sz="1000" u="sng" dirty="0"/>
              <a:t>Les objectifs de l’étude sont les suivants </a:t>
            </a:r>
            <a:r>
              <a:rPr lang="fr-FR" sz="1000" dirty="0"/>
              <a:t>:</a:t>
            </a:r>
          </a:p>
          <a:p>
            <a:pPr marL="285750" indent="-285750" algn="just">
              <a:lnSpc>
                <a:spcPct val="100000"/>
              </a:lnSpc>
              <a:spcBef>
                <a:spcPts val="0"/>
              </a:spcBef>
              <a:spcAft>
                <a:spcPts val="600"/>
              </a:spcAft>
              <a:buFont typeface="Wingdings" panose="05000000000000000000" pitchFamily="2" charset="2"/>
              <a:buChar char="v"/>
            </a:pPr>
            <a:r>
              <a:rPr lang="fr-FR" sz="1000" dirty="0"/>
              <a:t>Evaluer la connaissance et l’appropriation de la culture d’éthique, de conformité et de responsabilité sociétale par les salariés des grandes et moyennes entreprises et leur évolution dans le temps.</a:t>
            </a:r>
          </a:p>
          <a:p>
            <a:pPr marL="285750" indent="-285750" algn="just">
              <a:lnSpc>
                <a:spcPct val="100000"/>
              </a:lnSpc>
              <a:spcBef>
                <a:spcPts val="0"/>
              </a:spcBef>
              <a:spcAft>
                <a:spcPts val="600"/>
              </a:spcAft>
              <a:buFont typeface="Wingdings" panose="05000000000000000000" pitchFamily="2" charset="2"/>
              <a:buChar char="v"/>
            </a:pPr>
            <a:r>
              <a:rPr lang="fr-FR" sz="1000" dirty="0"/>
              <a:t>Mesurer la confiance des salariés dans la politique d’éthique, de conformité et de responsabilité sociétale de leur entreprise.</a:t>
            </a:r>
          </a:p>
          <a:p>
            <a:pPr marL="285750" indent="-285750" algn="just">
              <a:lnSpc>
                <a:spcPct val="100000"/>
              </a:lnSpc>
              <a:spcBef>
                <a:spcPts val="0"/>
              </a:spcBef>
              <a:spcAft>
                <a:spcPts val="600"/>
              </a:spcAft>
              <a:buFont typeface="Wingdings" panose="05000000000000000000" pitchFamily="2" charset="2"/>
              <a:buChar char="v"/>
            </a:pPr>
            <a:r>
              <a:rPr lang="fr-FR" sz="1000" dirty="0"/>
              <a:t>Mesurer la notoriété des procédures et personnels en charge des sujets d’éthique, de conformité et de responsabilité sociétale par les salariés des entreprises.</a:t>
            </a:r>
          </a:p>
          <a:p>
            <a:pPr marL="285750" indent="-285750" algn="just">
              <a:lnSpc>
                <a:spcPct val="100000"/>
              </a:lnSpc>
              <a:spcBef>
                <a:spcPts val="0"/>
              </a:spcBef>
              <a:spcAft>
                <a:spcPts val="600"/>
              </a:spcAft>
              <a:buFont typeface="Wingdings" panose="05000000000000000000" pitchFamily="2" charset="2"/>
              <a:buChar char="v"/>
            </a:pPr>
            <a:r>
              <a:rPr lang="fr-FR" sz="1000" dirty="0"/>
              <a:t>Interroger les salariés sur leur perception des sujets d’actualité relatifs à l’éthique, la conformité et la responsabilité sociétale</a:t>
            </a:r>
          </a:p>
          <a:p>
            <a:pPr marL="285750" indent="-285750" algn="just">
              <a:spcBef>
                <a:spcPts val="1200"/>
              </a:spcBef>
              <a:buClr>
                <a:srgbClr val="FFC000"/>
              </a:buClr>
              <a:buFont typeface="Wingdings" panose="05000000000000000000" pitchFamily="2" charset="2"/>
              <a:buChar char="v"/>
              <a:defRPr/>
            </a:pPr>
            <a:r>
              <a:rPr lang="fr-FR" altLang="fr-FR" sz="1200" b="1" dirty="0">
                <a:solidFill>
                  <a:srgbClr val="FFC000"/>
                </a:solidFill>
              </a:rPr>
              <a:t>Enquête quantitative auprès de 1</a:t>
            </a:r>
            <a:r>
              <a:rPr lang="fr-FR" altLang="fr-FR" sz="1100" b="1" dirty="0">
                <a:solidFill>
                  <a:srgbClr val="FFC000"/>
                </a:solidFill>
              </a:rPr>
              <a:t> 001 répondants</a:t>
            </a:r>
            <a:r>
              <a:rPr lang="fr-FR" altLang="fr-FR" sz="1200" b="1" dirty="0">
                <a:solidFill>
                  <a:srgbClr val="FFC000"/>
                </a:solidFill>
              </a:rPr>
              <a:t> :</a:t>
            </a:r>
            <a:endParaRPr lang="fr-FR" altLang="fr-FR" sz="400" b="0" dirty="0">
              <a:solidFill>
                <a:schemeClr val="tx1"/>
              </a:solidFill>
            </a:endParaRPr>
          </a:p>
          <a:p>
            <a:pPr>
              <a:lnSpc>
                <a:spcPct val="0"/>
              </a:lnSpc>
              <a:spcBef>
                <a:spcPts val="1200"/>
              </a:spcBef>
              <a:spcAft>
                <a:spcPts val="600"/>
              </a:spcAft>
            </a:pPr>
            <a:r>
              <a:rPr lang="fr-FR" sz="1000" b="1" dirty="0"/>
              <a:t>Recueil online </a:t>
            </a:r>
            <a:r>
              <a:rPr lang="fr-FR" sz="1000" dirty="0"/>
              <a:t>: du 13 au 28 avril 2023</a:t>
            </a:r>
          </a:p>
          <a:p>
            <a:pPr>
              <a:lnSpc>
                <a:spcPct val="0"/>
              </a:lnSpc>
              <a:spcBef>
                <a:spcPts val="1200"/>
              </a:spcBef>
              <a:spcAft>
                <a:spcPts val="600"/>
              </a:spcAft>
              <a:tabLst>
                <a:tab pos="3136900" algn="l"/>
              </a:tabLst>
            </a:pPr>
            <a:r>
              <a:rPr lang="fr-FR" sz="1000" b="1" dirty="0"/>
              <a:t>Questionnaire</a:t>
            </a:r>
            <a:r>
              <a:rPr lang="fr-FR" sz="1000" dirty="0"/>
              <a:t> : 42 questions pour une durée moyenne de 8 minutes </a:t>
            </a:r>
            <a:endParaRPr lang="fr-FR" sz="1000" i="1" dirty="0"/>
          </a:p>
          <a:p>
            <a:pPr>
              <a:lnSpc>
                <a:spcPct val="0"/>
              </a:lnSpc>
              <a:spcBef>
                <a:spcPts val="1200"/>
              </a:spcBef>
              <a:spcAft>
                <a:spcPts val="600"/>
              </a:spcAft>
              <a:tabLst>
                <a:tab pos="3136900" algn="l"/>
              </a:tabLst>
            </a:pPr>
            <a:r>
              <a:rPr lang="fr-FR" sz="1000" b="1" dirty="0"/>
              <a:t>Marge d’erreur pour un échantillon de 1 001 répondants = </a:t>
            </a:r>
            <a:r>
              <a:rPr lang="fr-FR" sz="1000" dirty="0"/>
              <a:t>± 3,1 points à 50%</a:t>
            </a:r>
          </a:p>
          <a:p>
            <a:pPr>
              <a:lnSpc>
                <a:spcPct val="0"/>
              </a:lnSpc>
              <a:spcBef>
                <a:spcPts val="1200"/>
              </a:spcBef>
              <a:spcAft>
                <a:spcPts val="600"/>
              </a:spcAft>
              <a:tabLst>
                <a:tab pos="3136900" algn="l"/>
              </a:tabLst>
            </a:pPr>
            <a:endParaRPr lang="fr-FR" sz="1000" dirty="0"/>
          </a:p>
          <a:p>
            <a:pPr algn="just">
              <a:lnSpc>
                <a:spcPct val="100000"/>
              </a:lnSpc>
              <a:spcBef>
                <a:spcPts val="0"/>
              </a:spcBef>
              <a:spcAft>
                <a:spcPts val="600"/>
              </a:spcAft>
            </a:pPr>
            <a:endParaRPr lang="fr-FR" sz="1000" dirty="0"/>
          </a:p>
          <a:p>
            <a:pPr algn="just">
              <a:lnSpc>
                <a:spcPct val="125000"/>
              </a:lnSpc>
              <a:spcBef>
                <a:spcPts val="0"/>
              </a:spcBef>
              <a:buClr>
                <a:srgbClr val="FFC000"/>
              </a:buClr>
              <a:buSzPct val="100000"/>
            </a:pPr>
            <a:endParaRPr lang="fr-FR" sz="1100" dirty="0"/>
          </a:p>
        </p:txBody>
      </p:sp>
      <p:sp>
        <p:nvSpPr>
          <p:cNvPr id="8" name="Espace réservé du pied de page 1">
            <a:extLst>
              <a:ext uri="{FF2B5EF4-FFF2-40B4-BE49-F238E27FC236}">
                <a16:creationId xmlns:a16="http://schemas.microsoft.com/office/drawing/2014/main" id="{95215E28-BCAE-4B3F-81F0-C96827CB8E2C}"/>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3">
            <a:extLst>
              <a:ext uri="{FF2B5EF4-FFF2-40B4-BE49-F238E27FC236}">
                <a16:creationId xmlns:a16="http://schemas.microsoft.com/office/drawing/2014/main" id="{890B6C35-DE07-0309-07C7-6B4C60CFED5E}"/>
              </a:ext>
            </a:extLst>
          </p:cNvPr>
          <p:cNvSpPr txBox="1"/>
          <p:nvPr/>
        </p:nvSpPr>
        <p:spPr>
          <a:xfrm>
            <a:off x="2585610" y="6169582"/>
            <a:ext cx="740177" cy="307777"/>
          </a:xfrm>
          <a:prstGeom prst="rect">
            <a:avLst/>
          </a:prstGeom>
          <a:noFill/>
        </p:spPr>
        <p:txBody>
          <a:bodyPr wrap="square" numCol="1" rtlCol="0">
            <a:spAutoFit/>
          </a:bodyPr>
          <a:lstStyle/>
          <a:p>
            <a:r>
              <a:rPr lang="en-GB" sz="1400" dirty="0">
                <a:solidFill>
                  <a:srgbClr val="FF0000"/>
                </a:solidFill>
                <a:latin typeface="+mn-lt"/>
              </a:rPr>
              <a:t>xx%</a:t>
            </a:r>
          </a:p>
        </p:txBody>
      </p:sp>
      <p:sp>
        <p:nvSpPr>
          <p:cNvPr id="5" name="ZoneTexte 13">
            <a:extLst>
              <a:ext uri="{FF2B5EF4-FFF2-40B4-BE49-F238E27FC236}">
                <a16:creationId xmlns:a16="http://schemas.microsoft.com/office/drawing/2014/main" id="{DB8565EF-E5CD-5A11-FAFE-8A19FFDFC6A1}"/>
              </a:ext>
            </a:extLst>
          </p:cNvPr>
          <p:cNvSpPr txBox="1"/>
          <p:nvPr/>
        </p:nvSpPr>
        <p:spPr>
          <a:xfrm>
            <a:off x="1533757" y="6169582"/>
            <a:ext cx="740177" cy="307777"/>
          </a:xfrm>
          <a:prstGeom prst="rect">
            <a:avLst/>
          </a:prstGeom>
          <a:noFill/>
        </p:spPr>
        <p:txBody>
          <a:bodyPr wrap="square" numCol="1" rtlCol="0">
            <a:spAutoFit/>
          </a:bodyPr>
          <a:lstStyle/>
          <a:p>
            <a:r>
              <a:rPr lang="en-GB" sz="1400" dirty="0">
                <a:solidFill>
                  <a:srgbClr val="00B050"/>
                </a:solidFill>
                <a:latin typeface="+mn-lt"/>
              </a:rPr>
              <a:t>xx%</a:t>
            </a:r>
          </a:p>
        </p:txBody>
      </p:sp>
      <p:sp>
        <p:nvSpPr>
          <p:cNvPr id="6" name="ZoneTexte 5">
            <a:extLst>
              <a:ext uri="{FF2B5EF4-FFF2-40B4-BE49-F238E27FC236}">
                <a16:creationId xmlns:a16="http://schemas.microsoft.com/office/drawing/2014/main" id="{5A12E772-9769-2C06-9911-FA7CC003A5E3}"/>
              </a:ext>
            </a:extLst>
          </p:cNvPr>
          <p:cNvSpPr txBox="1"/>
          <p:nvPr/>
        </p:nvSpPr>
        <p:spPr>
          <a:xfrm>
            <a:off x="649968" y="5861805"/>
            <a:ext cx="4610835" cy="307777"/>
          </a:xfrm>
          <a:prstGeom prst="rect">
            <a:avLst/>
          </a:prstGeom>
        </p:spPr>
        <p:txBody>
          <a:bodyPr wrap="square" lIns="0" tIns="0" rIns="0" bIns="0" rtlCol="0" anchor="t" anchorCtr="0">
            <a:spAutoFit/>
          </a:bodyPr>
          <a:lstStyle/>
          <a:p>
            <a:pPr>
              <a:spcBef>
                <a:spcPts val="1200"/>
              </a:spcBef>
              <a:spcAft>
                <a:spcPts val="600"/>
              </a:spcAft>
            </a:pPr>
            <a:r>
              <a:rPr lang="fr-FR" sz="1000" b="1" dirty="0">
                <a:latin typeface="Roboto" pitchFamily="2" charset="0"/>
                <a:ea typeface="Roboto" pitchFamily="2" charset="0"/>
                <a:cs typeface="Open Sans" panose="020B0606030504020204" pitchFamily="34" charset="0"/>
              </a:rPr>
              <a:t>Données significatives : </a:t>
            </a:r>
            <a:r>
              <a:rPr lang="fr-FR" sz="1000" dirty="0">
                <a:latin typeface="Roboto" pitchFamily="2" charset="0"/>
                <a:ea typeface="Roboto" pitchFamily="2" charset="0"/>
                <a:cs typeface="Open Sans" panose="020B0606030504020204" pitchFamily="34" charset="0"/>
              </a:rPr>
              <a:t>Les différences statistiquement significatives sont mises en avant pour faciliter la lecture et la compréhension des traitements :</a:t>
            </a:r>
          </a:p>
        </p:txBody>
      </p:sp>
    </p:spTree>
    <p:extLst>
      <p:ext uri="{BB962C8B-B14F-4D97-AF65-F5344CB8AC3E}">
        <p14:creationId xmlns:p14="http://schemas.microsoft.com/office/powerpoint/2010/main" val="117696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3663243-917D-C6E2-B007-E5F1DB44B55D}"/>
              </a:ext>
            </a:extLst>
          </p:cNvPr>
          <p:cNvSpPr txBox="1"/>
          <p:nvPr/>
        </p:nvSpPr>
        <p:spPr>
          <a:xfrm>
            <a:off x="290355" y="2178669"/>
            <a:ext cx="5985665" cy="3545586"/>
          </a:xfrm>
          <a:prstGeom prst="rect">
            <a:avLst/>
          </a:prstGeom>
        </p:spPr>
        <p:txBody>
          <a:bodyPr vert="horz" wrap="square" lIns="252000" tIns="0" rIns="0" bIns="0" rtlCol="0" anchor="t" anchorCtr="0">
            <a:spAutoFit/>
          </a:bodyPr>
          <a:lstStyle>
            <a:defPPr>
              <a:defRPr lang="fr-FR"/>
            </a:defPPr>
            <a:lvl1pPr algn="ctr" defTabSz="914423" eaLnBrk="1" latinLnBrk="0" hangingPunct="1">
              <a:lnSpc>
                <a:spcPct val="90000"/>
              </a:lnSpc>
              <a:buNone/>
              <a:defRPr sz="3200" b="1" spc="-150" baseline="0">
                <a:latin typeface="Oswald" pitchFamily="2" charset="0"/>
                <a:ea typeface="Roboto" pitchFamily="2" charset="0"/>
                <a:cs typeface="Open Sans" panose="020B0606030504020204" pitchFamily="34" charset="0"/>
              </a:defRPr>
            </a:lvl1pPr>
          </a:lstStyle>
          <a:p>
            <a:r>
              <a:rPr lang="fr-FR" dirty="0"/>
              <a:t>UN ATTACHEMENT FORT À L’ÉTHIQUE ET AUX VALEURS EN GÉNÉRAL DE LA PART DES SALARIÉS</a:t>
            </a:r>
          </a:p>
          <a:p>
            <a:r>
              <a:rPr lang="fr-FR" dirty="0"/>
              <a:t>UN ALIGNEMENT ASSUMÉ</a:t>
            </a:r>
          </a:p>
          <a:p>
            <a:endParaRPr lang="fr-FR" dirty="0"/>
          </a:p>
          <a:p>
            <a:r>
              <a:rPr lang="fr-FR" dirty="0"/>
              <a:t>LE PROBLÈME : L’INCARNATION DE SES VALEURS</a:t>
            </a:r>
          </a:p>
          <a:p>
            <a:endParaRPr lang="fr-FR" dirty="0"/>
          </a:p>
        </p:txBody>
      </p:sp>
      <p:sp>
        <p:nvSpPr>
          <p:cNvPr id="2" name="ZoneTexte 1">
            <a:extLst>
              <a:ext uri="{FF2B5EF4-FFF2-40B4-BE49-F238E27FC236}">
                <a16:creationId xmlns:a16="http://schemas.microsoft.com/office/drawing/2014/main" id="{740B003D-840B-1CF4-5A08-D70C9DDD40D9}"/>
              </a:ext>
            </a:extLst>
          </p:cNvPr>
          <p:cNvSpPr txBox="1"/>
          <p:nvPr/>
        </p:nvSpPr>
        <p:spPr>
          <a:xfrm>
            <a:off x="290355" y="953725"/>
            <a:ext cx="5985665" cy="747897"/>
          </a:xfrm>
          <a:prstGeom prst="rect">
            <a:avLst/>
          </a:prstGeom>
        </p:spPr>
        <p:txBody>
          <a:bodyPr vert="horz" wrap="square" lIns="252000" tIns="0" rIns="0" bIns="0" rtlCol="0" anchor="t" anchorCtr="0">
            <a:spAutoFit/>
          </a:bodyPr>
          <a:lstStyle>
            <a:defPPr>
              <a:defRPr lang="fr-FR"/>
            </a:defPPr>
            <a:lvl1pPr algn="ctr" defTabSz="914423" eaLnBrk="1" latinLnBrk="0" hangingPunct="1">
              <a:lnSpc>
                <a:spcPct val="90000"/>
              </a:lnSpc>
              <a:buNone/>
              <a:defRPr sz="3200" b="1" spc="-150" baseline="0">
                <a:latin typeface="Oswald" pitchFamily="2" charset="0"/>
                <a:ea typeface="Roboto" pitchFamily="2" charset="0"/>
                <a:cs typeface="Open Sans" panose="020B0606030504020204" pitchFamily="34" charset="0"/>
              </a:defRPr>
            </a:lvl1pPr>
          </a:lstStyle>
          <a:p>
            <a:r>
              <a:rPr lang="fr-FR" sz="5400" dirty="0">
                <a:solidFill>
                  <a:schemeClr val="accent6"/>
                </a:solidFill>
              </a:rPr>
              <a:t>#1</a:t>
            </a:r>
          </a:p>
        </p:txBody>
      </p:sp>
      <p:pic>
        <p:nvPicPr>
          <p:cNvPr id="4" name="Image 3">
            <a:extLst>
              <a:ext uri="{FF2B5EF4-FFF2-40B4-BE49-F238E27FC236}">
                <a16:creationId xmlns:a16="http://schemas.microsoft.com/office/drawing/2014/main" id="{ED8A24BB-723F-8BB2-0AFC-1B9F3A0539D2}"/>
              </a:ext>
            </a:extLst>
          </p:cNvPr>
          <p:cNvPicPr>
            <a:picLocks noChangeAspect="1"/>
          </p:cNvPicPr>
          <p:nvPr/>
        </p:nvPicPr>
        <p:blipFill>
          <a:blip r:embed="rId2"/>
          <a:stretch>
            <a:fillRect/>
          </a:stretch>
        </p:blipFill>
        <p:spPr>
          <a:xfrm>
            <a:off x="6730168" y="0"/>
            <a:ext cx="5462337" cy="6858000"/>
          </a:xfrm>
          <a:prstGeom prst="rect">
            <a:avLst/>
          </a:prstGeom>
        </p:spPr>
      </p:pic>
    </p:spTree>
    <p:extLst>
      <p:ext uri="{BB962C8B-B14F-4D97-AF65-F5344CB8AC3E}">
        <p14:creationId xmlns:p14="http://schemas.microsoft.com/office/powerpoint/2010/main" val="112712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31</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226559"/>
            <a:ext cx="11306054" cy="997196"/>
          </a:xfrm>
        </p:spPr>
        <p:txBody>
          <a:bodyPr/>
          <a:lstStyle/>
          <a:p>
            <a:r>
              <a:rPr lang="fr-FR" sz="2400" dirty="0"/>
              <a:t>REPRÉSENTANT(ES) DU PERSONNEL ET MANAGERS SONT PERÇUS COMME LES PRINCIPAUX INTERLOCUTEURS POUR DISCUTER ÉTHIQUE ET CONFORMITÉ. LES RH ET LE/LA RÉFÉRENT(E) ÉTHIQUE ARRIVENT EN SECOND PLAN</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226559"/>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694265150"/>
              </p:ext>
            </p:extLst>
          </p:nvPr>
        </p:nvGraphicFramePr>
        <p:xfrm>
          <a:off x="786592" y="1469744"/>
          <a:ext cx="6928432" cy="285360"/>
        </p:xfrm>
        <a:graphic>
          <a:graphicData uri="http://schemas.openxmlformats.org/drawingml/2006/table">
            <a:tbl>
              <a:tblPr>
                <a:tableStyleId>{5C22544A-7EE6-4342-B048-85BDC9FD1C3A}</a:tableStyleId>
              </a:tblPr>
              <a:tblGrid>
                <a:gridCol w="6928432">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Pour discuter d’une question relative à l’éthique ou la conformité, feriez-vous confiance à…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802076" y="1864194"/>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4" name="Rectangle : coins arrondis 3">
            <a:extLst>
              <a:ext uri="{FF2B5EF4-FFF2-40B4-BE49-F238E27FC236}">
                <a16:creationId xmlns:a16="http://schemas.microsoft.com/office/drawing/2014/main" id="{CADBA8E0-3E34-ADF6-3A23-62A326816593}"/>
              </a:ext>
            </a:extLst>
          </p:cNvPr>
          <p:cNvSpPr/>
          <p:nvPr/>
        </p:nvSpPr>
        <p:spPr>
          <a:xfrm>
            <a:off x="3823812" y="2297371"/>
            <a:ext cx="853992" cy="447032"/>
          </a:xfrm>
          <a:prstGeom prst="roundRect">
            <a:avLst/>
          </a:prstGeom>
          <a:gradFill flip="none" rotWithShape="1">
            <a:gsLst>
              <a:gs pos="0">
                <a:srgbClr val="009DD9"/>
              </a:gs>
              <a:gs pos="44000">
                <a:schemeClr val="accent1">
                  <a:lumMod val="45000"/>
                  <a:lumOff val="55000"/>
                </a:schemeClr>
              </a:gs>
              <a:gs pos="89000">
                <a:srgbClr val="0BD0D9"/>
              </a:gs>
            </a:gsLst>
            <a:lin ang="0" scaled="1"/>
            <a:tileRect/>
          </a:gradFill>
        </p:spPr>
        <p:txBody>
          <a:bodyPr lIns="0" tIns="0" rIns="0" bIns="0" rtlCol="0" anchor="ctr">
            <a:noAutofit/>
          </a:bodyPr>
          <a:lstStyle/>
          <a:p>
            <a:pPr algn="ctr"/>
            <a:r>
              <a:rPr lang="fr-FR" sz="1050" dirty="0">
                <a:solidFill>
                  <a:schemeClr val="bg1"/>
                </a:solidFill>
                <a:latin typeface="Roboto" pitchFamily="2" charset="0"/>
                <a:ea typeface="Roboto" pitchFamily="2" charset="0"/>
              </a:rPr>
              <a:t>Sous-total </a:t>
            </a:r>
          </a:p>
          <a:p>
            <a:pPr algn="ctr"/>
            <a:r>
              <a:rPr lang="fr-FR" sz="700" dirty="0">
                <a:solidFill>
                  <a:schemeClr val="bg1"/>
                </a:solidFill>
                <a:latin typeface="Roboto" pitchFamily="2" charset="0"/>
                <a:ea typeface="Roboto" pitchFamily="2" charset="0"/>
              </a:rPr>
              <a:t>Oui</a:t>
            </a:r>
          </a:p>
        </p:txBody>
      </p:sp>
      <p:graphicFrame>
        <p:nvGraphicFramePr>
          <p:cNvPr id="14" name="Tableau 23">
            <a:extLst>
              <a:ext uri="{FF2B5EF4-FFF2-40B4-BE49-F238E27FC236}">
                <a16:creationId xmlns:a16="http://schemas.microsoft.com/office/drawing/2014/main" id="{1204B015-AF2A-31C8-143F-E6827D747A00}"/>
              </a:ext>
            </a:extLst>
          </p:cNvPr>
          <p:cNvGraphicFramePr>
            <a:graphicFrameLocks noGrp="1"/>
          </p:cNvGraphicFramePr>
          <p:nvPr>
            <p:extLst>
              <p:ext uri="{D42A27DB-BD31-4B8C-83A1-F6EECF244321}">
                <p14:modId xmlns:p14="http://schemas.microsoft.com/office/powerpoint/2010/main" val="965198934"/>
              </p:ext>
            </p:extLst>
          </p:nvPr>
        </p:nvGraphicFramePr>
        <p:xfrm>
          <a:off x="5353484" y="2809297"/>
          <a:ext cx="4837971" cy="3793409"/>
        </p:xfrm>
        <a:graphic>
          <a:graphicData uri="http://schemas.openxmlformats.org/drawingml/2006/table">
            <a:tbl>
              <a:tblPr firstRow="1" bandRow="1">
                <a:tableStyleId>{2D5ABB26-0587-4C30-8999-92F81FD0307C}</a:tableStyleId>
              </a:tblPr>
              <a:tblGrid>
                <a:gridCol w="4837971">
                  <a:extLst>
                    <a:ext uri="{9D8B030D-6E8A-4147-A177-3AD203B41FA5}">
                      <a16:colId xmlns:a16="http://schemas.microsoft.com/office/drawing/2014/main" val="2564470084"/>
                    </a:ext>
                  </a:extLst>
                </a:gridCol>
              </a:tblGrid>
              <a:tr h="760870">
                <a:tc>
                  <a:txBody>
                    <a:bodyPr/>
                    <a:lstStyle/>
                    <a:p>
                      <a:pPr algn="l"/>
                      <a:r>
                        <a:rPr lang="fr-FR" sz="1600" b="0" dirty="0">
                          <a:solidFill>
                            <a:srgbClr val="00B050"/>
                          </a:solidFill>
                        </a:rPr>
                        <a:t>Un(e) représentant(e) du personnel</a:t>
                      </a:r>
                    </a:p>
                  </a:txBody>
                  <a:tcPr anchor="ctr"/>
                </a:tc>
                <a:extLst>
                  <a:ext uri="{0D108BD9-81ED-4DB2-BD59-A6C34878D82A}">
                    <a16:rowId xmlns:a16="http://schemas.microsoft.com/office/drawing/2014/main" val="3309693034"/>
                  </a:ext>
                </a:extLst>
              </a:tr>
              <a:tr h="702341">
                <a:tc>
                  <a:txBody>
                    <a:bodyPr/>
                    <a:lstStyle/>
                    <a:p>
                      <a:pPr algn="l"/>
                      <a:r>
                        <a:rPr lang="fr-FR" sz="1600" b="0" dirty="0">
                          <a:solidFill>
                            <a:srgbClr val="00B050"/>
                          </a:solidFill>
                        </a:rPr>
                        <a:t>Votre manager</a:t>
                      </a:r>
                    </a:p>
                  </a:txBody>
                  <a:tcPr anchor="ctr"/>
                </a:tc>
                <a:extLst>
                  <a:ext uri="{0D108BD9-81ED-4DB2-BD59-A6C34878D82A}">
                    <a16:rowId xmlns:a16="http://schemas.microsoft.com/office/drawing/2014/main" val="2811886992"/>
                  </a:ext>
                </a:extLst>
              </a:tr>
              <a:tr h="936455">
                <a:tc>
                  <a:txBody>
                    <a:bodyPr/>
                    <a:lstStyle/>
                    <a:p>
                      <a:pPr algn="l"/>
                      <a:r>
                        <a:rPr lang="fr-FR" sz="1600" b="0" dirty="0">
                          <a:solidFill>
                            <a:schemeClr val="tx1"/>
                          </a:solidFill>
                        </a:rPr>
                        <a:t>Le, la directeur(</a:t>
                      </a:r>
                      <a:r>
                        <a:rPr lang="fr-FR" sz="1600" b="0" dirty="0" err="1">
                          <a:solidFill>
                            <a:schemeClr val="tx1"/>
                          </a:solidFill>
                        </a:rPr>
                        <a:t>rice</a:t>
                      </a:r>
                      <a:r>
                        <a:rPr lang="fr-FR" sz="1600" b="0" dirty="0">
                          <a:solidFill>
                            <a:schemeClr val="tx1"/>
                          </a:solidFill>
                        </a:rPr>
                        <a:t>) de l’éthique, compliance ou le, la référent(e) éthique et conformité de votre entité</a:t>
                      </a:r>
                    </a:p>
                  </a:txBody>
                  <a:tcPr anchor="ctr"/>
                </a:tc>
                <a:extLst>
                  <a:ext uri="{0D108BD9-81ED-4DB2-BD59-A6C34878D82A}">
                    <a16:rowId xmlns:a16="http://schemas.microsoft.com/office/drawing/2014/main" val="3466736975"/>
                  </a:ext>
                </a:extLst>
              </a:tr>
              <a:tr h="880005">
                <a:tc>
                  <a:txBody>
                    <a:bodyPr/>
                    <a:lstStyle/>
                    <a:p>
                      <a:pPr algn="l"/>
                      <a:r>
                        <a:rPr lang="fr-FR" sz="1600" b="0" dirty="0">
                          <a:solidFill>
                            <a:schemeClr val="tx1"/>
                          </a:solidFill>
                        </a:rPr>
                        <a:t>Votre responsable des ressources humaines</a:t>
                      </a:r>
                    </a:p>
                  </a:txBody>
                  <a:tcPr anchor="ctr"/>
                </a:tc>
                <a:extLst>
                  <a:ext uri="{0D108BD9-81ED-4DB2-BD59-A6C34878D82A}">
                    <a16:rowId xmlns:a16="http://schemas.microsoft.com/office/drawing/2014/main" val="4231699068"/>
                  </a:ext>
                </a:extLst>
              </a:tr>
              <a:tr h="513738">
                <a:tc>
                  <a:txBody>
                    <a:bodyPr/>
                    <a:lstStyle/>
                    <a:p>
                      <a:pPr algn="ctr"/>
                      <a:endParaRPr lang="fr-FR" sz="1400" b="0" dirty="0">
                        <a:solidFill>
                          <a:schemeClr val="tx1"/>
                        </a:solidFill>
                      </a:endParaRPr>
                    </a:p>
                  </a:txBody>
                  <a:tcPr anchor="ctr"/>
                </a:tc>
                <a:extLst>
                  <a:ext uri="{0D108BD9-81ED-4DB2-BD59-A6C34878D82A}">
                    <a16:rowId xmlns:a16="http://schemas.microsoft.com/office/drawing/2014/main" val="449917818"/>
                  </a:ext>
                </a:extLst>
              </a:tr>
            </a:tbl>
          </a:graphicData>
        </a:graphic>
      </p:graphicFrame>
      <p:graphicFrame>
        <p:nvGraphicFramePr>
          <p:cNvPr id="18" name="Tableau 17">
            <a:extLst>
              <a:ext uri="{FF2B5EF4-FFF2-40B4-BE49-F238E27FC236}">
                <a16:creationId xmlns:a16="http://schemas.microsoft.com/office/drawing/2014/main" id="{33EAE260-100B-51CA-6BA8-16416C62DB05}"/>
              </a:ext>
            </a:extLst>
          </p:cNvPr>
          <p:cNvGraphicFramePr>
            <a:graphicFrameLocks noGrp="1"/>
          </p:cNvGraphicFramePr>
          <p:nvPr>
            <p:extLst>
              <p:ext uri="{D42A27DB-BD31-4B8C-83A1-F6EECF244321}">
                <p14:modId xmlns:p14="http://schemas.microsoft.com/office/powerpoint/2010/main" val="201937103"/>
              </p:ext>
            </p:extLst>
          </p:nvPr>
        </p:nvGraphicFramePr>
        <p:xfrm>
          <a:off x="3936445" y="2744403"/>
          <a:ext cx="771539" cy="4069025"/>
        </p:xfrm>
        <a:graphic>
          <a:graphicData uri="http://schemas.openxmlformats.org/drawingml/2006/table">
            <a:tbl>
              <a:tblPr firstRow="1" bandRow="1">
                <a:tableStyleId>{2D5ABB26-0587-4C30-8999-92F81FD0307C}</a:tableStyleId>
              </a:tblPr>
              <a:tblGrid>
                <a:gridCol w="771539">
                  <a:extLst>
                    <a:ext uri="{9D8B030D-6E8A-4147-A177-3AD203B41FA5}">
                      <a16:colId xmlns:a16="http://schemas.microsoft.com/office/drawing/2014/main" val="2564470084"/>
                    </a:ext>
                  </a:extLst>
                </a:gridCol>
              </a:tblGrid>
              <a:tr h="813805">
                <a:tc>
                  <a:txBody>
                    <a:bodyPr/>
                    <a:lstStyle/>
                    <a:p>
                      <a:pPr algn="ctr"/>
                      <a:r>
                        <a:rPr lang="fr-FR" sz="2400" b="1" dirty="0">
                          <a:solidFill>
                            <a:srgbClr val="00B050"/>
                          </a:solidFill>
                        </a:rPr>
                        <a:t>69%</a:t>
                      </a:r>
                    </a:p>
                  </a:txBody>
                  <a:tcPr anchor="ctr"/>
                </a:tc>
                <a:extLst>
                  <a:ext uri="{0D108BD9-81ED-4DB2-BD59-A6C34878D82A}">
                    <a16:rowId xmlns:a16="http://schemas.microsoft.com/office/drawing/2014/main" val="3309693034"/>
                  </a:ext>
                </a:extLst>
              </a:tr>
              <a:tr h="81380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B050"/>
                          </a:solidFill>
                          <a:effectLst/>
                          <a:uLnTx/>
                          <a:uFillTx/>
                          <a:latin typeface="Calibri"/>
                          <a:ea typeface="+mn-ea"/>
                          <a:cs typeface="+mn-cs"/>
                        </a:rPr>
                        <a:t>67%</a:t>
                      </a:r>
                    </a:p>
                  </a:txBody>
                  <a:tcPr anchor="ctr"/>
                </a:tc>
                <a:extLst>
                  <a:ext uri="{0D108BD9-81ED-4DB2-BD59-A6C34878D82A}">
                    <a16:rowId xmlns:a16="http://schemas.microsoft.com/office/drawing/2014/main" val="2811886992"/>
                  </a:ext>
                </a:extLst>
              </a:tr>
              <a:tr h="81380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60%</a:t>
                      </a:r>
                    </a:p>
                  </a:txBody>
                  <a:tcPr anchor="ctr"/>
                </a:tc>
                <a:extLst>
                  <a:ext uri="{0D108BD9-81ED-4DB2-BD59-A6C34878D82A}">
                    <a16:rowId xmlns:a16="http://schemas.microsoft.com/office/drawing/2014/main" val="3466736975"/>
                  </a:ext>
                </a:extLst>
              </a:tr>
              <a:tr h="81380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59%</a:t>
                      </a:r>
                    </a:p>
                  </a:txBody>
                  <a:tcPr anchor="ctr"/>
                </a:tc>
                <a:extLst>
                  <a:ext uri="{0D108BD9-81ED-4DB2-BD59-A6C34878D82A}">
                    <a16:rowId xmlns:a16="http://schemas.microsoft.com/office/drawing/2014/main" val="4231699068"/>
                  </a:ext>
                </a:extLst>
              </a:tr>
              <a:tr h="81380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srgbClr val="17406D"/>
                        </a:solidFill>
                        <a:effectLst/>
                        <a:uLnTx/>
                        <a:uFillTx/>
                        <a:latin typeface="Calibri"/>
                        <a:ea typeface="+mn-ea"/>
                        <a:cs typeface="+mn-cs"/>
                      </a:endParaRPr>
                    </a:p>
                  </a:txBody>
                  <a:tcPr anchor="ctr"/>
                </a:tc>
                <a:extLst>
                  <a:ext uri="{0D108BD9-81ED-4DB2-BD59-A6C34878D82A}">
                    <a16:rowId xmlns:a16="http://schemas.microsoft.com/office/drawing/2014/main" val="449917818"/>
                  </a:ext>
                </a:extLst>
              </a:tr>
            </a:tbl>
          </a:graphicData>
        </a:graphic>
      </p:graphicFrame>
      <p:cxnSp>
        <p:nvCxnSpPr>
          <p:cNvPr id="29" name="Connecteur droit 28">
            <a:extLst>
              <a:ext uri="{FF2B5EF4-FFF2-40B4-BE49-F238E27FC236}">
                <a16:creationId xmlns:a16="http://schemas.microsoft.com/office/drawing/2014/main" id="{2EF73D9C-26EB-EB8D-C699-F3E273E5B831}"/>
              </a:ext>
            </a:extLst>
          </p:cNvPr>
          <p:cNvCxnSpPr>
            <a:cxnSpLocks/>
          </p:cNvCxnSpPr>
          <p:nvPr/>
        </p:nvCxnSpPr>
        <p:spPr>
          <a:xfrm>
            <a:off x="3326710" y="4276027"/>
            <a:ext cx="6864745"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61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32</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66056" y="360408"/>
            <a:ext cx="10855569" cy="332399"/>
          </a:xfrm>
        </p:spPr>
        <p:txBody>
          <a:bodyPr/>
          <a:lstStyle/>
          <a:p>
            <a:r>
              <a:rPr lang="fr-FR" sz="2400" dirty="0"/>
              <a:t>DES MANAGERS BIEN PLUS AU FAIT DES DOCUMENTS DE RÉFÉRENCE ET RESSOURCES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1934334482"/>
              </p:ext>
            </p:extLst>
          </p:nvPr>
        </p:nvGraphicFramePr>
        <p:xfrm>
          <a:off x="652733" y="1144340"/>
          <a:ext cx="6889182" cy="285360"/>
        </p:xfrm>
        <a:graphic>
          <a:graphicData uri="http://schemas.openxmlformats.org/drawingml/2006/table">
            <a:tbl>
              <a:tblPr>
                <a:tableStyleId>{5C22544A-7EE6-4342-B048-85BDC9FD1C3A}</a:tableStyleId>
              </a:tblPr>
              <a:tblGrid>
                <a:gridCol w="6889182">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Dans quelle mesure connaissez-vous ces documents de référence de votre entreprise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 – </a:t>
            </a:r>
            <a:r>
              <a:rPr lang="fr-FR" sz="1050" b="1" i="1" dirty="0">
                <a:latin typeface="Roboto" panose="020B0604020202020204" charset="0"/>
                <a:ea typeface="Roboto" panose="020B0604020202020204" charset="0"/>
              </a:rPr>
              <a:t>ST « Très bien + Assez bien »</a:t>
            </a:r>
          </a:p>
        </p:txBody>
      </p:sp>
      <p:graphicFrame>
        <p:nvGraphicFramePr>
          <p:cNvPr id="3" name="Graphique 2">
            <a:extLst>
              <a:ext uri="{FF2B5EF4-FFF2-40B4-BE49-F238E27FC236}">
                <a16:creationId xmlns:a16="http://schemas.microsoft.com/office/drawing/2014/main" id="{576F99AE-1080-AC5C-19BA-24E8ACCBA45C}"/>
              </a:ext>
            </a:extLst>
          </p:cNvPr>
          <p:cNvGraphicFramePr/>
          <p:nvPr>
            <p:extLst>
              <p:ext uri="{D42A27DB-BD31-4B8C-83A1-F6EECF244321}">
                <p14:modId xmlns:p14="http://schemas.microsoft.com/office/powerpoint/2010/main" val="3141351252"/>
              </p:ext>
            </p:extLst>
          </p:nvPr>
        </p:nvGraphicFramePr>
        <p:xfrm>
          <a:off x="1374521" y="2737621"/>
          <a:ext cx="9717034" cy="3465576"/>
        </p:xfrm>
        <a:graphic>
          <a:graphicData uri="http://schemas.openxmlformats.org/drawingml/2006/chart">
            <c:chart xmlns:c="http://schemas.openxmlformats.org/drawingml/2006/chart" xmlns:r="http://schemas.openxmlformats.org/officeDocument/2006/relationships" r:id="rId2"/>
          </a:graphicData>
        </a:graphic>
      </p:graphicFrame>
      <p:sp>
        <p:nvSpPr>
          <p:cNvPr id="18" name="ZoneTexte 17">
            <a:extLst>
              <a:ext uri="{FF2B5EF4-FFF2-40B4-BE49-F238E27FC236}">
                <a16:creationId xmlns:a16="http://schemas.microsoft.com/office/drawing/2014/main" id="{F595BEE3-628F-DA2D-DD51-3B7ECD957503}"/>
              </a:ext>
            </a:extLst>
          </p:cNvPr>
          <p:cNvSpPr txBox="1"/>
          <p:nvPr/>
        </p:nvSpPr>
        <p:spPr>
          <a:xfrm>
            <a:off x="5859517" y="2712911"/>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9" name="ZoneTexte 28">
            <a:extLst>
              <a:ext uri="{FF2B5EF4-FFF2-40B4-BE49-F238E27FC236}">
                <a16:creationId xmlns:a16="http://schemas.microsoft.com/office/drawing/2014/main" id="{E9C0BB5F-A991-5CDA-F4D0-054EECAAF401}"/>
              </a:ext>
            </a:extLst>
          </p:cNvPr>
          <p:cNvSpPr txBox="1"/>
          <p:nvPr/>
        </p:nvSpPr>
        <p:spPr>
          <a:xfrm>
            <a:off x="7722776" y="2897577"/>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30" name="ZoneTexte 29">
            <a:extLst>
              <a:ext uri="{FF2B5EF4-FFF2-40B4-BE49-F238E27FC236}">
                <a16:creationId xmlns:a16="http://schemas.microsoft.com/office/drawing/2014/main" id="{9959E33D-B368-A954-5D59-4A10C4B68F0A}"/>
              </a:ext>
            </a:extLst>
          </p:cNvPr>
          <p:cNvSpPr txBox="1"/>
          <p:nvPr/>
        </p:nvSpPr>
        <p:spPr>
          <a:xfrm>
            <a:off x="9568204" y="3338990"/>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31" name="ZoneTexte 30">
            <a:extLst>
              <a:ext uri="{FF2B5EF4-FFF2-40B4-BE49-F238E27FC236}">
                <a16:creationId xmlns:a16="http://schemas.microsoft.com/office/drawing/2014/main" id="{DB7C91EC-FDB3-2ADB-FC32-913318EB1448}"/>
              </a:ext>
            </a:extLst>
          </p:cNvPr>
          <p:cNvSpPr txBox="1"/>
          <p:nvPr/>
        </p:nvSpPr>
        <p:spPr>
          <a:xfrm>
            <a:off x="4029815" y="2803190"/>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Tree>
    <p:extLst>
      <p:ext uri="{BB962C8B-B14F-4D97-AF65-F5344CB8AC3E}">
        <p14:creationId xmlns:p14="http://schemas.microsoft.com/office/powerpoint/2010/main" val="374429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BAE7A-5C67-47C6-F118-3667A311E5CA}"/>
              </a:ext>
            </a:extLst>
          </p:cNvPr>
          <p:cNvSpPr>
            <a:spLocks noGrp="1"/>
          </p:cNvSpPr>
          <p:nvPr>
            <p:ph type="title"/>
          </p:nvPr>
        </p:nvSpPr>
        <p:spPr>
          <a:xfrm>
            <a:off x="812331" y="188640"/>
            <a:ext cx="10872909" cy="664797"/>
          </a:xfrm>
        </p:spPr>
        <p:txBody>
          <a:bodyPr/>
          <a:lstStyle/>
          <a:p>
            <a:r>
              <a:rPr lang="fr-FR" sz="2400" dirty="0"/>
              <a:t>DES MANAGERS SIGNIFICATIVEMENT PLUS AU FAIT ET PLUS CONCERNÉS PAR LES ACTIONS MENÉES PAR LEUR ENTREPRISE EN MATIÈRE D’ÉTHIQUE ET DE CONFORMITÉ</a:t>
            </a:r>
          </a:p>
        </p:txBody>
      </p:sp>
      <p:sp>
        <p:nvSpPr>
          <p:cNvPr id="4" name="Espace réservé du pied de page 3">
            <a:extLst>
              <a:ext uri="{FF2B5EF4-FFF2-40B4-BE49-F238E27FC236}">
                <a16:creationId xmlns:a16="http://schemas.microsoft.com/office/drawing/2014/main" id="{BD7541D4-C108-A807-D96D-C431D1A69BF8}"/>
              </a:ext>
            </a:extLst>
          </p:cNvPr>
          <p:cNvSpPr>
            <a:spLocks noGrp="1"/>
          </p:cNvSpPr>
          <p:nvPr>
            <p:ph type="ftr" sz="quarter" idx="3"/>
          </p:nvPr>
        </p:nvSpPr>
        <p:spPr/>
        <p:txBody>
          <a:bodyPr/>
          <a:lstStyle/>
          <a:p>
            <a:r>
              <a:rPr lang="fr-FR" altLang="fr-FR"/>
              <a:t>Occurrence pour le Cercle d’Ethique des Affaires  | Barômètre du climat Ethique | mai 2023</a:t>
            </a:r>
            <a:endParaRPr lang="fr-FR" altLang="fr-FR" dirty="0"/>
          </a:p>
        </p:txBody>
      </p:sp>
      <p:sp>
        <p:nvSpPr>
          <p:cNvPr id="5" name="Espace réservé du numéro de diapositive 4">
            <a:extLst>
              <a:ext uri="{FF2B5EF4-FFF2-40B4-BE49-F238E27FC236}">
                <a16:creationId xmlns:a16="http://schemas.microsoft.com/office/drawing/2014/main" id="{4D6293A9-0340-BFC2-5C00-B8F1D23491F1}"/>
              </a:ext>
            </a:extLst>
          </p:cNvPr>
          <p:cNvSpPr>
            <a:spLocks noGrp="1"/>
          </p:cNvSpPr>
          <p:nvPr>
            <p:ph type="sldNum" sz="quarter" idx="4"/>
          </p:nvPr>
        </p:nvSpPr>
        <p:spPr/>
        <p:txBody>
          <a:bodyPr/>
          <a:lstStyle/>
          <a:p>
            <a:fld id="{69A197D1-22BB-4CE7-B90B-919B10D073A0}" type="slidenum">
              <a:rPr lang="fr-FR" altLang="fr-FR" smtClean="0"/>
              <a:pPr/>
              <a:t>33</a:t>
            </a:fld>
            <a:endParaRPr lang="fr-FR" altLang="fr-FR" dirty="0"/>
          </a:p>
        </p:txBody>
      </p:sp>
      <p:graphicFrame>
        <p:nvGraphicFramePr>
          <p:cNvPr id="7" name="Tableau 6">
            <a:extLst>
              <a:ext uri="{FF2B5EF4-FFF2-40B4-BE49-F238E27FC236}">
                <a16:creationId xmlns:a16="http://schemas.microsoft.com/office/drawing/2014/main" id="{F7486006-17D5-2946-8D26-09421E2A5171}"/>
              </a:ext>
            </a:extLst>
          </p:cNvPr>
          <p:cNvGraphicFramePr>
            <a:graphicFrameLocks noGrp="1"/>
          </p:cNvGraphicFramePr>
          <p:nvPr>
            <p:extLst>
              <p:ext uri="{D42A27DB-BD31-4B8C-83A1-F6EECF244321}">
                <p14:modId xmlns:p14="http://schemas.microsoft.com/office/powerpoint/2010/main" val="4045946027"/>
              </p:ext>
            </p:extLst>
          </p:nvPr>
        </p:nvGraphicFramePr>
        <p:xfrm>
          <a:off x="652733" y="1043735"/>
          <a:ext cx="8638620" cy="498720"/>
        </p:xfrm>
        <a:graphic>
          <a:graphicData uri="http://schemas.openxmlformats.org/drawingml/2006/table">
            <a:tbl>
              <a:tblPr>
                <a:tableStyleId>{5C22544A-7EE6-4342-B048-85BDC9FD1C3A}</a:tableStyleId>
              </a:tblPr>
              <a:tblGrid>
                <a:gridCol w="8638620">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Êtes-vous au courant des actions menées par votre entreprise en matière d’éthique et de conformité ? </a:t>
                      </a:r>
                    </a:p>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Vous sentez-vous concerné(e) par les actions menées par votre entreprise en matière d’éthique et conformité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8" name="ZoneTexte 7">
            <a:extLst>
              <a:ext uri="{FF2B5EF4-FFF2-40B4-BE49-F238E27FC236}">
                <a16:creationId xmlns:a16="http://schemas.microsoft.com/office/drawing/2014/main" id="{A1CD2991-A2C1-3FDE-C1D6-B14D9BB8DE33}"/>
              </a:ext>
            </a:extLst>
          </p:cNvPr>
          <p:cNvSpPr txBox="1"/>
          <p:nvPr/>
        </p:nvSpPr>
        <p:spPr>
          <a:xfrm>
            <a:off x="668217" y="1742421"/>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15" name="TextBox 94">
            <a:extLst>
              <a:ext uri="{FF2B5EF4-FFF2-40B4-BE49-F238E27FC236}">
                <a16:creationId xmlns:a16="http://schemas.microsoft.com/office/drawing/2014/main" id="{8FA3A21D-A42E-2D77-80B4-38969E7D0B78}"/>
              </a:ext>
            </a:extLst>
          </p:cNvPr>
          <p:cNvSpPr txBox="1"/>
          <p:nvPr/>
        </p:nvSpPr>
        <p:spPr>
          <a:xfrm>
            <a:off x="6903964" y="2550386"/>
            <a:ext cx="4772656" cy="338554"/>
          </a:xfrm>
          <a:prstGeom prst="rect">
            <a:avLst/>
          </a:prstGeom>
          <a:noFill/>
        </p:spPr>
        <p:txBody>
          <a:bodyPr wrap="square" lIns="0" rIns="0" rtlCol="0" anchor="b">
            <a:spAutoFit/>
          </a:bodyPr>
          <a:lstStyle/>
          <a:p>
            <a:pPr algn="ctr"/>
            <a:r>
              <a:rPr lang="en-US" sz="1600" b="1" noProof="1">
                <a:solidFill>
                  <a:srgbClr val="17406D"/>
                </a:solidFill>
                <a:latin typeface="Roboto" panose="02000000000000000000"/>
              </a:rPr>
              <a:t>Se sentent concerné(e)s par les actions menées</a:t>
            </a:r>
            <a:endParaRPr lang="en-US" sz="2400" b="1" noProof="1">
              <a:solidFill>
                <a:srgbClr val="17406D"/>
              </a:solidFill>
              <a:latin typeface="Roboto" panose="02000000000000000000"/>
            </a:endParaRPr>
          </a:p>
        </p:txBody>
      </p:sp>
      <p:cxnSp>
        <p:nvCxnSpPr>
          <p:cNvPr id="23" name="Connecteur droit 22">
            <a:extLst>
              <a:ext uri="{FF2B5EF4-FFF2-40B4-BE49-F238E27FC236}">
                <a16:creationId xmlns:a16="http://schemas.microsoft.com/office/drawing/2014/main" id="{A92A96F2-0BC2-EAF2-271B-C6EEBAF03D0F}"/>
              </a:ext>
            </a:extLst>
          </p:cNvPr>
          <p:cNvCxnSpPr>
            <a:cxnSpLocks/>
          </p:cNvCxnSpPr>
          <p:nvPr/>
        </p:nvCxnSpPr>
        <p:spPr>
          <a:xfrm>
            <a:off x="6186010" y="2978950"/>
            <a:ext cx="0" cy="3150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Box 94">
            <a:extLst>
              <a:ext uri="{FF2B5EF4-FFF2-40B4-BE49-F238E27FC236}">
                <a16:creationId xmlns:a16="http://schemas.microsoft.com/office/drawing/2014/main" id="{F23D03D4-FB0D-6723-F991-76D53E1F0423}"/>
              </a:ext>
            </a:extLst>
          </p:cNvPr>
          <p:cNvSpPr txBox="1"/>
          <p:nvPr/>
        </p:nvSpPr>
        <p:spPr>
          <a:xfrm>
            <a:off x="806523" y="2550386"/>
            <a:ext cx="4772656" cy="338554"/>
          </a:xfrm>
          <a:prstGeom prst="rect">
            <a:avLst/>
          </a:prstGeom>
          <a:noFill/>
        </p:spPr>
        <p:txBody>
          <a:bodyPr wrap="square" lIns="0" rIns="0" rtlCol="0" anchor="b">
            <a:spAutoFit/>
          </a:bodyPr>
          <a:lstStyle/>
          <a:p>
            <a:pPr algn="ctr"/>
            <a:r>
              <a:rPr lang="en-US" sz="1600" b="1" noProof="1">
                <a:solidFill>
                  <a:srgbClr val="17406D"/>
                </a:solidFill>
                <a:latin typeface="Roboto" panose="02000000000000000000"/>
              </a:rPr>
              <a:t>Sont au courant des actions menées</a:t>
            </a:r>
          </a:p>
        </p:txBody>
      </p:sp>
      <p:sp>
        <p:nvSpPr>
          <p:cNvPr id="3" name="Forme libre : forme 2">
            <a:extLst>
              <a:ext uri="{FF2B5EF4-FFF2-40B4-BE49-F238E27FC236}">
                <a16:creationId xmlns:a16="http://schemas.microsoft.com/office/drawing/2014/main" id="{58035198-6274-299C-1F72-EC22797F5DD3}"/>
              </a:ext>
            </a:extLst>
          </p:cNvPr>
          <p:cNvSpPr/>
          <p:nvPr/>
        </p:nvSpPr>
        <p:spPr>
          <a:xfrm>
            <a:off x="826258" y="210781"/>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4" name="Graphique 13">
            <a:extLst>
              <a:ext uri="{FF2B5EF4-FFF2-40B4-BE49-F238E27FC236}">
                <a16:creationId xmlns:a16="http://schemas.microsoft.com/office/drawing/2014/main" id="{919F0EE0-6ED0-196C-05DB-4A2D669D6500}"/>
              </a:ext>
            </a:extLst>
          </p:cNvPr>
          <p:cNvGraphicFramePr/>
          <p:nvPr>
            <p:extLst>
              <p:ext uri="{D42A27DB-BD31-4B8C-83A1-F6EECF244321}">
                <p14:modId xmlns:p14="http://schemas.microsoft.com/office/powerpoint/2010/main" val="3627303653"/>
              </p:ext>
            </p:extLst>
          </p:nvPr>
        </p:nvGraphicFramePr>
        <p:xfrm>
          <a:off x="1775520" y="3510644"/>
          <a:ext cx="2745305" cy="26563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Graphique 21">
            <a:extLst>
              <a:ext uri="{FF2B5EF4-FFF2-40B4-BE49-F238E27FC236}">
                <a16:creationId xmlns:a16="http://schemas.microsoft.com/office/drawing/2014/main" id="{515C206D-4D5B-0ED3-3829-FB05496BED5E}"/>
              </a:ext>
            </a:extLst>
          </p:cNvPr>
          <p:cNvGraphicFramePr/>
          <p:nvPr>
            <p:extLst>
              <p:ext uri="{D42A27DB-BD31-4B8C-83A1-F6EECF244321}">
                <p14:modId xmlns:p14="http://schemas.microsoft.com/office/powerpoint/2010/main" val="978154449"/>
              </p:ext>
            </p:extLst>
          </p:nvPr>
        </p:nvGraphicFramePr>
        <p:xfrm>
          <a:off x="8076220" y="3517919"/>
          <a:ext cx="2745305" cy="2656386"/>
        </p:xfrm>
        <a:graphic>
          <a:graphicData uri="http://schemas.openxmlformats.org/drawingml/2006/chart">
            <c:chart xmlns:c="http://schemas.openxmlformats.org/drawingml/2006/chart" xmlns:r="http://schemas.openxmlformats.org/officeDocument/2006/relationships" r:id="rId3"/>
          </a:graphicData>
        </a:graphic>
      </p:graphicFrame>
      <p:sp>
        <p:nvSpPr>
          <p:cNvPr id="29" name="ZoneTexte 28">
            <a:extLst>
              <a:ext uri="{FF2B5EF4-FFF2-40B4-BE49-F238E27FC236}">
                <a16:creationId xmlns:a16="http://schemas.microsoft.com/office/drawing/2014/main" id="{0FF83304-B267-3FF6-4DAB-3C6114E04DD9}"/>
              </a:ext>
            </a:extLst>
          </p:cNvPr>
          <p:cNvSpPr txBox="1"/>
          <p:nvPr/>
        </p:nvSpPr>
        <p:spPr>
          <a:xfrm>
            <a:off x="2713318" y="3474005"/>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30" name="ZoneTexte 29">
            <a:extLst>
              <a:ext uri="{FF2B5EF4-FFF2-40B4-BE49-F238E27FC236}">
                <a16:creationId xmlns:a16="http://schemas.microsoft.com/office/drawing/2014/main" id="{82956B9E-9E6A-A562-3E51-07BD6ECC2B4C}"/>
              </a:ext>
            </a:extLst>
          </p:cNvPr>
          <p:cNvSpPr txBox="1"/>
          <p:nvPr/>
        </p:nvSpPr>
        <p:spPr>
          <a:xfrm>
            <a:off x="8976320" y="3429000"/>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Tree>
    <p:extLst>
      <p:ext uri="{BB962C8B-B14F-4D97-AF65-F5344CB8AC3E}">
        <p14:creationId xmlns:p14="http://schemas.microsoft.com/office/powerpoint/2010/main" val="219351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34</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07679" y="392596"/>
            <a:ext cx="11170603" cy="997196"/>
          </a:xfrm>
        </p:spPr>
        <p:txBody>
          <a:bodyPr/>
          <a:lstStyle/>
          <a:p>
            <a:r>
              <a:rPr lang="fr-FR" sz="2400" dirty="0"/>
              <a:t>DES MANAGERS GLOBALEMENT ARMÉS POUR ACCOMPAGNER LEUR ÉQUIPE EN CAS DE DILEMMES LIÉS À L’ÉTHIQUE, TRÈS CONFIANTS SUR LEUR CAPACITÉ À ACCUEILLIR LES DILEMMES, CE QUI CONTRASTE FORTEMENT AVEC LES NON-MANAGERS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2236751175"/>
              </p:ext>
            </p:extLst>
          </p:nvPr>
        </p:nvGraphicFramePr>
        <p:xfrm>
          <a:off x="652730" y="1644660"/>
          <a:ext cx="11170603" cy="437760"/>
        </p:xfrm>
        <a:graphic>
          <a:graphicData uri="http://schemas.openxmlformats.org/drawingml/2006/table">
            <a:tbl>
              <a:tblPr>
                <a:tableStyleId>{5C22544A-7EE6-4342-B048-85BDC9FD1C3A}</a:tableStyleId>
              </a:tblPr>
              <a:tblGrid>
                <a:gridCol w="11170603">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200" b="1" kern="1200" dirty="0">
                          <a:solidFill>
                            <a:schemeClr val="dk1"/>
                          </a:solidFill>
                          <a:effectLst/>
                          <a:latin typeface="+mn-lt"/>
                          <a:ea typeface="+mn-ea"/>
                          <a:cs typeface="+mn-cs"/>
                        </a:rPr>
                        <a:t>[MANAGERS] En tant que manager, vous sentez-vous capable d'accompagner votre équipe dans le cadre de dilemmes liés à des questions d'éthique ?</a:t>
                      </a:r>
                    </a:p>
                    <a:p>
                      <a:pPr marL="0" marR="0" lvl="0" indent="0" algn="l" defTabSz="914423" rtl="0" eaLnBrk="1" fontAlgn="auto" latinLnBrk="0" hangingPunct="1">
                        <a:lnSpc>
                          <a:spcPct val="100000"/>
                        </a:lnSpc>
                        <a:spcBef>
                          <a:spcPts val="0"/>
                        </a:spcBef>
                        <a:spcAft>
                          <a:spcPts val="0"/>
                        </a:spcAft>
                        <a:buClrTx/>
                        <a:buSzTx/>
                        <a:buFontTx/>
                        <a:buNone/>
                        <a:tabLst/>
                        <a:defRPr/>
                      </a:pPr>
                      <a:r>
                        <a:rPr lang="fr-FR" sz="1200" b="1" kern="1200" dirty="0">
                          <a:solidFill>
                            <a:schemeClr val="dk1"/>
                          </a:solidFill>
                          <a:effectLst/>
                          <a:latin typeface="+mn-lt"/>
                          <a:ea typeface="+mn-ea"/>
                          <a:cs typeface="+mn-cs"/>
                        </a:rPr>
                        <a:t>[NON-MANAGERS] D’une manière générale, vous sentez-vous capable de faire face sereinement aux dilemmes éthiques qui pourraient survenir dans le cadre de vos fonctions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212431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[MANAGERS] QCU | Base : 224 répondants  </a:t>
            </a:r>
            <a:r>
              <a:rPr lang="fr-FR" sz="1050" dirty="0">
                <a:solidFill>
                  <a:schemeClr val="bg1">
                    <a:lumMod val="50000"/>
                  </a:schemeClr>
                </a:solidFill>
                <a:latin typeface="Roboto" panose="020B0604020202020204" charset="0"/>
                <a:ea typeface="Roboto" panose="020B0604020202020204" charset="0"/>
              </a:rPr>
              <a:t>I</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4" name="TextBox 94">
            <a:extLst>
              <a:ext uri="{FF2B5EF4-FFF2-40B4-BE49-F238E27FC236}">
                <a16:creationId xmlns:a16="http://schemas.microsoft.com/office/drawing/2014/main" id="{11BA14BA-47CA-80E3-C09D-30DB80D19385}"/>
              </a:ext>
            </a:extLst>
          </p:cNvPr>
          <p:cNvSpPr txBox="1"/>
          <p:nvPr/>
        </p:nvSpPr>
        <p:spPr>
          <a:xfrm>
            <a:off x="3894782" y="2877059"/>
            <a:ext cx="3645405" cy="461665"/>
          </a:xfrm>
          <a:prstGeom prst="rect">
            <a:avLst/>
          </a:prstGeom>
          <a:noFill/>
        </p:spPr>
        <p:txBody>
          <a:bodyPr wrap="square" lIns="0" rIns="0" rtlCol="0" anchor="b">
            <a:spAutoFit/>
          </a:bodyPr>
          <a:lstStyle/>
          <a:p>
            <a:r>
              <a:rPr lang="en-US" sz="2400" b="1" noProof="1">
                <a:solidFill>
                  <a:srgbClr val="00B050"/>
                </a:solidFill>
                <a:latin typeface="Roboto" panose="02000000000000000000"/>
              </a:rPr>
              <a:t>s’en sentent capables</a:t>
            </a:r>
          </a:p>
        </p:txBody>
      </p:sp>
      <p:sp>
        <p:nvSpPr>
          <p:cNvPr id="8" name="TextBox 10">
            <a:extLst>
              <a:ext uri="{FF2B5EF4-FFF2-40B4-BE49-F238E27FC236}">
                <a16:creationId xmlns:a16="http://schemas.microsoft.com/office/drawing/2014/main" id="{D4415E13-9C58-C8EA-76A9-5DD182411710}"/>
              </a:ext>
            </a:extLst>
          </p:cNvPr>
          <p:cNvSpPr txBox="1"/>
          <p:nvPr/>
        </p:nvSpPr>
        <p:spPr>
          <a:xfrm>
            <a:off x="2079378" y="2581163"/>
            <a:ext cx="1635384" cy="1015663"/>
          </a:xfrm>
          <a:prstGeom prst="rect">
            <a:avLst/>
          </a:prstGeom>
          <a:noFill/>
        </p:spPr>
        <p:txBody>
          <a:bodyPr wrap="none" rtlCol="0" anchor="ctr">
            <a:spAutoFit/>
          </a:bodyPr>
          <a:lstStyle/>
          <a:p>
            <a:r>
              <a:rPr lang="en-US" sz="6000" b="1" dirty="0">
                <a:solidFill>
                  <a:srgbClr val="00B050"/>
                </a:solidFill>
                <a:latin typeface="Roboto" panose="02000000000000000000"/>
              </a:rPr>
              <a:t>89%</a:t>
            </a:r>
          </a:p>
        </p:txBody>
      </p:sp>
      <p:graphicFrame>
        <p:nvGraphicFramePr>
          <p:cNvPr id="2" name="Tableau 1">
            <a:extLst>
              <a:ext uri="{FF2B5EF4-FFF2-40B4-BE49-F238E27FC236}">
                <a16:creationId xmlns:a16="http://schemas.microsoft.com/office/drawing/2014/main" id="{B9E46D7A-10DF-CA6B-C48C-3CCD4983B975}"/>
              </a:ext>
            </a:extLst>
          </p:cNvPr>
          <p:cNvGraphicFramePr>
            <a:graphicFrameLocks noGrp="1"/>
          </p:cNvGraphicFramePr>
          <p:nvPr>
            <p:extLst>
              <p:ext uri="{D42A27DB-BD31-4B8C-83A1-F6EECF244321}">
                <p14:modId xmlns:p14="http://schemas.microsoft.com/office/powerpoint/2010/main" val="275223533"/>
              </p:ext>
            </p:extLst>
          </p:nvPr>
        </p:nvGraphicFramePr>
        <p:xfrm>
          <a:off x="652730" y="4294626"/>
          <a:ext cx="8503609" cy="285360"/>
        </p:xfrm>
        <a:graphic>
          <a:graphicData uri="http://schemas.openxmlformats.org/drawingml/2006/table">
            <a:tbl>
              <a:tblPr>
                <a:tableStyleId>{5C22544A-7EE6-4342-B048-85BDC9FD1C3A}</a:tableStyleId>
              </a:tblPr>
              <a:tblGrid>
                <a:gridCol w="8503609">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En tant que manager, diriez-vous que votre équipe se sent libre d’aborder des dilemmes éthiques avec vous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 name="ZoneTexte 2">
            <a:extLst>
              <a:ext uri="{FF2B5EF4-FFF2-40B4-BE49-F238E27FC236}">
                <a16:creationId xmlns:a16="http://schemas.microsoft.com/office/drawing/2014/main" id="{99015D54-ADE3-6D4D-CDF7-19E0F3DA1C0A}"/>
              </a:ext>
            </a:extLst>
          </p:cNvPr>
          <p:cNvSpPr txBox="1"/>
          <p:nvPr/>
        </p:nvSpPr>
        <p:spPr>
          <a:xfrm>
            <a:off x="668216" y="4608941"/>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224 managers</a:t>
            </a:r>
          </a:p>
        </p:txBody>
      </p:sp>
      <p:sp>
        <p:nvSpPr>
          <p:cNvPr id="10" name="TextBox 94">
            <a:extLst>
              <a:ext uri="{FF2B5EF4-FFF2-40B4-BE49-F238E27FC236}">
                <a16:creationId xmlns:a16="http://schemas.microsoft.com/office/drawing/2014/main" id="{5D7C97E5-CD2C-3573-92C9-5A7F5BB5F7A2}"/>
              </a:ext>
            </a:extLst>
          </p:cNvPr>
          <p:cNvSpPr txBox="1"/>
          <p:nvPr/>
        </p:nvSpPr>
        <p:spPr>
          <a:xfrm>
            <a:off x="3894782" y="5294448"/>
            <a:ext cx="3645405" cy="461665"/>
          </a:xfrm>
          <a:prstGeom prst="rect">
            <a:avLst/>
          </a:prstGeom>
          <a:noFill/>
        </p:spPr>
        <p:txBody>
          <a:bodyPr wrap="square" lIns="0" rIns="0" rtlCol="0" anchor="b">
            <a:spAutoFit/>
          </a:bodyPr>
          <a:lstStyle/>
          <a:p>
            <a:r>
              <a:rPr lang="en-US" sz="2400" b="1" noProof="1">
                <a:solidFill>
                  <a:srgbClr val="00B050"/>
                </a:solidFill>
                <a:latin typeface="Roboto" panose="02000000000000000000"/>
              </a:rPr>
              <a:t>estiment que oui</a:t>
            </a:r>
          </a:p>
        </p:txBody>
      </p:sp>
      <p:sp>
        <p:nvSpPr>
          <p:cNvPr id="11" name="TextBox 10">
            <a:extLst>
              <a:ext uri="{FF2B5EF4-FFF2-40B4-BE49-F238E27FC236}">
                <a16:creationId xmlns:a16="http://schemas.microsoft.com/office/drawing/2014/main" id="{38480248-9251-5E29-E725-D9A1F962C3D2}"/>
              </a:ext>
            </a:extLst>
          </p:cNvPr>
          <p:cNvSpPr txBox="1"/>
          <p:nvPr/>
        </p:nvSpPr>
        <p:spPr>
          <a:xfrm>
            <a:off x="2071939" y="5023627"/>
            <a:ext cx="1635384" cy="1015663"/>
          </a:xfrm>
          <a:prstGeom prst="rect">
            <a:avLst/>
          </a:prstGeom>
          <a:noFill/>
        </p:spPr>
        <p:txBody>
          <a:bodyPr wrap="none" rtlCol="0" anchor="ctr">
            <a:spAutoFit/>
          </a:bodyPr>
          <a:lstStyle/>
          <a:p>
            <a:r>
              <a:rPr lang="en-US" sz="6000" b="1" dirty="0">
                <a:solidFill>
                  <a:srgbClr val="00B050"/>
                </a:solidFill>
                <a:latin typeface="Roboto" panose="02000000000000000000"/>
              </a:rPr>
              <a:t>87%</a:t>
            </a:r>
          </a:p>
        </p:txBody>
      </p:sp>
      <p:sp>
        <p:nvSpPr>
          <p:cNvPr id="15" name="ZoneTexte 14">
            <a:extLst>
              <a:ext uri="{FF2B5EF4-FFF2-40B4-BE49-F238E27FC236}">
                <a16:creationId xmlns:a16="http://schemas.microsoft.com/office/drawing/2014/main" id="{D0946C58-4DC4-3700-658E-5D2E11A6F3AD}"/>
              </a:ext>
            </a:extLst>
          </p:cNvPr>
          <p:cNvSpPr txBox="1"/>
          <p:nvPr/>
        </p:nvSpPr>
        <p:spPr>
          <a:xfrm>
            <a:off x="3305690" y="2119684"/>
            <a:ext cx="3816715"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[NON-MANAGERS] QCU | Base : 757 non managers</a:t>
            </a:r>
          </a:p>
        </p:txBody>
      </p:sp>
      <p:sp>
        <p:nvSpPr>
          <p:cNvPr id="17" name="TextBox 10">
            <a:extLst>
              <a:ext uri="{FF2B5EF4-FFF2-40B4-BE49-F238E27FC236}">
                <a16:creationId xmlns:a16="http://schemas.microsoft.com/office/drawing/2014/main" id="{CBD3B68F-B809-7F22-314E-33E063873D1C}"/>
              </a:ext>
            </a:extLst>
          </p:cNvPr>
          <p:cNvSpPr txBox="1"/>
          <p:nvPr/>
        </p:nvSpPr>
        <p:spPr>
          <a:xfrm>
            <a:off x="8350277" y="2581163"/>
            <a:ext cx="1635384" cy="1015663"/>
          </a:xfrm>
          <a:prstGeom prst="rect">
            <a:avLst/>
          </a:prstGeom>
          <a:noFill/>
        </p:spPr>
        <p:txBody>
          <a:bodyPr wrap="square" rtlCol="0" anchor="ctr">
            <a:spAutoFit/>
          </a:bodyPr>
          <a:lstStyle/>
          <a:p>
            <a:r>
              <a:rPr lang="en-US" sz="6000" b="1" dirty="0">
                <a:solidFill>
                  <a:srgbClr val="FF0000"/>
                </a:solidFill>
                <a:latin typeface="Roboto" panose="02000000000000000000"/>
              </a:rPr>
              <a:t>56%</a:t>
            </a:r>
          </a:p>
        </p:txBody>
      </p:sp>
      <p:sp>
        <p:nvSpPr>
          <p:cNvPr id="19" name="ZoneTexte 18">
            <a:extLst>
              <a:ext uri="{FF2B5EF4-FFF2-40B4-BE49-F238E27FC236}">
                <a16:creationId xmlns:a16="http://schemas.microsoft.com/office/drawing/2014/main" id="{6FD5333F-F449-D56B-8C77-DD312A9F6E08}"/>
              </a:ext>
            </a:extLst>
          </p:cNvPr>
          <p:cNvSpPr txBox="1"/>
          <p:nvPr/>
        </p:nvSpPr>
        <p:spPr>
          <a:xfrm>
            <a:off x="7405172" y="2848104"/>
            <a:ext cx="810090" cy="492443"/>
          </a:xfrm>
          <a:prstGeom prst="rect">
            <a:avLst/>
          </a:prstGeom>
        </p:spPr>
        <p:txBody>
          <a:bodyPr wrap="square" lIns="0" tIns="0" rIns="0" bIns="0" rtlCol="0" anchor="t" anchorCtr="0">
            <a:spAutoFit/>
          </a:bodyPr>
          <a:lstStyle/>
          <a:p>
            <a:pPr algn="ctr" fontAlgn="auto"/>
            <a:r>
              <a:rPr lang="fr-FR" sz="3200" dirty="0"/>
              <a:t>vs.</a:t>
            </a:r>
          </a:p>
        </p:txBody>
      </p:sp>
      <p:sp>
        <p:nvSpPr>
          <p:cNvPr id="20" name="TextBox 94">
            <a:extLst>
              <a:ext uri="{FF2B5EF4-FFF2-40B4-BE49-F238E27FC236}">
                <a16:creationId xmlns:a16="http://schemas.microsoft.com/office/drawing/2014/main" id="{9428C898-0C3F-36A6-25D9-F873E9483BA6}"/>
              </a:ext>
            </a:extLst>
          </p:cNvPr>
          <p:cNvSpPr txBox="1"/>
          <p:nvPr/>
        </p:nvSpPr>
        <p:spPr>
          <a:xfrm>
            <a:off x="8215261" y="3436258"/>
            <a:ext cx="1800201" cy="307777"/>
          </a:xfrm>
          <a:prstGeom prst="rect">
            <a:avLst/>
          </a:prstGeom>
          <a:noFill/>
        </p:spPr>
        <p:txBody>
          <a:bodyPr wrap="square" lIns="0" rIns="0" rtlCol="0" anchor="b">
            <a:spAutoFit/>
          </a:bodyPr>
          <a:lstStyle/>
          <a:p>
            <a:pPr algn="ctr"/>
            <a:r>
              <a:rPr lang="en-US" sz="1400" b="1" noProof="1">
                <a:solidFill>
                  <a:srgbClr val="FF0000"/>
                </a:solidFill>
                <a:latin typeface="Roboto" panose="02000000000000000000"/>
              </a:rPr>
              <a:t>Non-managers</a:t>
            </a:r>
          </a:p>
        </p:txBody>
      </p:sp>
    </p:spTree>
    <p:extLst>
      <p:ext uri="{BB962C8B-B14F-4D97-AF65-F5344CB8AC3E}">
        <p14:creationId xmlns:p14="http://schemas.microsoft.com/office/powerpoint/2010/main" val="10627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35</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602614" y="366405"/>
            <a:ext cx="10855569" cy="332399"/>
          </a:xfrm>
        </p:spPr>
        <p:txBody>
          <a:bodyPr/>
          <a:lstStyle/>
          <a:p>
            <a:r>
              <a:rPr lang="fr-FR" sz="2400" dirty="0"/>
              <a:t>L’EXEMPLARITÉ DU MANAGEMENT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59134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376195471"/>
              </p:ext>
            </p:extLst>
          </p:nvPr>
        </p:nvGraphicFramePr>
        <p:xfrm>
          <a:off x="653168" y="1249188"/>
          <a:ext cx="7468057" cy="285360"/>
        </p:xfrm>
        <a:graphic>
          <a:graphicData uri="http://schemas.openxmlformats.org/drawingml/2006/table">
            <a:tbl>
              <a:tblPr>
                <a:tableStyleId>{5C22544A-7EE6-4342-B048-85BDC9FD1C3A}</a:tableStyleId>
              </a:tblPr>
              <a:tblGrid>
                <a:gridCol w="7468057">
                  <a:extLst>
                    <a:ext uri="{9D8B030D-6E8A-4147-A177-3AD203B41FA5}">
                      <a16:colId xmlns:a16="http://schemas.microsoft.com/office/drawing/2014/main" val="3555398857"/>
                    </a:ext>
                  </a:extLst>
                </a:gridCol>
              </a:tblGrid>
              <a:tr h="0">
                <a:tc>
                  <a:txBody>
                    <a:bodyPr/>
                    <a:lstStyle/>
                    <a:p>
                      <a:pPr lvl="0"/>
                      <a:r>
                        <a:rPr lang="fr-FR" sz="1400" b="1" kern="1200" dirty="0">
                          <a:solidFill>
                            <a:schemeClr val="dk1"/>
                          </a:solidFill>
                          <a:effectLst/>
                          <a:latin typeface="+mn-lt"/>
                          <a:ea typeface="+mn-ea"/>
                          <a:cs typeface="+mn-cs"/>
                        </a:rPr>
                        <a:t>Pour vous, quels sont 3 sujets les plus importants dans le domaine de l’éthique et de la conformité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50012"/>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3 réponses maximum  | Base : 1001 répondants</a:t>
            </a:r>
          </a:p>
        </p:txBody>
      </p:sp>
      <p:sp>
        <p:nvSpPr>
          <p:cNvPr id="10" name="TextBox 94">
            <a:extLst>
              <a:ext uri="{FF2B5EF4-FFF2-40B4-BE49-F238E27FC236}">
                <a16:creationId xmlns:a16="http://schemas.microsoft.com/office/drawing/2014/main" id="{94F4699F-6F34-7845-3DF9-099FEBCF2701}"/>
              </a:ext>
            </a:extLst>
          </p:cNvPr>
          <p:cNvSpPr txBox="1"/>
          <p:nvPr/>
        </p:nvSpPr>
        <p:spPr>
          <a:xfrm>
            <a:off x="5510935" y="2378952"/>
            <a:ext cx="4725525" cy="707886"/>
          </a:xfrm>
          <a:prstGeom prst="rect">
            <a:avLst/>
          </a:prstGeom>
          <a:noFill/>
        </p:spPr>
        <p:txBody>
          <a:bodyPr wrap="square" lIns="0" rIns="0" rtlCol="0" anchor="b">
            <a:spAutoFit/>
          </a:bodyPr>
          <a:lstStyle/>
          <a:p>
            <a:pPr lvl="0"/>
            <a:r>
              <a:rPr lang="fr-FR" sz="2000" b="1" dirty="0">
                <a:solidFill>
                  <a:srgbClr val="00B050"/>
                </a:solidFill>
                <a:latin typeface="Roboto" panose="02000000000000000000"/>
              </a:rPr>
              <a:t>Exemplarité du management – </a:t>
            </a:r>
          </a:p>
          <a:p>
            <a:pPr lvl="0"/>
            <a:r>
              <a:rPr lang="fr-FR" sz="2000" b="1" dirty="0">
                <a:solidFill>
                  <a:srgbClr val="00B050"/>
                </a:solidFill>
                <a:latin typeface="Roboto" panose="02000000000000000000"/>
              </a:rPr>
              <a:t>Respect et protection des collaborateurs</a:t>
            </a:r>
          </a:p>
        </p:txBody>
      </p:sp>
      <p:sp>
        <p:nvSpPr>
          <p:cNvPr id="11" name="TextBox 10">
            <a:extLst>
              <a:ext uri="{FF2B5EF4-FFF2-40B4-BE49-F238E27FC236}">
                <a16:creationId xmlns:a16="http://schemas.microsoft.com/office/drawing/2014/main" id="{612EACDD-CD02-5CD6-4225-1FA597C66411}"/>
              </a:ext>
            </a:extLst>
          </p:cNvPr>
          <p:cNvSpPr txBox="1"/>
          <p:nvPr/>
        </p:nvSpPr>
        <p:spPr>
          <a:xfrm>
            <a:off x="3710735" y="2222340"/>
            <a:ext cx="1635384" cy="1015663"/>
          </a:xfrm>
          <a:prstGeom prst="rect">
            <a:avLst/>
          </a:prstGeom>
          <a:noFill/>
        </p:spPr>
        <p:txBody>
          <a:bodyPr wrap="none" rtlCol="0" anchor="ctr">
            <a:spAutoFit/>
          </a:bodyPr>
          <a:lstStyle/>
          <a:p>
            <a:r>
              <a:rPr lang="en-US" sz="6000" b="1" dirty="0">
                <a:solidFill>
                  <a:srgbClr val="00B050"/>
                </a:solidFill>
                <a:latin typeface="Roboto" panose="02000000000000000000"/>
              </a:rPr>
              <a:t>51%</a:t>
            </a:r>
          </a:p>
        </p:txBody>
      </p:sp>
      <p:sp>
        <p:nvSpPr>
          <p:cNvPr id="13" name="TextBox 10">
            <a:extLst>
              <a:ext uri="{FF2B5EF4-FFF2-40B4-BE49-F238E27FC236}">
                <a16:creationId xmlns:a16="http://schemas.microsoft.com/office/drawing/2014/main" id="{C098FB48-F3FB-1C3B-1D96-5A78314C5CE6}"/>
              </a:ext>
            </a:extLst>
          </p:cNvPr>
          <p:cNvSpPr txBox="1"/>
          <p:nvPr/>
        </p:nvSpPr>
        <p:spPr>
          <a:xfrm>
            <a:off x="3710735" y="3557799"/>
            <a:ext cx="1491114" cy="923330"/>
          </a:xfrm>
          <a:prstGeom prst="rect">
            <a:avLst/>
          </a:prstGeom>
          <a:noFill/>
        </p:spPr>
        <p:txBody>
          <a:bodyPr wrap="none" rtlCol="0" anchor="ctr">
            <a:spAutoFit/>
          </a:bodyPr>
          <a:lstStyle/>
          <a:p>
            <a:r>
              <a:rPr lang="en-US" sz="5400" b="1" dirty="0">
                <a:solidFill>
                  <a:srgbClr val="00B050"/>
                </a:solidFill>
                <a:latin typeface="Roboto" panose="02000000000000000000"/>
              </a:rPr>
              <a:t>45%</a:t>
            </a:r>
          </a:p>
        </p:txBody>
      </p:sp>
      <p:sp>
        <p:nvSpPr>
          <p:cNvPr id="14" name="TextBox 94">
            <a:extLst>
              <a:ext uri="{FF2B5EF4-FFF2-40B4-BE49-F238E27FC236}">
                <a16:creationId xmlns:a16="http://schemas.microsoft.com/office/drawing/2014/main" id="{514B2DB0-CAE0-77A6-9975-7B850FB5D4B2}"/>
              </a:ext>
            </a:extLst>
          </p:cNvPr>
          <p:cNvSpPr txBox="1"/>
          <p:nvPr/>
        </p:nvSpPr>
        <p:spPr>
          <a:xfrm>
            <a:off x="5510934" y="3727774"/>
            <a:ext cx="4725524" cy="646331"/>
          </a:xfrm>
          <a:prstGeom prst="rect">
            <a:avLst/>
          </a:prstGeom>
          <a:noFill/>
        </p:spPr>
        <p:txBody>
          <a:bodyPr wrap="square" lIns="0" rIns="0" rtlCol="0" anchor="b">
            <a:spAutoFit/>
          </a:bodyPr>
          <a:lstStyle/>
          <a:p>
            <a:r>
              <a:rPr lang="fr-FR" sz="1800" b="1" dirty="0">
                <a:solidFill>
                  <a:srgbClr val="00B050"/>
                </a:solidFill>
                <a:latin typeface="Roboto" panose="02000000000000000000"/>
              </a:rPr>
              <a:t>Respect et protection des données personnelles</a:t>
            </a:r>
          </a:p>
        </p:txBody>
      </p:sp>
      <p:sp>
        <p:nvSpPr>
          <p:cNvPr id="23" name="TextBox 10">
            <a:extLst>
              <a:ext uri="{FF2B5EF4-FFF2-40B4-BE49-F238E27FC236}">
                <a16:creationId xmlns:a16="http://schemas.microsoft.com/office/drawing/2014/main" id="{2EC3D602-C254-5A73-161C-C38F2B02AD2E}"/>
              </a:ext>
            </a:extLst>
          </p:cNvPr>
          <p:cNvSpPr txBox="1"/>
          <p:nvPr/>
        </p:nvSpPr>
        <p:spPr>
          <a:xfrm>
            <a:off x="3805655" y="4893258"/>
            <a:ext cx="1345240" cy="830997"/>
          </a:xfrm>
          <a:prstGeom prst="rect">
            <a:avLst/>
          </a:prstGeom>
          <a:noFill/>
        </p:spPr>
        <p:txBody>
          <a:bodyPr wrap="none" rtlCol="0" anchor="ctr">
            <a:spAutoFit/>
          </a:bodyPr>
          <a:lstStyle/>
          <a:p>
            <a:r>
              <a:rPr lang="en-US" sz="4800" b="1" dirty="0">
                <a:solidFill>
                  <a:schemeClr val="bg1">
                    <a:lumMod val="65000"/>
                  </a:schemeClr>
                </a:solidFill>
                <a:latin typeface="Roboto" panose="02000000000000000000"/>
              </a:rPr>
              <a:t>39%</a:t>
            </a:r>
          </a:p>
        </p:txBody>
      </p:sp>
      <p:sp>
        <p:nvSpPr>
          <p:cNvPr id="24" name="TextBox 94">
            <a:extLst>
              <a:ext uri="{FF2B5EF4-FFF2-40B4-BE49-F238E27FC236}">
                <a16:creationId xmlns:a16="http://schemas.microsoft.com/office/drawing/2014/main" id="{719E0078-2228-30C2-CA48-7F1039FA967B}"/>
              </a:ext>
            </a:extLst>
          </p:cNvPr>
          <p:cNvSpPr txBox="1"/>
          <p:nvPr/>
        </p:nvSpPr>
        <p:spPr>
          <a:xfrm>
            <a:off x="5510934" y="5169968"/>
            <a:ext cx="4725526" cy="369332"/>
          </a:xfrm>
          <a:prstGeom prst="rect">
            <a:avLst/>
          </a:prstGeom>
          <a:noFill/>
        </p:spPr>
        <p:txBody>
          <a:bodyPr wrap="square" lIns="0" rIns="0" rtlCol="0" anchor="b">
            <a:spAutoFit/>
          </a:bodyPr>
          <a:lstStyle/>
          <a:p>
            <a:r>
              <a:rPr lang="en-US" sz="1800" b="1" noProof="1">
                <a:solidFill>
                  <a:schemeClr val="bg1">
                    <a:lumMod val="65000"/>
                  </a:schemeClr>
                </a:solidFill>
                <a:latin typeface="Roboto" panose="02000000000000000000"/>
              </a:rPr>
              <a:t>Respect et protection des clients</a:t>
            </a:r>
          </a:p>
        </p:txBody>
      </p:sp>
    </p:spTree>
    <p:extLst>
      <p:ext uri="{BB962C8B-B14F-4D97-AF65-F5344CB8AC3E}">
        <p14:creationId xmlns:p14="http://schemas.microsoft.com/office/powerpoint/2010/main" val="197777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36</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6258" y="376029"/>
            <a:ext cx="10855569" cy="664797"/>
          </a:xfrm>
        </p:spPr>
        <p:txBody>
          <a:bodyPr/>
          <a:lstStyle/>
          <a:p>
            <a:r>
              <a:rPr lang="fr-FR" sz="2400" dirty="0"/>
              <a:t>PARMI CES PRATIQUES NON-ÉTHIQUES, UN MANAGEMENT NON-EXEMPLAIRE SERAIT LE PRINCIPAL MOTIF DE DÉPART DE L’ENTREPRISE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613316642"/>
              </p:ext>
            </p:extLst>
          </p:nvPr>
        </p:nvGraphicFramePr>
        <p:xfrm>
          <a:off x="652734" y="1282263"/>
          <a:ext cx="8368591" cy="285360"/>
        </p:xfrm>
        <a:graphic>
          <a:graphicData uri="http://schemas.openxmlformats.org/drawingml/2006/table">
            <a:tbl>
              <a:tblPr>
                <a:tableStyleId>{5C22544A-7EE6-4342-B048-85BDC9FD1C3A}</a:tableStyleId>
              </a:tblPr>
              <a:tblGrid>
                <a:gridCol w="8368591">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Parmi les pratiques non-éthiques suivantes, lesquelles seraient de nature à vous faire quitter l’entreprise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617244"/>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602232"/>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3" name="Bulle narrative : rectangle 2">
            <a:extLst>
              <a:ext uri="{FF2B5EF4-FFF2-40B4-BE49-F238E27FC236}">
                <a16:creationId xmlns:a16="http://schemas.microsoft.com/office/drawing/2014/main" id="{B9BFB690-9905-640F-92A2-61EBD53AC497}"/>
              </a:ext>
            </a:extLst>
          </p:cNvPr>
          <p:cNvSpPr/>
          <p:nvPr/>
        </p:nvSpPr>
        <p:spPr>
          <a:xfrm>
            <a:off x="383768" y="5909281"/>
            <a:ext cx="2111832" cy="490049"/>
          </a:xfrm>
          <a:prstGeom prst="wedgeRectCallout">
            <a:avLst>
              <a:gd name="adj1" fmla="val 58132"/>
              <a:gd name="adj2" fmla="val -10258"/>
            </a:avLst>
          </a:prstGeom>
          <a:noFill/>
          <a:ln>
            <a:solidFill>
              <a:schemeClr val="tx1"/>
            </a:solidFill>
          </a:ln>
        </p:spPr>
        <p:txBody>
          <a:bodyPr lIns="0" tIns="0" rIns="0" bIns="0" rtlCol="0" anchor="ctr">
            <a:noAutofit/>
          </a:bodyPr>
          <a:lstStyle/>
          <a:p>
            <a:pPr algn="ctr"/>
            <a:r>
              <a:rPr lang="fr-FR" sz="1000" dirty="0">
                <a:latin typeface="Roboto" pitchFamily="2" charset="0"/>
                <a:ea typeface="Roboto" pitchFamily="2" charset="0"/>
              </a:rPr>
              <a:t>« Non respect de la vie privée » ; « conflit avec mes valeurs » ; « Non respect de l’environnement »</a:t>
            </a:r>
          </a:p>
        </p:txBody>
      </p:sp>
      <p:graphicFrame>
        <p:nvGraphicFramePr>
          <p:cNvPr id="15" name="Tableau 23">
            <a:extLst>
              <a:ext uri="{FF2B5EF4-FFF2-40B4-BE49-F238E27FC236}">
                <a16:creationId xmlns:a16="http://schemas.microsoft.com/office/drawing/2014/main" id="{BE14445C-051A-D7EC-FD4E-61F558DBB15B}"/>
              </a:ext>
            </a:extLst>
          </p:cNvPr>
          <p:cNvGraphicFramePr>
            <a:graphicFrameLocks noGrp="1"/>
          </p:cNvGraphicFramePr>
          <p:nvPr>
            <p:extLst>
              <p:ext uri="{D42A27DB-BD31-4B8C-83A1-F6EECF244321}">
                <p14:modId xmlns:p14="http://schemas.microsoft.com/office/powerpoint/2010/main" val="3493522325"/>
              </p:ext>
            </p:extLst>
          </p:nvPr>
        </p:nvGraphicFramePr>
        <p:xfrm>
          <a:off x="1170338" y="2069240"/>
          <a:ext cx="5150688" cy="4171794"/>
        </p:xfrm>
        <a:graphic>
          <a:graphicData uri="http://schemas.openxmlformats.org/drawingml/2006/table">
            <a:tbl>
              <a:tblPr firstRow="1" bandRow="1">
                <a:tableStyleId>{2D5ABB26-0587-4C30-8999-92F81FD0307C}</a:tableStyleId>
              </a:tblPr>
              <a:tblGrid>
                <a:gridCol w="5150688">
                  <a:extLst>
                    <a:ext uri="{9D8B030D-6E8A-4147-A177-3AD203B41FA5}">
                      <a16:colId xmlns:a16="http://schemas.microsoft.com/office/drawing/2014/main" val="2564470084"/>
                    </a:ext>
                  </a:extLst>
                </a:gridCol>
              </a:tblGrid>
              <a:tr h="572949">
                <a:tc>
                  <a:txBody>
                    <a:bodyPr/>
                    <a:lstStyle/>
                    <a:p>
                      <a:pPr algn="ctr"/>
                      <a:r>
                        <a:rPr lang="fr-FR" sz="1400" b="1" dirty="0">
                          <a:solidFill>
                            <a:srgbClr val="00B050"/>
                          </a:solidFill>
                        </a:rPr>
                        <a:t>Management non exemplaire, </a:t>
                      </a:r>
                    </a:p>
                    <a:p>
                      <a:pPr algn="ctr"/>
                      <a:r>
                        <a:rPr lang="fr-FR" sz="1400" b="1" dirty="0">
                          <a:solidFill>
                            <a:srgbClr val="00B050"/>
                          </a:solidFill>
                        </a:rPr>
                        <a:t>discrimination, harcèlement</a:t>
                      </a:r>
                    </a:p>
                  </a:txBody>
                  <a:tcPr anchor="ctr"/>
                </a:tc>
                <a:extLst>
                  <a:ext uri="{0D108BD9-81ED-4DB2-BD59-A6C34878D82A}">
                    <a16:rowId xmlns:a16="http://schemas.microsoft.com/office/drawing/2014/main" val="3309693034"/>
                  </a:ext>
                </a:extLst>
              </a:tr>
              <a:tr h="572949">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Pratiques frauduleuses, corruption,</a:t>
                      </a:r>
                    </a:p>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blanchiment</a:t>
                      </a:r>
                    </a:p>
                  </a:txBody>
                  <a:tcPr anchor="ctr"/>
                </a:tc>
                <a:extLst>
                  <a:ext uri="{0D108BD9-81ED-4DB2-BD59-A6C34878D82A}">
                    <a16:rowId xmlns:a16="http://schemas.microsoft.com/office/drawing/2014/main" val="2811886992"/>
                  </a:ext>
                </a:extLst>
              </a:tr>
              <a:tr h="572949">
                <a:tc>
                  <a:txBody>
                    <a:bodyPr/>
                    <a:lstStyle/>
                    <a:p>
                      <a:pPr algn="ctr"/>
                      <a:r>
                        <a:rPr lang="fr-FR" sz="1400" b="0" dirty="0">
                          <a:solidFill>
                            <a:schemeClr val="tx1"/>
                          </a:solidFill>
                        </a:rPr>
                        <a:t>Absence de protection des </a:t>
                      </a:r>
                    </a:p>
                    <a:p>
                      <a:pPr algn="ctr"/>
                      <a:r>
                        <a:rPr lang="fr-FR" sz="1400" b="0" dirty="0">
                          <a:solidFill>
                            <a:schemeClr val="tx1"/>
                          </a:solidFill>
                        </a:rPr>
                        <a:t>données personnelles</a:t>
                      </a:r>
                    </a:p>
                  </a:txBody>
                  <a:tcPr anchor="ctr"/>
                </a:tc>
                <a:extLst>
                  <a:ext uri="{0D108BD9-81ED-4DB2-BD59-A6C34878D82A}">
                    <a16:rowId xmlns:a16="http://schemas.microsoft.com/office/drawing/2014/main" val="3466736975"/>
                  </a:ext>
                </a:extLst>
              </a:tr>
              <a:tr h="435683">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Atteinte au respect des clients</a:t>
                      </a:r>
                    </a:p>
                  </a:txBody>
                  <a:tcPr anchor="ctr"/>
                </a:tc>
                <a:extLst>
                  <a:ext uri="{0D108BD9-81ED-4DB2-BD59-A6C34878D82A}">
                    <a16:rowId xmlns:a16="http://schemas.microsoft.com/office/drawing/2014/main" val="4231699068"/>
                  </a:ext>
                </a:extLst>
              </a:tr>
              <a:tr h="435683">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Conflits d’intérêts</a:t>
                      </a:r>
                    </a:p>
                  </a:txBody>
                  <a:tcPr anchor="ctr"/>
                </a:tc>
                <a:extLst>
                  <a:ext uri="{0D108BD9-81ED-4DB2-BD59-A6C34878D82A}">
                    <a16:rowId xmlns:a16="http://schemas.microsoft.com/office/drawing/2014/main" val="449917818"/>
                  </a:ext>
                </a:extLst>
              </a:tr>
              <a:tr h="572949">
                <a:tc>
                  <a:txBody>
                    <a:bodyPr/>
                    <a:lstStyle/>
                    <a:p>
                      <a:pPr algn="ctr"/>
                      <a:r>
                        <a:rPr lang="fr-FR" sz="1400" b="0" dirty="0">
                          <a:solidFill>
                            <a:schemeClr val="tx1"/>
                          </a:solidFill>
                        </a:rPr>
                        <a:t>Atteinte au respect des communautés</a:t>
                      </a:r>
                    </a:p>
                    <a:p>
                      <a:pPr algn="ctr"/>
                      <a:r>
                        <a:rPr lang="fr-FR" sz="1400" b="0" dirty="0">
                          <a:solidFill>
                            <a:schemeClr val="tx1"/>
                          </a:solidFill>
                        </a:rPr>
                        <a:t>locales</a:t>
                      </a:r>
                    </a:p>
                  </a:txBody>
                  <a:tcPr anchor="ctr"/>
                </a:tc>
                <a:extLst>
                  <a:ext uri="{0D108BD9-81ED-4DB2-BD59-A6C34878D82A}">
                    <a16:rowId xmlns:a16="http://schemas.microsoft.com/office/drawing/2014/main" val="1056276976"/>
                  </a:ext>
                </a:extLst>
              </a:tr>
              <a:tr h="572949">
                <a:tc>
                  <a:txBody>
                    <a:bodyPr/>
                    <a:lstStyle/>
                    <a:p>
                      <a:pPr algn="ctr"/>
                      <a:r>
                        <a:rPr lang="fr-FR" sz="1400" b="0" dirty="0">
                          <a:solidFill>
                            <a:schemeClr val="tx1"/>
                          </a:solidFill>
                        </a:rPr>
                        <a:t>Non respect des valeurs de</a:t>
                      </a:r>
                    </a:p>
                    <a:p>
                      <a:pPr algn="ctr"/>
                      <a:r>
                        <a:rPr lang="fr-FR" sz="1400" b="0" dirty="0">
                          <a:solidFill>
                            <a:schemeClr val="tx1"/>
                          </a:solidFill>
                        </a:rPr>
                        <a:t>mon entreprise</a:t>
                      </a:r>
                    </a:p>
                  </a:txBody>
                  <a:tcPr anchor="ctr"/>
                </a:tc>
                <a:extLst>
                  <a:ext uri="{0D108BD9-81ED-4DB2-BD59-A6C34878D82A}">
                    <a16:rowId xmlns:a16="http://schemas.microsoft.com/office/drawing/2014/main" val="1038497186"/>
                  </a:ext>
                </a:extLst>
              </a:tr>
              <a:tr h="435683">
                <a:tc>
                  <a:txBody>
                    <a:bodyPr/>
                    <a:lstStyle/>
                    <a:p>
                      <a:pPr algn="ctr"/>
                      <a:r>
                        <a:rPr lang="fr-FR" sz="1400" b="0" dirty="0">
                          <a:solidFill>
                            <a:schemeClr val="tx1"/>
                          </a:solidFill>
                        </a:rPr>
                        <a:t>Autres</a:t>
                      </a:r>
                    </a:p>
                  </a:txBody>
                  <a:tcPr anchor="ctr"/>
                </a:tc>
                <a:extLst>
                  <a:ext uri="{0D108BD9-81ED-4DB2-BD59-A6C34878D82A}">
                    <a16:rowId xmlns:a16="http://schemas.microsoft.com/office/drawing/2014/main" val="1365575325"/>
                  </a:ext>
                </a:extLst>
              </a:tr>
            </a:tbl>
          </a:graphicData>
        </a:graphic>
      </p:graphicFrame>
      <p:graphicFrame>
        <p:nvGraphicFramePr>
          <p:cNvPr id="22" name="Tableau 21">
            <a:extLst>
              <a:ext uri="{FF2B5EF4-FFF2-40B4-BE49-F238E27FC236}">
                <a16:creationId xmlns:a16="http://schemas.microsoft.com/office/drawing/2014/main" id="{01286953-C4DB-BE67-6B37-4E983B993141}"/>
              </a:ext>
            </a:extLst>
          </p:cNvPr>
          <p:cNvGraphicFramePr>
            <a:graphicFrameLocks noGrp="1"/>
          </p:cNvGraphicFramePr>
          <p:nvPr>
            <p:extLst>
              <p:ext uri="{D42A27DB-BD31-4B8C-83A1-F6EECF244321}">
                <p14:modId xmlns:p14="http://schemas.microsoft.com/office/powerpoint/2010/main" val="3352187644"/>
              </p:ext>
            </p:extLst>
          </p:nvPr>
        </p:nvGraphicFramePr>
        <p:xfrm>
          <a:off x="6730775" y="2019388"/>
          <a:ext cx="715375" cy="4271495"/>
        </p:xfrm>
        <a:graphic>
          <a:graphicData uri="http://schemas.openxmlformats.org/drawingml/2006/table">
            <a:tbl>
              <a:tblPr firstRow="1" bandRow="1">
                <a:tableStyleId>{2D5ABB26-0587-4C30-8999-92F81FD0307C}</a:tableStyleId>
              </a:tblPr>
              <a:tblGrid>
                <a:gridCol w="715375">
                  <a:extLst>
                    <a:ext uri="{9D8B030D-6E8A-4147-A177-3AD203B41FA5}">
                      <a16:colId xmlns:a16="http://schemas.microsoft.com/office/drawing/2014/main" val="2564470084"/>
                    </a:ext>
                  </a:extLst>
                </a:gridCol>
              </a:tblGrid>
              <a:tr h="497048">
                <a:tc>
                  <a:txBody>
                    <a:bodyPr/>
                    <a:lstStyle/>
                    <a:p>
                      <a:pPr algn="ctr"/>
                      <a:r>
                        <a:rPr lang="fr-FR" sz="2400" b="1" dirty="0">
                          <a:solidFill>
                            <a:srgbClr val="00B050"/>
                          </a:solidFill>
                        </a:rPr>
                        <a:t>89%</a:t>
                      </a:r>
                    </a:p>
                  </a:txBody>
                  <a:tcPr anchor="ctr"/>
                </a:tc>
                <a:extLst>
                  <a:ext uri="{0D108BD9-81ED-4DB2-BD59-A6C34878D82A}">
                    <a16:rowId xmlns:a16="http://schemas.microsoft.com/office/drawing/2014/main" val="3309693034"/>
                  </a:ext>
                </a:extLst>
              </a:tr>
              <a:tr h="669434">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B050"/>
                          </a:solidFill>
                          <a:effectLst/>
                          <a:uLnTx/>
                          <a:uFillTx/>
                          <a:latin typeface="Calibri"/>
                          <a:ea typeface="+mn-ea"/>
                          <a:cs typeface="+mn-cs"/>
                        </a:rPr>
                        <a:t>82%</a:t>
                      </a:r>
                    </a:p>
                  </a:txBody>
                  <a:tcPr anchor="ctr"/>
                </a:tc>
                <a:extLst>
                  <a:ext uri="{0D108BD9-81ED-4DB2-BD59-A6C34878D82A}">
                    <a16:rowId xmlns:a16="http://schemas.microsoft.com/office/drawing/2014/main" val="2811886992"/>
                  </a:ext>
                </a:extLst>
              </a:tr>
              <a:tr h="508093">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75%</a:t>
                      </a:r>
                    </a:p>
                  </a:txBody>
                  <a:tcPr anchor="ctr"/>
                </a:tc>
                <a:extLst>
                  <a:ext uri="{0D108BD9-81ED-4DB2-BD59-A6C34878D82A}">
                    <a16:rowId xmlns:a16="http://schemas.microsoft.com/office/drawing/2014/main" val="3466736975"/>
                  </a:ext>
                </a:extLst>
              </a:tr>
              <a:tr h="564548">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72%</a:t>
                      </a:r>
                    </a:p>
                  </a:txBody>
                  <a:tcPr anchor="ctr"/>
                </a:tc>
                <a:extLst>
                  <a:ext uri="{0D108BD9-81ED-4DB2-BD59-A6C34878D82A}">
                    <a16:rowId xmlns:a16="http://schemas.microsoft.com/office/drawing/2014/main" val="4231699068"/>
                  </a:ext>
                </a:extLst>
              </a:tr>
              <a:tr h="508093">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71%</a:t>
                      </a:r>
                    </a:p>
                  </a:txBody>
                  <a:tcPr anchor="ctr"/>
                </a:tc>
                <a:extLst>
                  <a:ext uri="{0D108BD9-81ED-4DB2-BD59-A6C34878D82A}">
                    <a16:rowId xmlns:a16="http://schemas.microsoft.com/office/drawing/2014/main" val="449917818"/>
                  </a:ext>
                </a:extLst>
              </a:tr>
              <a:tr h="508093">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68%</a:t>
                      </a:r>
                    </a:p>
                  </a:txBody>
                  <a:tcPr anchor="ctr"/>
                </a:tc>
                <a:extLst>
                  <a:ext uri="{0D108BD9-81ED-4DB2-BD59-A6C34878D82A}">
                    <a16:rowId xmlns:a16="http://schemas.microsoft.com/office/drawing/2014/main" val="41856834"/>
                  </a:ext>
                </a:extLst>
              </a:tr>
              <a:tr h="508093">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64%</a:t>
                      </a:r>
                    </a:p>
                  </a:txBody>
                  <a:tcPr anchor="ctr"/>
                </a:tc>
                <a:extLst>
                  <a:ext uri="{0D108BD9-81ED-4DB2-BD59-A6C34878D82A}">
                    <a16:rowId xmlns:a16="http://schemas.microsoft.com/office/drawing/2014/main" val="908194334"/>
                  </a:ext>
                </a:extLst>
              </a:tr>
              <a:tr h="508093">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46%</a:t>
                      </a:r>
                    </a:p>
                  </a:txBody>
                  <a:tcPr anchor="ctr"/>
                </a:tc>
                <a:extLst>
                  <a:ext uri="{0D108BD9-81ED-4DB2-BD59-A6C34878D82A}">
                    <a16:rowId xmlns:a16="http://schemas.microsoft.com/office/drawing/2014/main" val="557252613"/>
                  </a:ext>
                </a:extLst>
              </a:tr>
            </a:tbl>
          </a:graphicData>
        </a:graphic>
      </p:graphicFrame>
      <p:cxnSp>
        <p:nvCxnSpPr>
          <p:cNvPr id="4" name="Connecteur droit 3">
            <a:extLst>
              <a:ext uri="{FF2B5EF4-FFF2-40B4-BE49-F238E27FC236}">
                <a16:creationId xmlns:a16="http://schemas.microsoft.com/office/drawing/2014/main" id="{F4EBA536-519B-4874-0C27-589E761EC846}"/>
              </a:ext>
            </a:extLst>
          </p:cNvPr>
          <p:cNvCxnSpPr>
            <a:cxnSpLocks/>
          </p:cNvCxnSpPr>
          <p:nvPr/>
        </p:nvCxnSpPr>
        <p:spPr>
          <a:xfrm>
            <a:off x="1170337" y="3203975"/>
            <a:ext cx="8301038"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60B19A4B-46E9-ABA2-0923-21F75A4354A4}"/>
              </a:ext>
            </a:extLst>
          </p:cNvPr>
          <p:cNvCxnSpPr>
            <a:cxnSpLocks/>
          </p:cNvCxnSpPr>
          <p:nvPr/>
        </p:nvCxnSpPr>
        <p:spPr>
          <a:xfrm>
            <a:off x="1170337" y="5814265"/>
            <a:ext cx="8301038"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57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3663243-917D-C6E2-B007-E5F1DB44B55D}"/>
              </a:ext>
            </a:extLst>
          </p:cNvPr>
          <p:cNvSpPr txBox="1"/>
          <p:nvPr/>
        </p:nvSpPr>
        <p:spPr>
          <a:xfrm>
            <a:off x="2479" y="1520723"/>
            <a:ext cx="6638958" cy="4653582"/>
          </a:xfrm>
          <a:prstGeom prst="rect">
            <a:avLst/>
          </a:prstGeom>
        </p:spPr>
        <p:txBody>
          <a:bodyPr vert="horz" wrap="square" lIns="252000" tIns="0" rIns="0" bIns="0" rtlCol="0" anchor="t" anchorCtr="0">
            <a:spAutoFit/>
          </a:bodyPr>
          <a:lstStyle>
            <a:defPPr>
              <a:defRPr lang="fr-FR"/>
            </a:defPPr>
            <a:lvl1pPr algn="ctr" defTabSz="914423" eaLnBrk="1" latinLnBrk="0" hangingPunct="1">
              <a:lnSpc>
                <a:spcPct val="90000"/>
              </a:lnSpc>
              <a:buNone/>
              <a:defRPr sz="3200" b="1" spc="-150" baseline="0">
                <a:latin typeface="Oswald" pitchFamily="2" charset="0"/>
                <a:ea typeface="Roboto" pitchFamily="2" charset="0"/>
                <a:cs typeface="Open Sans" panose="020B0606030504020204" pitchFamily="34" charset="0"/>
              </a:defRPr>
            </a:lvl1pPr>
          </a:lstStyle>
          <a:p>
            <a:r>
              <a:rPr lang="fr-FR" sz="2800" dirty="0"/>
              <a:t>LE MANAGER EST PERCU COMME L’INCARNATION DE CES VALEURS. </a:t>
            </a:r>
          </a:p>
          <a:p>
            <a:r>
              <a:rPr lang="fr-FR" sz="2800" dirty="0"/>
              <a:t>EN PARTICULIER, LE MANAGER ENCADRANT :</a:t>
            </a:r>
          </a:p>
          <a:p>
            <a:pPr marL="457200" indent="-457200">
              <a:buClr>
                <a:schemeClr val="accent4"/>
              </a:buClr>
              <a:buFont typeface="Wingdings" panose="05000000000000000000" pitchFamily="2" charset="2"/>
              <a:buChar char="§"/>
            </a:pPr>
            <a:endParaRPr lang="fr-FR" sz="2800" dirty="0"/>
          </a:p>
          <a:p>
            <a:pPr marL="457200" indent="-457200">
              <a:buClr>
                <a:schemeClr val="accent4"/>
              </a:buClr>
              <a:buFont typeface="Wingdings" panose="05000000000000000000" pitchFamily="2" charset="2"/>
              <a:buChar char="§"/>
            </a:pPr>
            <a:r>
              <a:rPr lang="fr-FR" sz="2800" dirty="0"/>
              <a:t>ARMÉ ET À L’ÉCOUTE</a:t>
            </a:r>
          </a:p>
          <a:p>
            <a:pPr marL="457200" indent="-457200">
              <a:buClr>
                <a:schemeClr val="accent4"/>
              </a:buClr>
              <a:buFont typeface="Wingdings" panose="05000000000000000000" pitchFamily="2" charset="2"/>
              <a:buChar char="§"/>
            </a:pPr>
            <a:r>
              <a:rPr lang="fr-FR" sz="2800" dirty="0"/>
              <a:t>SE SENT PRÊT</a:t>
            </a:r>
          </a:p>
          <a:p>
            <a:pPr marL="457200" indent="-457200">
              <a:buClr>
                <a:schemeClr val="accent4"/>
              </a:buClr>
              <a:buFont typeface="Wingdings" panose="05000000000000000000" pitchFamily="2" charset="2"/>
              <a:buChar char="§"/>
            </a:pPr>
            <a:r>
              <a:rPr lang="fr-FR" sz="2800" dirty="0"/>
              <a:t>EST L’INTERLOCUTEUR PRIVILÉGIÉ POUR TOUTES CES QUESTIONS</a:t>
            </a:r>
          </a:p>
          <a:p>
            <a:pPr marL="457200" indent="-457200">
              <a:buClr>
                <a:schemeClr val="accent4"/>
              </a:buClr>
              <a:buFont typeface="Wingdings" panose="05000000000000000000" pitchFamily="2" charset="2"/>
              <a:buChar char="§"/>
            </a:pPr>
            <a:r>
              <a:rPr lang="fr-FR" sz="2800" dirty="0"/>
              <a:t>EST LE MIEUX INFORMÉ ET LE MIEUX FORMÉ SUR CES SUJETS</a:t>
            </a:r>
          </a:p>
          <a:p>
            <a:endParaRPr lang="fr-FR" sz="2800" dirty="0"/>
          </a:p>
          <a:p>
            <a:r>
              <a:rPr lang="fr-FR" sz="2800" dirty="0"/>
              <a:t>DE QUOI A-T-IL BESOIN ?</a:t>
            </a:r>
          </a:p>
        </p:txBody>
      </p:sp>
      <p:sp>
        <p:nvSpPr>
          <p:cNvPr id="4" name="ZoneTexte 3">
            <a:extLst>
              <a:ext uri="{FF2B5EF4-FFF2-40B4-BE49-F238E27FC236}">
                <a16:creationId xmlns:a16="http://schemas.microsoft.com/office/drawing/2014/main" id="{B4050CD9-72FD-DF0E-CADB-F55B274C7BDE}"/>
              </a:ext>
            </a:extLst>
          </p:cNvPr>
          <p:cNvSpPr txBox="1"/>
          <p:nvPr/>
        </p:nvSpPr>
        <p:spPr>
          <a:xfrm>
            <a:off x="343905" y="430853"/>
            <a:ext cx="5985665" cy="747897"/>
          </a:xfrm>
          <a:prstGeom prst="rect">
            <a:avLst/>
          </a:prstGeom>
        </p:spPr>
        <p:txBody>
          <a:bodyPr vert="horz" wrap="square" lIns="252000" tIns="0" rIns="0" bIns="0" rtlCol="0" anchor="t" anchorCtr="0">
            <a:spAutoFit/>
          </a:bodyPr>
          <a:lstStyle>
            <a:defPPr>
              <a:defRPr lang="fr-FR"/>
            </a:defPPr>
            <a:lvl1pPr algn="ctr" defTabSz="914423" eaLnBrk="1" latinLnBrk="0" hangingPunct="1">
              <a:lnSpc>
                <a:spcPct val="90000"/>
              </a:lnSpc>
              <a:buNone/>
              <a:defRPr sz="3200" b="1" spc="-150" baseline="0">
                <a:latin typeface="Oswald" pitchFamily="2" charset="0"/>
                <a:ea typeface="Roboto" pitchFamily="2" charset="0"/>
                <a:cs typeface="Open Sans" panose="020B0606030504020204" pitchFamily="34" charset="0"/>
              </a:defRPr>
            </a:lvl1pPr>
          </a:lstStyle>
          <a:p>
            <a:r>
              <a:rPr lang="fr-FR" sz="5400" dirty="0">
                <a:solidFill>
                  <a:schemeClr val="accent6"/>
                </a:solidFill>
              </a:rPr>
              <a:t>#2</a:t>
            </a:r>
          </a:p>
        </p:txBody>
      </p:sp>
      <p:pic>
        <p:nvPicPr>
          <p:cNvPr id="4098" name="Picture 2">
            <a:extLst>
              <a:ext uri="{FF2B5EF4-FFF2-40B4-BE49-F238E27FC236}">
                <a16:creationId xmlns:a16="http://schemas.microsoft.com/office/drawing/2014/main" id="{9E5D4D2A-BC2D-0403-01BF-0AACF213F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1437" y="1718810"/>
            <a:ext cx="5550563" cy="431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5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38</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6258" y="368660"/>
            <a:ext cx="11120392" cy="664797"/>
          </a:xfrm>
        </p:spPr>
        <p:txBody>
          <a:bodyPr/>
          <a:lstStyle/>
          <a:p>
            <a:r>
              <a:rPr lang="fr-FR" sz="2400" dirty="0"/>
              <a:t>PRINCIPALES PISTES POUR AIDER LES MANAGERS À MIEUX GÉRER LES SUJETS ÉTHIQUES : BÉNÉFICIER DE FORMATIONS ET/OU D’UN ACCOMPAGNEMENT RH</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397302359"/>
              </p:ext>
            </p:extLst>
          </p:nvPr>
        </p:nvGraphicFramePr>
        <p:xfrm>
          <a:off x="652733" y="1212469"/>
          <a:ext cx="6973437" cy="285360"/>
        </p:xfrm>
        <a:graphic>
          <a:graphicData uri="http://schemas.openxmlformats.org/drawingml/2006/table">
            <a:tbl>
              <a:tblPr>
                <a:tableStyleId>{5C22544A-7EE6-4342-B048-85BDC9FD1C3A}</a:tableStyleId>
              </a:tblPr>
              <a:tblGrid>
                <a:gridCol w="6973437">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En tant que manager, de quoi auriez-vous besoin pour mieux gérer les sujets éthiques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Base : 244 répondants</a:t>
            </a:r>
          </a:p>
        </p:txBody>
      </p:sp>
      <p:graphicFrame>
        <p:nvGraphicFramePr>
          <p:cNvPr id="16" name="Tableau 7">
            <a:extLst>
              <a:ext uri="{FF2B5EF4-FFF2-40B4-BE49-F238E27FC236}">
                <a16:creationId xmlns:a16="http://schemas.microsoft.com/office/drawing/2014/main" id="{3B4A7FE2-B5B2-8384-CE13-5E9B35BC6F2D}"/>
              </a:ext>
            </a:extLst>
          </p:cNvPr>
          <p:cNvGraphicFramePr>
            <a:graphicFrameLocks noGrp="1"/>
          </p:cNvGraphicFramePr>
          <p:nvPr>
            <p:extLst>
              <p:ext uri="{D42A27DB-BD31-4B8C-83A1-F6EECF244321}">
                <p14:modId xmlns:p14="http://schemas.microsoft.com/office/powerpoint/2010/main" val="1089116539"/>
              </p:ext>
            </p:extLst>
          </p:nvPr>
        </p:nvGraphicFramePr>
        <p:xfrm>
          <a:off x="1037458" y="2168860"/>
          <a:ext cx="5625624" cy="5022568"/>
        </p:xfrm>
        <a:graphic>
          <a:graphicData uri="http://schemas.openxmlformats.org/drawingml/2006/table">
            <a:tbl>
              <a:tblPr firstRow="1" bandRow="1">
                <a:tableStyleId>{2D5ABB26-0587-4C30-8999-92F81FD0307C}</a:tableStyleId>
              </a:tblPr>
              <a:tblGrid>
                <a:gridCol w="5625624">
                  <a:extLst>
                    <a:ext uri="{9D8B030D-6E8A-4147-A177-3AD203B41FA5}">
                      <a16:colId xmlns:a16="http://schemas.microsoft.com/office/drawing/2014/main" val="3325012296"/>
                    </a:ext>
                  </a:extLst>
                </a:gridCol>
              </a:tblGrid>
              <a:tr h="711964">
                <a:tc>
                  <a:txBody>
                    <a:bodyPr/>
                    <a:lstStyle/>
                    <a:p>
                      <a:pPr algn="ctr"/>
                      <a:r>
                        <a:rPr lang="fr-FR" sz="1400" b="0" dirty="0">
                          <a:solidFill>
                            <a:schemeClr val="tx1"/>
                          </a:solidFill>
                        </a:rPr>
                        <a:t>Formation</a:t>
                      </a:r>
                    </a:p>
                  </a:txBody>
                  <a:tcPr anchor="ctr"/>
                </a:tc>
                <a:extLst>
                  <a:ext uri="{0D108BD9-81ED-4DB2-BD59-A6C34878D82A}">
                    <a16:rowId xmlns:a16="http://schemas.microsoft.com/office/drawing/2014/main" val="850639632"/>
                  </a:ext>
                </a:extLst>
              </a:tr>
              <a:tr h="718434">
                <a:tc>
                  <a:txBody>
                    <a:bodyPr/>
                    <a:lstStyle/>
                    <a:p>
                      <a:pPr algn="ctr"/>
                      <a:r>
                        <a:rPr lang="fr-FR" sz="1400" b="0" dirty="0">
                          <a:solidFill>
                            <a:schemeClr val="tx1"/>
                          </a:solidFill>
                        </a:rPr>
                        <a:t>Accompagnement RH</a:t>
                      </a:r>
                    </a:p>
                  </a:txBody>
                  <a:tcPr anchor="ctr"/>
                </a:tc>
                <a:extLst>
                  <a:ext uri="{0D108BD9-81ED-4DB2-BD59-A6C34878D82A}">
                    <a16:rowId xmlns:a16="http://schemas.microsoft.com/office/drawing/2014/main" val="976695675"/>
                  </a:ext>
                </a:extLst>
              </a:tr>
              <a:tr h="718434">
                <a:tc>
                  <a:txBody>
                    <a:bodyPr/>
                    <a:lstStyle/>
                    <a:p>
                      <a:pPr algn="ctr"/>
                      <a:r>
                        <a:rPr lang="fr-FR" sz="1400" b="0" dirty="0">
                          <a:solidFill>
                            <a:schemeClr val="tx1"/>
                          </a:solidFill>
                        </a:rPr>
                        <a:t>Accompagnement managérial</a:t>
                      </a:r>
                    </a:p>
                  </a:txBody>
                  <a:tcPr anchor="ctr"/>
                </a:tc>
                <a:extLst>
                  <a:ext uri="{0D108BD9-81ED-4DB2-BD59-A6C34878D82A}">
                    <a16:rowId xmlns:a16="http://schemas.microsoft.com/office/drawing/2014/main" val="2111303180"/>
                  </a:ext>
                </a:extLst>
              </a:tr>
              <a:tr h="718434">
                <a:tc>
                  <a:txBody>
                    <a:bodyPr/>
                    <a:lstStyle/>
                    <a:p>
                      <a:pPr algn="ctr"/>
                      <a:r>
                        <a:rPr lang="fr-FR" sz="1400" b="0" dirty="0">
                          <a:solidFill>
                            <a:schemeClr val="tx1"/>
                          </a:solidFill>
                        </a:rPr>
                        <a:t>Meilleur environnement de travail</a:t>
                      </a:r>
                    </a:p>
                  </a:txBody>
                  <a:tcPr anchor="ctr"/>
                </a:tc>
                <a:extLst>
                  <a:ext uri="{0D108BD9-81ED-4DB2-BD59-A6C34878D82A}">
                    <a16:rowId xmlns:a16="http://schemas.microsoft.com/office/drawing/2014/main" val="3826371416"/>
                  </a:ext>
                </a:extLst>
              </a:tr>
              <a:tr h="718434">
                <a:tc>
                  <a:txBody>
                    <a:bodyPr/>
                    <a:lstStyle/>
                    <a:p>
                      <a:pPr algn="ctr"/>
                      <a:r>
                        <a:rPr lang="fr-FR" sz="1400" b="0" dirty="0">
                          <a:solidFill>
                            <a:schemeClr val="tx1"/>
                          </a:solidFill>
                        </a:rPr>
                        <a:t>Outils</a:t>
                      </a:r>
                    </a:p>
                  </a:txBody>
                  <a:tcPr anchor="ctr"/>
                </a:tc>
                <a:extLst>
                  <a:ext uri="{0D108BD9-81ED-4DB2-BD59-A6C34878D82A}">
                    <a16:rowId xmlns:a16="http://schemas.microsoft.com/office/drawing/2014/main" val="1408764320"/>
                  </a:ext>
                </a:extLst>
              </a:tr>
              <a:tr h="718434">
                <a:tc>
                  <a:txBody>
                    <a:bodyPr/>
                    <a:lstStyle/>
                    <a:p>
                      <a:pPr algn="ctr"/>
                      <a:r>
                        <a:rPr lang="fr-FR" sz="1400" b="0" dirty="0">
                          <a:solidFill>
                            <a:schemeClr val="tx1"/>
                          </a:solidFill>
                        </a:rPr>
                        <a:t>Autre</a:t>
                      </a:r>
                    </a:p>
                  </a:txBody>
                  <a:tcPr anchor="ctr"/>
                </a:tc>
                <a:extLst>
                  <a:ext uri="{0D108BD9-81ED-4DB2-BD59-A6C34878D82A}">
                    <a16:rowId xmlns:a16="http://schemas.microsoft.com/office/drawing/2014/main" val="4229178288"/>
                  </a:ext>
                </a:extLst>
              </a:tr>
              <a:tr h="718434">
                <a:tc>
                  <a:txBody>
                    <a:bodyPr/>
                    <a:lstStyle/>
                    <a:p>
                      <a:pPr algn="ctr"/>
                      <a:endParaRPr lang="fr-FR" sz="1400" b="0" dirty="0">
                        <a:solidFill>
                          <a:schemeClr val="tx1"/>
                        </a:solidFill>
                      </a:endParaRPr>
                    </a:p>
                  </a:txBody>
                  <a:tcPr anchor="ctr"/>
                </a:tc>
                <a:extLst>
                  <a:ext uri="{0D108BD9-81ED-4DB2-BD59-A6C34878D82A}">
                    <a16:rowId xmlns:a16="http://schemas.microsoft.com/office/drawing/2014/main" val="1116312445"/>
                  </a:ext>
                </a:extLst>
              </a:tr>
            </a:tbl>
          </a:graphicData>
        </a:graphic>
      </p:graphicFrame>
      <p:graphicFrame>
        <p:nvGraphicFramePr>
          <p:cNvPr id="17" name="Graphique 19">
            <a:extLst>
              <a:ext uri="{FF2B5EF4-FFF2-40B4-BE49-F238E27FC236}">
                <a16:creationId xmlns:a16="http://schemas.microsoft.com/office/drawing/2014/main" id="{5532230B-414F-8635-26EF-7E052970F4AA}"/>
              </a:ext>
            </a:extLst>
          </p:cNvPr>
          <p:cNvGraphicFramePr/>
          <p:nvPr>
            <p:extLst>
              <p:ext uri="{D42A27DB-BD31-4B8C-83A1-F6EECF244321}">
                <p14:modId xmlns:p14="http://schemas.microsoft.com/office/powerpoint/2010/main" val="2181819525"/>
              </p:ext>
            </p:extLst>
          </p:nvPr>
        </p:nvGraphicFramePr>
        <p:xfrm>
          <a:off x="6591055" y="2218504"/>
          <a:ext cx="7182817" cy="4270836"/>
        </p:xfrm>
        <a:graphic>
          <a:graphicData uri="http://schemas.openxmlformats.org/drawingml/2006/chart">
            <c:chart xmlns:c="http://schemas.openxmlformats.org/drawingml/2006/chart" xmlns:r="http://schemas.openxmlformats.org/officeDocument/2006/relationships" r:id="rId2"/>
          </a:graphicData>
        </a:graphic>
      </p:graphicFrame>
      <p:cxnSp>
        <p:nvCxnSpPr>
          <p:cNvPr id="18" name="Connecteur droit 17">
            <a:extLst>
              <a:ext uri="{FF2B5EF4-FFF2-40B4-BE49-F238E27FC236}">
                <a16:creationId xmlns:a16="http://schemas.microsoft.com/office/drawing/2014/main" id="{250B5199-C477-98E9-09C8-B5E6BC11D272}"/>
              </a:ext>
            </a:extLst>
          </p:cNvPr>
          <p:cNvCxnSpPr>
            <a:cxnSpLocks/>
          </p:cNvCxnSpPr>
          <p:nvPr/>
        </p:nvCxnSpPr>
        <p:spPr>
          <a:xfrm>
            <a:off x="2027567" y="3609020"/>
            <a:ext cx="828092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5D3AB7DF-8E44-5494-D2F7-F3B4CCB37A27}"/>
              </a:ext>
            </a:extLst>
          </p:cNvPr>
          <p:cNvCxnSpPr>
            <a:cxnSpLocks/>
          </p:cNvCxnSpPr>
          <p:nvPr/>
        </p:nvCxnSpPr>
        <p:spPr>
          <a:xfrm>
            <a:off x="2027567" y="2888940"/>
            <a:ext cx="828092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5" name="Ellipse 24">
            <a:extLst>
              <a:ext uri="{FF2B5EF4-FFF2-40B4-BE49-F238E27FC236}">
                <a16:creationId xmlns:a16="http://schemas.microsoft.com/office/drawing/2014/main" id="{E8DADD3C-F207-BC75-0158-D3F02EF9A42C}"/>
              </a:ext>
            </a:extLst>
          </p:cNvPr>
          <p:cNvSpPr/>
          <p:nvPr/>
        </p:nvSpPr>
        <p:spPr>
          <a:xfrm>
            <a:off x="1883513" y="2294656"/>
            <a:ext cx="3735415" cy="1224343"/>
          </a:xfrm>
          <a:prstGeom prst="ellipse">
            <a:avLst/>
          </a:prstGeom>
          <a:noFill/>
          <a:ln w="28575">
            <a:solidFill>
              <a:srgbClr val="00B050"/>
            </a:solidFill>
            <a:prstDash val="lgDashDot"/>
          </a:ln>
        </p:spPr>
        <p:txBody>
          <a:bodyPr lIns="0" tIns="0" rIns="0" bIns="0" rtlCol="0" anchor="ctr">
            <a:noAutofit/>
          </a:bodyPr>
          <a:lstStyle/>
          <a:p>
            <a:pPr algn="ctr"/>
            <a:endParaRPr lang="fr-FR" sz="1400" dirty="0">
              <a:latin typeface="Roboto" pitchFamily="2" charset="0"/>
              <a:ea typeface="Roboto" pitchFamily="2" charset="0"/>
            </a:endParaRPr>
          </a:p>
        </p:txBody>
      </p:sp>
    </p:spTree>
    <p:extLst>
      <p:ext uri="{BB962C8B-B14F-4D97-AF65-F5344CB8AC3E}">
        <p14:creationId xmlns:p14="http://schemas.microsoft.com/office/powerpoint/2010/main" val="301798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3663243-917D-C6E2-B007-E5F1DB44B55D}"/>
              </a:ext>
            </a:extLst>
          </p:cNvPr>
          <p:cNvSpPr txBox="1"/>
          <p:nvPr/>
        </p:nvSpPr>
        <p:spPr>
          <a:xfrm>
            <a:off x="0" y="2798930"/>
            <a:ext cx="12192000" cy="830997"/>
          </a:xfrm>
          <a:prstGeom prst="rect">
            <a:avLst/>
          </a:prstGeom>
        </p:spPr>
        <p:txBody>
          <a:bodyPr vert="horz" wrap="square" lIns="252000" tIns="0" rIns="0" bIns="0" rtlCol="0" anchor="t" anchorCtr="0">
            <a:spAutoFit/>
          </a:bodyPr>
          <a:lstStyle>
            <a:defPPr>
              <a:defRPr lang="fr-FR"/>
            </a:defPPr>
            <a:lvl1pPr algn="ctr" defTabSz="914423" eaLnBrk="1" latinLnBrk="0" hangingPunct="1">
              <a:lnSpc>
                <a:spcPct val="90000"/>
              </a:lnSpc>
              <a:buNone/>
              <a:defRPr sz="3200" b="1" spc="-150" baseline="0">
                <a:latin typeface="Oswald" pitchFamily="2" charset="0"/>
                <a:ea typeface="Roboto" pitchFamily="2" charset="0"/>
                <a:cs typeface="Open Sans" panose="020B0606030504020204" pitchFamily="34" charset="0"/>
              </a:defRPr>
            </a:lvl1pPr>
          </a:lstStyle>
          <a:p>
            <a:r>
              <a:rPr lang="fr-FR" sz="6000" dirty="0"/>
              <a:t>DERNIERS LEVIERS</a:t>
            </a:r>
          </a:p>
        </p:txBody>
      </p:sp>
    </p:spTree>
    <p:extLst>
      <p:ext uri="{BB962C8B-B14F-4D97-AF65-F5344CB8AC3E}">
        <p14:creationId xmlns:p14="http://schemas.microsoft.com/office/powerpoint/2010/main" val="408038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5456F92-BAC0-BB60-7ECB-F61072BC1901}"/>
              </a:ext>
            </a:extLst>
          </p:cNvPr>
          <p:cNvSpPr txBox="1"/>
          <p:nvPr/>
        </p:nvSpPr>
        <p:spPr>
          <a:xfrm>
            <a:off x="290355" y="1254236"/>
            <a:ext cx="7515835" cy="4154984"/>
          </a:xfrm>
          <a:prstGeom prst="rect">
            <a:avLst/>
          </a:prstGeom>
        </p:spPr>
        <p:txBody>
          <a:bodyPr vert="horz" wrap="square" lIns="252000" tIns="0" rIns="0" bIns="0" rtlCol="0" anchor="t" anchorCtr="0">
            <a:spAutoFit/>
          </a:bodyPr>
          <a:lstStyle>
            <a:lvl1pPr defTabSz="914423" eaLnBrk="1" latinLnBrk="0" hangingPunct="1">
              <a:lnSpc>
                <a:spcPct val="90000"/>
              </a:lnSpc>
              <a:buNone/>
              <a:defRPr sz="2400" b="1" spc="-150" baseline="0">
                <a:latin typeface="Oswald" pitchFamily="2" charset="0"/>
                <a:ea typeface="Roboto" pitchFamily="2" charset="0"/>
                <a:cs typeface="Open Sans" panose="020B0606030504020204" pitchFamily="34" charset="0"/>
              </a:defRPr>
            </a:lvl1pPr>
          </a:lstStyle>
          <a:p>
            <a:pPr algn="ctr"/>
            <a:r>
              <a:rPr lang="fr-FR" sz="6000" dirty="0"/>
              <a:t>QU’ENTEND-ON PAR </a:t>
            </a:r>
          </a:p>
          <a:p>
            <a:pPr algn="ctr"/>
            <a:endParaRPr lang="fr-FR" sz="6000" dirty="0"/>
          </a:p>
          <a:p>
            <a:pPr algn="ctr"/>
            <a:r>
              <a:rPr lang="fr-FR" sz="6000" dirty="0"/>
              <a:t>« ÉTHIQUE » </a:t>
            </a:r>
          </a:p>
          <a:p>
            <a:pPr algn="ctr"/>
            <a:endParaRPr lang="fr-FR" sz="6000" dirty="0"/>
          </a:p>
          <a:p>
            <a:pPr algn="ctr"/>
            <a:r>
              <a:rPr lang="fr-FR" sz="6000" dirty="0"/>
              <a:t>EN ENTREPRISE ?</a:t>
            </a:r>
          </a:p>
        </p:txBody>
      </p:sp>
      <p:pic>
        <p:nvPicPr>
          <p:cNvPr id="6" name="Picture 2">
            <a:extLst>
              <a:ext uri="{FF2B5EF4-FFF2-40B4-BE49-F238E27FC236}">
                <a16:creationId xmlns:a16="http://schemas.microsoft.com/office/drawing/2014/main" id="{73A5CE74-E3E9-B752-EE00-F89BF0CE8D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884" t="-150" r="27251"/>
          <a:stretch/>
        </p:blipFill>
        <p:spPr bwMode="auto">
          <a:xfrm>
            <a:off x="8096545" y="-1"/>
            <a:ext cx="409545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90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40</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650395" y="323655"/>
            <a:ext cx="11025789" cy="997196"/>
          </a:xfrm>
        </p:spPr>
        <p:txBody>
          <a:bodyPr/>
          <a:lstStyle/>
          <a:p>
            <a:r>
              <a:rPr lang="fr-FR" sz="2400" dirty="0"/>
              <a:t>PRINCIPALES PREUVES DE LA PRISE EN COMPTE DE L’ÉTHIQUE DANS L’ENTREPRISE : L’INTÉGRATION DANS LES PROCESS ET UN SUJET VISIBLE DANS LA COMMUNICATION INTERNE ET EXTERNE – DONT L’INCARNATION PAR LES DIRIGEANTS.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50133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3350155329"/>
              </p:ext>
            </p:extLst>
          </p:nvPr>
        </p:nvGraphicFramePr>
        <p:xfrm>
          <a:off x="652733" y="1674806"/>
          <a:ext cx="9358702" cy="285360"/>
        </p:xfrm>
        <a:graphic>
          <a:graphicData uri="http://schemas.openxmlformats.org/drawingml/2006/table">
            <a:tbl>
              <a:tblPr>
                <a:tableStyleId>{5C22544A-7EE6-4342-B048-85BDC9FD1C3A}</a:tableStyleId>
              </a:tblPr>
              <a:tblGrid>
                <a:gridCol w="9358702">
                  <a:extLst>
                    <a:ext uri="{9D8B030D-6E8A-4147-A177-3AD203B41FA5}">
                      <a16:colId xmlns:a16="http://schemas.microsoft.com/office/drawing/2014/main" val="3555398857"/>
                    </a:ext>
                  </a:extLst>
                </a:gridCol>
              </a:tblGrid>
              <a:tr h="0">
                <a:tc>
                  <a:txBody>
                    <a:bodyPr/>
                    <a:lstStyle/>
                    <a:p>
                      <a:pPr lvl="0"/>
                      <a:r>
                        <a:rPr lang="fr-FR" sz="1400" b="1" kern="1200" dirty="0">
                          <a:solidFill>
                            <a:schemeClr val="dk1"/>
                          </a:solidFill>
                          <a:effectLst/>
                          <a:latin typeface="+mn-lt"/>
                          <a:ea typeface="+mn-ea"/>
                          <a:cs typeface="+mn-cs"/>
                        </a:rPr>
                        <a:t>Quelles sont selon vous les meilleures preuves de la prise en compte de l’éthique par une entreprise ? Quand l’éthique est…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200727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Base : 1001 répondants</a:t>
            </a:r>
          </a:p>
        </p:txBody>
      </p:sp>
      <p:sp>
        <p:nvSpPr>
          <p:cNvPr id="11" name="TextBox 94">
            <a:extLst>
              <a:ext uri="{FF2B5EF4-FFF2-40B4-BE49-F238E27FC236}">
                <a16:creationId xmlns:a16="http://schemas.microsoft.com/office/drawing/2014/main" id="{A810B577-349F-FFFC-BC2D-BC3BD9185610}"/>
              </a:ext>
            </a:extLst>
          </p:cNvPr>
          <p:cNvSpPr txBox="1"/>
          <p:nvPr/>
        </p:nvSpPr>
        <p:spPr>
          <a:xfrm>
            <a:off x="2495601" y="2619075"/>
            <a:ext cx="4095454" cy="707886"/>
          </a:xfrm>
          <a:prstGeom prst="rect">
            <a:avLst/>
          </a:prstGeom>
          <a:noFill/>
        </p:spPr>
        <p:txBody>
          <a:bodyPr wrap="square" lIns="0" rIns="0" rtlCol="0" anchor="b">
            <a:spAutoFit/>
          </a:bodyPr>
          <a:lstStyle/>
          <a:p>
            <a:r>
              <a:rPr lang="fr-FR" sz="2000" b="1" dirty="0">
                <a:solidFill>
                  <a:srgbClr val="00B050"/>
                </a:solidFill>
                <a:latin typeface="Roboto" panose="02000000000000000000"/>
              </a:rPr>
              <a:t>Intégrée et prise en compte </a:t>
            </a:r>
          </a:p>
          <a:p>
            <a:pPr lvl="0"/>
            <a:r>
              <a:rPr lang="fr-FR" sz="2000" b="1" dirty="0">
                <a:solidFill>
                  <a:srgbClr val="00B050"/>
                </a:solidFill>
                <a:latin typeface="Roboto" panose="02000000000000000000"/>
              </a:rPr>
              <a:t>dans les process de l’entreprise</a:t>
            </a:r>
          </a:p>
        </p:txBody>
      </p:sp>
      <p:sp>
        <p:nvSpPr>
          <p:cNvPr id="14" name="TextBox 10">
            <a:extLst>
              <a:ext uri="{FF2B5EF4-FFF2-40B4-BE49-F238E27FC236}">
                <a16:creationId xmlns:a16="http://schemas.microsoft.com/office/drawing/2014/main" id="{8F9154A4-9277-3F02-6CB7-AB11128CC3C7}"/>
              </a:ext>
            </a:extLst>
          </p:cNvPr>
          <p:cNvSpPr txBox="1"/>
          <p:nvPr/>
        </p:nvSpPr>
        <p:spPr>
          <a:xfrm>
            <a:off x="695400" y="2462463"/>
            <a:ext cx="1635384" cy="1015663"/>
          </a:xfrm>
          <a:prstGeom prst="rect">
            <a:avLst/>
          </a:prstGeom>
          <a:noFill/>
        </p:spPr>
        <p:txBody>
          <a:bodyPr wrap="none" rtlCol="0" anchor="ctr">
            <a:spAutoFit/>
          </a:bodyPr>
          <a:lstStyle/>
          <a:p>
            <a:pPr algn="r"/>
            <a:r>
              <a:rPr lang="en-US" sz="6000" b="1" dirty="0">
                <a:solidFill>
                  <a:srgbClr val="00B050"/>
                </a:solidFill>
                <a:latin typeface="Roboto" panose="02000000000000000000"/>
              </a:rPr>
              <a:t>50%</a:t>
            </a:r>
          </a:p>
        </p:txBody>
      </p:sp>
      <p:sp>
        <p:nvSpPr>
          <p:cNvPr id="15" name="TextBox 10">
            <a:extLst>
              <a:ext uri="{FF2B5EF4-FFF2-40B4-BE49-F238E27FC236}">
                <a16:creationId xmlns:a16="http://schemas.microsoft.com/office/drawing/2014/main" id="{FB19D34C-B51B-9A61-C9B1-7687092C7AF0}"/>
              </a:ext>
            </a:extLst>
          </p:cNvPr>
          <p:cNvSpPr txBox="1"/>
          <p:nvPr/>
        </p:nvSpPr>
        <p:spPr>
          <a:xfrm>
            <a:off x="695400" y="3797922"/>
            <a:ext cx="1635384" cy="923330"/>
          </a:xfrm>
          <a:prstGeom prst="rect">
            <a:avLst/>
          </a:prstGeom>
          <a:noFill/>
        </p:spPr>
        <p:txBody>
          <a:bodyPr wrap="square" rtlCol="0" anchor="ctr">
            <a:spAutoFit/>
          </a:bodyPr>
          <a:lstStyle/>
          <a:p>
            <a:pPr algn="r"/>
            <a:r>
              <a:rPr lang="en-US" sz="5400" b="1" dirty="0">
                <a:solidFill>
                  <a:srgbClr val="00B050"/>
                </a:solidFill>
                <a:latin typeface="Roboto" panose="02000000000000000000"/>
              </a:rPr>
              <a:t>48%</a:t>
            </a:r>
          </a:p>
        </p:txBody>
      </p:sp>
      <p:sp>
        <p:nvSpPr>
          <p:cNvPr id="24" name="TextBox 94">
            <a:extLst>
              <a:ext uri="{FF2B5EF4-FFF2-40B4-BE49-F238E27FC236}">
                <a16:creationId xmlns:a16="http://schemas.microsoft.com/office/drawing/2014/main" id="{B69E94FE-6006-65E4-8ADA-C7FCDCF095F8}"/>
              </a:ext>
            </a:extLst>
          </p:cNvPr>
          <p:cNvSpPr txBox="1"/>
          <p:nvPr/>
        </p:nvSpPr>
        <p:spPr>
          <a:xfrm>
            <a:off x="2495599" y="3967897"/>
            <a:ext cx="4095454" cy="646331"/>
          </a:xfrm>
          <a:prstGeom prst="rect">
            <a:avLst/>
          </a:prstGeom>
          <a:noFill/>
        </p:spPr>
        <p:txBody>
          <a:bodyPr wrap="square" lIns="0" rIns="0" rtlCol="0" anchor="b">
            <a:spAutoFit/>
          </a:bodyPr>
          <a:lstStyle/>
          <a:p>
            <a:pPr lvl="0"/>
            <a:r>
              <a:rPr lang="fr-FR" sz="1800" b="1" dirty="0">
                <a:solidFill>
                  <a:srgbClr val="00B050"/>
                </a:solidFill>
                <a:latin typeface="Roboto" panose="02000000000000000000"/>
              </a:rPr>
              <a:t>Visible dans la communication interne </a:t>
            </a:r>
          </a:p>
          <a:p>
            <a:pPr lvl="0"/>
            <a:r>
              <a:rPr lang="fr-FR" sz="1800" b="1" dirty="0">
                <a:solidFill>
                  <a:srgbClr val="00B050"/>
                </a:solidFill>
                <a:latin typeface="Roboto" panose="02000000000000000000"/>
              </a:rPr>
              <a:t>et externe de l’entreprise</a:t>
            </a:r>
          </a:p>
        </p:txBody>
      </p:sp>
      <p:sp>
        <p:nvSpPr>
          <p:cNvPr id="3" name="TextBox 10">
            <a:extLst>
              <a:ext uri="{FF2B5EF4-FFF2-40B4-BE49-F238E27FC236}">
                <a16:creationId xmlns:a16="http://schemas.microsoft.com/office/drawing/2014/main" id="{19725F76-DC51-F5B8-6C2F-D97085DBB54A}"/>
              </a:ext>
            </a:extLst>
          </p:cNvPr>
          <p:cNvSpPr txBox="1"/>
          <p:nvPr/>
        </p:nvSpPr>
        <p:spPr>
          <a:xfrm>
            <a:off x="695400" y="4985155"/>
            <a:ext cx="1635384" cy="923330"/>
          </a:xfrm>
          <a:prstGeom prst="rect">
            <a:avLst/>
          </a:prstGeom>
          <a:noFill/>
        </p:spPr>
        <p:txBody>
          <a:bodyPr wrap="square" rtlCol="0" anchor="ctr">
            <a:spAutoFit/>
          </a:bodyPr>
          <a:lstStyle/>
          <a:p>
            <a:pPr algn="r"/>
            <a:r>
              <a:rPr lang="en-US" sz="5400" b="1" dirty="0">
                <a:solidFill>
                  <a:srgbClr val="00B050"/>
                </a:solidFill>
                <a:latin typeface="Roboto" panose="02000000000000000000"/>
              </a:rPr>
              <a:t>33%</a:t>
            </a:r>
          </a:p>
        </p:txBody>
      </p:sp>
      <p:sp>
        <p:nvSpPr>
          <p:cNvPr id="4" name="TextBox 94">
            <a:extLst>
              <a:ext uri="{FF2B5EF4-FFF2-40B4-BE49-F238E27FC236}">
                <a16:creationId xmlns:a16="http://schemas.microsoft.com/office/drawing/2014/main" id="{4554D9EA-0BED-1AE3-C66F-38D942C0B7E8}"/>
              </a:ext>
            </a:extLst>
          </p:cNvPr>
          <p:cNvSpPr txBox="1"/>
          <p:nvPr/>
        </p:nvSpPr>
        <p:spPr>
          <a:xfrm>
            <a:off x="2495599" y="5262154"/>
            <a:ext cx="4095454" cy="369332"/>
          </a:xfrm>
          <a:prstGeom prst="rect">
            <a:avLst/>
          </a:prstGeom>
          <a:noFill/>
        </p:spPr>
        <p:txBody>
          <a:bodyPr wrap="square" lIns="0" rIns="0" rtlCol="0" anchor="b">
            <a:spAutoFit/>
          </a:bodyPr>
          <a:lstStyle/>
          <a:p>
            <a:pPr lvl="0"/>
            <a:r>
              <a:rPr lang="fr-FR" sz="1800" b="1" dirty="0">
                <a:solidFill>
                  <a:srgbClr val="00B050"/>
                </a:solidFill>
                <a:latin typeface="Roboto" panose="02000000000000000000"/>
              </a:rPr>
              <a:t>Portée dans les discours des dirigeants</a:t>
            </a:r>
          </a:p>
        </p:txBody>
      </p:sp>
      <p:sp>
        <p:nvSpPr>
          <p:cNvPr id="8" name="TextBox 10">
            <a:extLst>
              <a:ext uri="{FF2B5EF4-FFF2-40B4-BE49-F238E27FC236}">
                <a16:creationId xmlns:a16="http://schemas.microsoft.com/office/drawing/2014/main" id="{1E394D50-ECE1-1EA7-DCB4-16FDB5E98441}"/>
              </a:ext>
            </a:extLst>
          </p:cNvPr>
          <p:cNvSpPr txBox="1"/>
          <p:nvPr/>
        </p:nvSpPr>
        <p:spPr>
          <a:xfrm>
            <a:off x="1437646" y="5777680"/>
            <a:ext cx="787924" cy="261610"/>
          </a:xfrm>
          <a:prstGeom prst="rect">
            <a:avLst/>
          </a:prstGeom>
          <a:noFill/>
        </p:spPr>
        <p:txBody>
          <a:bodyPr wrap="square" rtlCol="0" anchor="ctr">
            <a:spAutoFit/>
          </a:bodyPr>
          <a:lstStyle/>
          <a:p>
            <a:pPr algn="r"/>
            <a:r>
              <a:rPr lang="en-US" sz="1100" b="1" dirty="0">
                <a:solidFill>
                  <a:srgbClr val="00B050"/>
                </a:solidFill>
                <a:latin typeface="Roboto" panose="02000000000000000000"/>
              </a:rPr>
              <a:t>+6 pts</a:t>
            </a:r>
          </a:p>
        </p:txBody>
      </p:sp>
      <p:sp>
        <p:nvSpPr>
          <p:cNvPr id="10" name="TextBox 10">
            <a:extLst>
              <a:ext uri="{FF2B5EF4-FFF2-40B4-BE49-F238E27FC236}">
                <a16:creationId xmlns:a16="http://schemas.microsoft.com/office/drawing/2014/main" id="{A778C563-61E3-4509-9D1A-A02AAE137F60}"/>
              </a:ext>
            </a:extLst>
          </p:cNvPr>
          <p:cNvSpPr txBox="1"/>
          <p:nvPr/>
        </p:nvSpPr>
        <p:spPr>
          <a:xfrm>
            <a:off x="1435728" y="4483423"/>
            <a:ext cx="787924" cy="261610"/>
          </a:xfrm>
          <a:prstGeom prst="rect">
            <a:avLst/>
          </a:prstGeom>
          <a:noFill/>
        </p:spPr>
        <p:txBody>
          <a:bodyPr wrap="square" rtlCol="0" anchor="ctr">
            <a:spAutoFit/>
          </a:bodyPr>
          <a:lstStyle/>
          <a:p>
            <a:pPr algn="r"/>
            <a:r>
              <a:rPr lang="en-US" sz="1100" b="1" dirty="0">
                <a:solidFill>
                  <a:schemeClr val="accent5"/>
                </a:solidFill>
                <a:latin typeface="Roboto" panose="02000000000000000000"/>
              </a:rPr>
              <a:t>-4 pts</a:t>
            </a:r>
          </a:p>
        </p:txBody>
      </p:sp>
      <p:sp>
        <p:nvSpPr>
          <p:cNvPr id="13" name="TextBox 10">
            <a:extLst>
              <a:ext uri="{FF2B5EF4-FFF2-40B4-BE49-F238E27FC236}">
                <a16:creationId xmlns:a16="http://schemas.microsoft.com/office/drawing/2014/main" id="{2072F964-FA2F-8FE5-BE23-8EB1AB9C4978}"/>
              </a:ext>
            </a:extLst>
          </p:cNvPr>
          <p:cNvSpPr txBox="1"/>
          <p:nvPr/>
        </p:nvSpPr>
        <p:spPr>
          <a:xfrm>
            <a:off x="1435728" y="3207505"/>
            <a:ext cx="787924" cy="261610"/>
          </a:xfrm>
          <a:prstGeom prst="rect">
            <a:avLst/>
          </a:prstGeom>
          <a:noFill/>
        </p:spPr>
        <p:txBody>
          <a:bodyPr wrap="square" rtlCol="0" anchor="ctr">
            <a:spAutoFit/>
          </a:bodyPr>
          <a:lstStyle/>
          <a:p>
            <a:pPr algn="r"/>
            <a:r>
              <a:rPr lang="en-US" sz="1100" b="1" dirty="0">
                <a:solidFill>
                  <a:schemeClr val="accent5"/>
                </a:solidFill>
                <a:latin typeface="Roboto" panose="02000000000000000000"/>
              </a:rPr>
              <a:t>-2 pts</a:t>
            </a:r>
          </a:p>
        </p:txBody>
      </p:sp>
      <p:cxnSp>
        <p:nvCxnSpPr>
          <p:cNvPr id="17" name="Connecteur droit 16">
            <a:extLst>
              <a:ext uri="{FF2B5EF4-FFF2-40B4-BE49-F238E27FC236}">
                <a16:creationId xmlns:a16="http://schemas.microsoft.com/office/drawing/2014/main" id="{B51709EA-52E1-BFD6-569F-C711EC9BB90B}"/>
              </a:ext>
            </a:extLst>
          </p:cNvPr>
          <p:cNvCxnSpPr/>
          <p:nvPr/>
        </p:nvCxnSpPr>
        <p:spPr>
          <a:xfrm>
            <a:off x="6726070" y="2488875"/>
            <a:ext cx="0" cy="35768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0">
            <a:extLst>
              <a:ext uri="{FF2B5EF4-FFF2-40B4-BE49-F238E27FC236}">
                <a16:creationId xmlns:a16="http://schemas.microsoft.com/office/drawing/2014/main" id="{E846764E-7240-50C2-CC48-4BF5E019B33F}"/>
              </a:ext>
            </a:extLst>
          </p:cNvPr>
          <p:cNvSpPr txBox="1"/>
          <p:nvPr/>
        </p:nvSpPr>
        <p:spPr>
          <a:xfrm>
            <a:off x="6771136" y="3016461"/>
            <a:ext cx="1635384" cy="923330"/>
          </a:xfrm>
          <a:prstGeom prst="rect">
            <a:avLst/>
          </a:prstGeom>
          <a:noFill/>
        </p:spPr>
        <p:txBody>
          <a:bodyPr wrap="square" rtlCol="0" anchor="ctr">
            <a:spAutoFit/>
          </a:bodyPr>
          <a:lstStyle/>
          <a:p>
            <a:pPr algn="r"/>
            <a:r>
              <a:rPr lang="en-US" sz="5400" b="1" dirty="0">
                <a:solidFill>
                  <a:srgbClr val="92D050"/>
                </a:solidFill>
                <a:latin typeface="Roboto" panose="02000000000000000000"/>
              </a:rPr>
              <a:t>28%</a:t>
            </a:r>
          </a:p>
        </p:txBody>
      </p:sp>
      <p:sp>
        <p:nvSpPr>
          <p:cNvPr id="19" name="TextBox 94">
            <a:extLst>
              <a:ext uri="{FF2B5EF4-FFF2-40B4-BE49-F238E27FC236}">
                <a16:creationId xmlns:a16="http://schemas.microsoft.com/office/drawing/2014/main" id="{6171F59E-E72E-701A-8494-421F5697D365}"/>
              </a:ext>
            </a:extLst>
          </p:cNvPr>
          <p:cNvSpPr txBox="1"/>
          <p:nvPr/>
        </p:nvSpPr>
        <p:spPr>
          <a:xfrm>
            <a:off x="8571275" y="3146178"/>
            <a:ext cx="3240300" cy="646331"/>
          </a:xfrm>
          <a:prstGeom prst="rect">
            <a:avLst/>
          </a:prstGeom>
          <a:noFill/>
        </p:spPr>
        <p:txBody>
          <a:bodyPr wrap="square" lIns="0" rIns="0" rtlCol="0" anchor="b">
            <a:spAutoFit/>
          </a:bodyPr>
          <a:lstStyle/>
          <a:p>
            <a:pPr lvl="0"/>
            <a:r>
              <a:rPr lang="fr-FR" sz="1800" b="1" dirty="0">
                <a:solidFill>
                  <a:srgbClr val="92D050"/>
                </a:solidFill>
                <a:latin typeface="Roboto" panose="02000000000000000000"/>
              </a:rPr>
              <a:t>Utilisée pour questionner les </a:t>
            </a:r>
          </a:p>
          <a:p>
            <a:pPr lvl="0"/>
            <a:r>
              <a:rPr lang="fr-FR" sz="1800" b="1" dirty="0">
                <a:solidFill>
                  <a:srgbClr val="92D050"/>
                </a:solidFill>
                <a:latin typeface="Roboto" panose="02000000000000000000"/>
              </a:rPr>
              <a:t>pratiques dans l’entreprise</a:t>
            </a:r>
          </a:p>
        </p:txBody>
      </p:sp>
      <p:sp>
        <p:nvSpPr>
          <p:cNvPr id="20" name="TextBox 10">
            <a:extLst>
              <a:ext uri="{FF2B5EF4-FFF2-40B4-BE49-F238E27FC236}">
                <a16:creationId xmlns:a16="http://schemas.microsoft.com/office/drawing/2014/main" id="{A2489661-97CB-520F-5CA6-4F7F1A9B38AF}"/>
              </a:ext>
            </a:extLst>
          </p:cNvPr>
          <p:cNvSpPr txBox="1"/>
          <p:nvPr/>
        </p:nvSpPr>
        <p:spPr>
          <a:xfrm>
            <a:off x="6777435" y="4291235"/>
            <a:ext cx="1635384" cy="923330"/>
          </a:xfrm>
          <a:prstGeom prst="rect">
            <a:avLst/>
          </a:prstGeom>
          <a:noFill/>
        </p:spPr>
        <p:txBody>
          <a:bodyPr wrap="square" rtlCol="0" anchor="ctr">
            <a:spAutoFit/>
          </a:bodyPr>
          <a:lstStyle/>
          <a:p>
            <a:pPr algn="r"/>
            <a:r>
              <a:rPr lang="en-US" sz="5400" b="1" dirty="0">
                <a:solidFill>
                  <a:schemeClr val="accent5"/>
                </a:solidFill>
                <a:latin typeface="Roboto" panose="02000000000000000000"/>
              </a:rPr>
              <a:t>14%</a:t>
            </a:r>
          </a:p>
        </p:txBody>
      </p:sp>
      <p:sp>
        <p:nvSpPr>
          <p:cNvPr id="21" name="TextBox 94">
            <a:extLst>
              <a:ext uri="{FF2B5EF4-FFF2-40B4-BE49-F238E27FC236}">
                <a16:creationId xmlns:a16="http://schemas.microsoft.com/office/drawing/2014/main" id="{6C4DC073-EC4A-02FA-854B-C9CC021069AB}"/>
              </a:ext>
            </a:extLst>
          </p:cNvPr>
          <p:cNvSpPr txBox="1"/>
          <p:nvPr/>
        </p:nvSpPr>
        <p:spPr>
          <a:xfrm>
            <a:off x="8577573" y="4420952"/>
            <a:ext cx="3414079" cy="646331"/>
          </a:xfrm>
          <a:prstGeom prst="rect">
            <a:avLst/>
          </a:prstGeom>
          <a:noFill/>
        </p:spPr>
        <p:txBody>
          <a:bodyPr wrap="square" lIns="0" rIns="0" rtlCol="0" anchor="b">
            <a:spAutoFit/>
          </a:bodyPr>
          <a:lstStyle/>
          <a:p>
            <a:pPr lvl="0"/>
            <a:r>
              <a:rPr lang="fr-FR" sz="1800" b="1" dirty="0">
                <a:solidFill>
                  <a:schemeClr val="accent5"/>
                </a:solidFill>
                <a:latin typeface="Roboto" panose="02000000000000000000"/>
              </a:rPr>
              <a:t>Susceptible d’être invoquée pour </a:t>
            </a:r>
          </a:p>
          <a:p>
            <a:pPr lvl="0"/>
            <a:r>
              <a:rPr lang="fr-FR" sz="1800" b="1" dirty="0">
                <a:solidFill>
                  <a:schemeClr val="accent5"/>
                </a:solidFill>
                <a:latin typeface="Roboto" panose="02000000000000000000"/>
              </a:rPr>
              <a:t>désobéir à une consigne</a:t>
            </a:r>
          </a:p>
        </p:txBody>
      </p:sp>
    </p:spTree>
    <p:extLst>
      <p:ext uri="{BB962C8B-B14F-4D97-AF65-F5344CB8AC3E}">
        <p14:creationId xmlns:p14="http://schemas.microsoft.com/office/powerpoint/2010/main" val="203629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41</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6258" y="369885"/>
            <a:ext cx="11075387" cy="664797"/>
          </a:xfrm>
        </p:spPr>
        <p:txBody>
          <a:bodyPr/>
          <a:lstStyle/>
          <a:p>
            <a:r>
              <a:rPr lang="fr-FR" sz="2400" dirty="0"/>
              <a:t>LES SALARIÉS ATTENDENT, OUTRE LA COMPLIANCE ET LA DÉONTOLOGIE, UN ÉTHIQUE DE CONVICTION DE LA PART DES ENTREPRISES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0694"/>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588614291"/>
              </p:ext>
            </p:extLst>
          </p:nvPr>
        </p:nvGraphicFramePr>
        <p:xfrm>
          <a:off x="652733" y="1271991"/>
          <a:ext cx="7134535" cy="285360"/>
        </p:xfrm>
        <a:graphic>
          <a:graphicData uri="http://schemas.openxmlformats.org/drawingml/2006/table">
            <a:tbl>
              <a:tblPr>
                <a:tableStyleId>{5C22544A-7EE6-4342-B048-85BDC9FD1C3A}</a:tableStyleId>
              </a:tblPr>
              <a:tblGrid>
                <a:gridCol w="7134535">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Q43. D’après vous, à partir de quel seuil peut-on dire qu’une entreprise est vraiment éthique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622229"/>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Base : 1001 répondants</a:t>
            </a:r>
          </a:p>
        </p:txBody>
      </p:sp>
      <p:graphicFrame>
        <p:nvGraphicFramePr>
          <p:cNvPr id="3" name="Graphique 19">
            <a:extLst>
              <a:ext uri="{FF2B5EF4-FFF2-40B4-BE49-F238E27FC236}">
                <a16:creationId xmlns:a16="http://schemas.microsoft.com/office/drawing/2014/main" id="{5EBC9A71-F10F-D8A1-3263-058C3585DC51}"/>
              </a:ext>
            </a:extLst>
          </p:cNvPr>
          <p:cNvGraphicFramePr/>
          <p:nvPr>
            <p:extLst>
              <p:ext uri="{D42A27DB-BD31-4B8C-83A1-F6EECF244321}">
                <p14:modId xmlns:p14="http://schemas.microsoft.com/office/powerpoint/2010/main" val="913577236"/>
              </p:ext>
            </p:extLst>
          </p:nvPr>
        </p:nvGraphicFramePr>
        <p:xfrm>
          <a:off x="6048142" y="2053969"/>
          <a:ext cx="6615735" cy="38668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eau 7">
            <a:extLst>
              <a:ext uri="{FF2B5EF4-FFF2-40B4-BE49-F238E27FC236}">
                <a16:creationId xmlns:a16="http://schemas.microsoft.com/office/drawing/2014/main" id="{98D70E02-3E2E-CB81-5E78-BFDCD277FD33}"/>
              </a:ext>
            </a:extLst>
          </p:cNvPr>
          <p:cNvGraphicFramePr>
            <a:graphicFrameLocks noGrp="1"/>
          </p:cNvGraphicFramePr>
          <p:nvPr>
            <p:extLst>
              <p:ext uri="{D42A27DB-BD31-4B8C-83A1-F6EECF244321}">
                <p14:modId xmlns:p14="http://schemas.microsoft.com/office/powerpoint/2010/main" val="1707214475"/>
              </p:ext>
            </p:extLst>
          </p:nvPr>
        </p:nvGraphicFramePr>
        <p:xfrm>
          <a:off x="836946" y="2073262"/>
          <a:ext cx="5625624" cy="4281063"/>
        </p:xfrm>
        <a:graphic>
          <a:graphicData uri="http://schemas.openxmlformats.org/drawingml/2006/table">
            <a:tbl>
              <a:tblPr firstRow="1" bandRow="1">
                <a:tableStyleId>{2D5ABB26-0587-4C30-8999-92F81FD0307C}</a:tableStyleId>
              </a:tblPr>
              <a:tblGrid>
                <a:gridCol w="5625624">
                  <a:extLst>
                    <a:ext uri="{9D8B030D-6E8A-4147-A177-3AD203B41FA5}">
                      <a16:colId xmlns:a16="http://schemas.microsoft.com/office/drawing/2014/main" val="3325012296"/>
                    </a:ext>
                  </a:extLst>
                </a:gridCol>
              </a:tblGrid>
              <a:tr h="815104">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L’entreprise respecte la loi, a des valeurs et les respecte, diffuse une culture éthique dans son environnement professionnel / son écosystème</a:t>
                      </a:r>
                    </a:p>
                  </a:txBody>
                  <a:tcPr anchor="ctr"/>
                </a:tc>
                <a:extLst>
                  <a:ext uri="{0D108BD9-81ED-4DB2-BD59-A6C34878D82A}">
                    <a16:rowId xmlns:a16="http://schemas.microsoft.com/office/drawing/2014/main" val="850639632"/>
                  </a:ext>
                </a:extLst>
              </a:tr>
              <a:tr h="833033">
                <a:tc>
                  <a:txBody>
                    <a:bodyPr/>
                    <a:lstStyle/>
                    <a:p>
                      <a:pPr algn="ctr"/>
                      <a:r>
                        <a:rPr lang="fr-FR" sz="1400" b="0" dirty="0">
                          <a:solidFill>
                            <a:schemeClr val="tx1"/>
                          </a:solidFill>
                        </a:rPr>
                        <a:t>L’entreprise respecte la loi, a des valeurs et les respecte, diffuse une culture éthique dans son environnement professionnel, son écosystème, est cité en exemple ou inspire d'autres entreprises dans son secteur</a:t>
                      </a:r>
                    </a:p>
                  </a:txBody>
                  <a:tcPr anchor="ctr"/>
                </a:tc>
                <a:extLst>
                  <a:ext uri="{0D108BD9-81ED-4DB2-BD59-A6C34878D82A}">
                    <a16:rowId xmlns:a16="http://schemas.microsoft.com/office/drawing/2014/main" val="976695675"/>
                  </a:ext>
                </a:extLst>
              </a:tr>
              <a:tr h="1095206">
                <a:tc>
                  <a:txBody>
                    <a:bodyPr/>
                    <a:lstStyle/>
                    <a:p>
                      <a:pPr algn="ctr"/>
                      <a:r>
                        <a:rPr lang="fr-FR" sz="1400" b="0" dirty="0">
                          <a:solidFill>
                            <a:schemeClr val="tx1"/>
                          </a:solidFill>
                        </a:rPr>
                        <a:t>L’entreprise respecte la loi, a des valeurs et les respecte</a:t>
                      </a:r>
                    </a:p>
                  </a:txBody>
                  <a:tcPr anchor="ctr"/>
                </a:tc>
                <a:extLst>
                  <a:ext uri="{0D108BD9-81ED-4DB2-BD59-A6C34878D82A}">
                    <a16:rowId xmlns:a16="http://schemas.microsoft.com/office/drawing/2014/main" val="2111303180"/>
                  </a:ext>
                </a:extLst>
              </a:tr>
              <a:tr h="910314">
                <a:tc>
                  <a:txBody>
                    <a:bodyPr/>
                    <a:lstStyle/>
                    <a:p>
                      <a:pPr algn="ctr"/>
                      <a:endParaRPr lang="fr-FR" sz="1400" b="0" dirty="0">
                        <a:solidFill>
                          <a:schemeClr val="tx1"/>
                        </a:solidFill>
                      </a:endParaRPr>
                    </a:p>
                    <a:p>
                      <a:pPr algn="ctr"/>
                      <a:r>
                        <a:rPr lang="fr-FR" sz="1400" b="0" dirty="0">
                          <a:solidFill>
                            <a:schemeClr val="tx1"/>
                          </a:solidFill>
                        </a:rPr>
                        <a:t>L’entreprise respecte la loi</a:t>
                      </a:r>
                    </a:p>
                  </a:txBody>
                  <a:tcPr anchor="ctr"/>
                </a:tc>
                <a:extLst>
                  <a:ext uri="{0D108BD9-81ED-4DB2-BD59-A6C34878D82A}">
                    <a16:rowId xmlns:a16="http://schemas.microsoft.com/office/drawing/2014/main" val="3826371416"/>
                  </a:ext>
                </a:extLst>
              </a:tr>
              <a:tr h="627406">
                <a:tc>
                  <a:txBody>
                    <a:bodyPr/>
                    <a:lstStyle/>
                    <a:p>
                      <a:pPr algn="ctr"/>
                      <a:endParaRPr lang="fr-FR" sz="1400" b="0" dirty="0">
                        <a:solidFill>
                          <a:schemeClr val="tx1"/>
                        </a:solidFill>
                      </a:endParaRPr>
                    </a:p>
                  </a:txBody>
                  <a:tcPr anchor="ctr"/>
                </a:tc>
                <a:extLst>
                  <a:ext uri="{0D108BD9-81ED-4DB2-BD59-A6C34878D82A}">
                    <a16:rowId xmlns:a16="http://schemas.microsoft.com/office/drawing/2014/main" val="1408764320"/>
                  </a:ext>
                </a:extLst>
              </a:tr>
            </a:tbl>
          </a:graphicData>
        </a:graphic>
      </p:graphicFrame>
    </p:spTree>
    <p:extLst>
      <p:ext uri="{BB962C8B-B14F-4D97-AF65-F5344CB8AC3E}">
        <p14:creationId xmlns:p14="http://schemas.microsoft.com/office/powerpoint/2010/main" val="64377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3663243-917D-C6E2-B007-E5F1DB44B55D}"/>
              </a:ext>
            </a:extLst>
          </p:cNvPr>
          <p:cNvSpPr txBox="1"/>
          <p:nvPr/>
        </p:nvSpPr>
        <p:spPr>
          <a:xfrm>
            <a:off x="110335" y="1313765"/>
            <a:ext cx="7380820" cy="4875181"/>
          </a:xfrm>
          <a:prstGeom prst="rect">
            <a:avLst/>
          </a:prstGeom>
        </p:spPr>
        <p:txBody>
          <a:bodyPr vert="horz" wrap="square" lIns="252000" tIns="0" rIns="0" bIns="0" rtlCol="0" anchor="t" anchorCtr="0">
            <a:spAutoFit/>
          </a:bodyPr>
          <a:lstStyle>
            <a:defPPr>
              <a:defRPr lang="fr-FR"/>
            </a:defPPr>
            <a:lvl1pPr algn="ctr" defTabSz="914423" eaLnBrk="1" latinLnBrk="0" hangingPunct="1">
              <a:lnSpc>
                <a:spcPct val="90000"/>
              </a:lnSpc>
              <a:buNone/>
              <a:defRPr sz="3200" b="1" spc="-150" baseline="0">
                <a:latin typeface="Oswald" pitchFamily="2" charset="0"/>
                <a:ea typeface="Roboto" pitchFamily="2" charset="0"/>
                <a:cs typeface="Open Sans" panose="020B0606030504020204" pitchFamily="34" charset="0"/>
              </a:defRPr>
            </a:lvl1pPr>
          </a:lstStyle>
          <a:p>
            <a:endParaRPr lang="fr-FR" dirty="0"/>
          </a:p>
          <a:p>
            <a:r>
              <a:rPr lang="fr-FR" dirty="0"/>
              <a:t>DES ÉLÉMENTS DE PREUVE ATTENDUS :</a:t>
            </a:r>
          </a:p>
          <a:p>
            <a:endParaRPr lang="fr-FR" dirty="0"/>
          </a:p>
          <a:p>
            <a:pPr marL="457200" indent="-457200">
              <a:buClr>
                <a:schemeClr val="accent4"/>
              </a:buClr>
              <a:buFont typeface="Wingdings" panose="05000000000000000000" pitchFamily="2" charset="2"/>
              <a:buChar char="§"/>
            </a:pPr>
            <a:endParaRPr lang="fr-FR" dirty="0"/>
          </a:p>
          <a:p>
            <a:pPr marL="457200" indent="-457200">
              <a:buClr>
                <a:schemeClr val="accent4"/>
              </a:buClr>
              <a:buFont typeface="Wingdings" panose="05000000000000000000" pitchFamily="2" charset="2"/>
              <a:buChar char="§"/>
            </a:pPr>
            <a:r>
              <a:rPr lang="fr-FR" dirty="0"/>
              <a:t>FAIRE EXISTER UNE ÉTHIQUE DE CONVICTION DANS L’ORGANISATION, JUSQU’À OFFRIR LA POSSIBILITÉ DE QUESTIONNER (PAS NÉCESSAIREMENT DE DÉSOBÉIR)</a:t>
            </a:r>
          </a:p>
          <a:p>
            <a:pPr>
              <a:buClr>
                <a:schemeClr val="accent4"/>
              </a:buClr>
            </a:pPr>
            <a:endParaRPr lang="fr-FR" dirty="0"/>
          </a:p>
          <a:p>
            <a:pPr marL="457200" indent="-457200">
              <a:buClr>
                <a:schemeClr val="accent4"/>
              </a:buClr>
              <a:buFont typeface="Wingdings" panose="05000000000000000000" pitchFamily="2" charset="2"/>
              <a:buChar char="§"/>
            </a:pPr>
            <a:r>
              <a:rPr lang="fr-FR" dirty="0"/>
              <a:t>DAVANTAGE DE COMMUNICATION, ET DES SUJETS PORTÉS PAR LES DIRIGEANTS</a:t>
            </a:r>
          </a:p>
        </p:txBody>
      </p:sp>
      <p:sp>
        <p:nvSpPr>
          <p:cNvPr id="2" name="ZoneTexte 1">
            <a:extLst>
              <a:ext uri="{FF2B5EF4-FFF2-40B4-BE49-F238E27FC236}">
                <a16:creationId xmlns:a16="http://schemas.microsoft.com/office/drawing/2014/main" id="{1249D95F-842E-895A-DD9A-2FAD3C6E09C7}"/>
              </a:ext>
            </a:extLst>
          </p:cNvPr>
          <p:cNvSpPr txBox="1"/>
          <p:nvPr/>
        </p:nvSpPr>
        <p:spPr>
          <a:xfrm>
            <a:off x="110335" y="413665"/>
            <a:ext cx="7380820" cy="747897"/>
          </a:xfrm>
          <a:prstGeom prst="rect">
            <a:avLst/>
          </a:prstGeom>
        </p:spPr>
        <p:txBody>
          <a:bodyPr vert="horz" wrap="square" lIns="252000" tIns="0" rIns="0" bIns="0" rtlCol="0" anchor="t" anchorCtr="0">
            <a:spAutoFit/>
          </a:bodyPr>
          <a:lstStyle>
            <a:defPPr>
              <a:defRPr lang="fr-FR"/>
            </a:defPPr>
            <a:lvl1pPr algn="ctr" defTabSz="914423" eaLnBrk="1" latinLnBrk="0" hangingPunct="1">
              <a:lnSpc>
                <a:spcPct val="90000"/>
              </a:lnSpc>
              <a:buNone/>
              <a:defRPr sz="3200" b="1" spc="-150" baseline="0">
                <a:latin typeface="Oswald" pitchFamily="2" charset="0"/>
                <a:ea typeface="Roboto" pitchFamily="2" charset="0"/>
                <a:cs typeface="Open Sans" panose="020B0606030504020204" pitchFamily="34" charset="0"/>
              </a:defRPr>
            </a:lvl1pPr>
          </a:lstStyle>
          <a:p>
            <a:r>
              <a:rPr lang="fr-FR" sz="5400" dirty="0">
                <a:solidFill>
                  <a:schemeClr val="accent6"/>
                </a:solidFill>
              </a:rPr>
              <a:t>#3</a:t>
            </a:r>
          </a:p>
        </p:txBody>
      </p:sp>
      <p:pic>
        <p:nvPicPr>
          <p:cNvPr id="4" name="Picture 2" descr="Paon bleu par christelle milesi sur L'Internaute">
            <a:extLst>
              <a:ext uri="{FF2B5EF4-FFF2-40B4-BE49-F238E27FC236}">
                <a16:creationId xmlns:a16="http://schemas.microsoft.com/office/drawing/2014/main" id="{FC4B884B-F613-8945-F186-CEFBF550A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287" y="0"/>
            <a:ext cx="45577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50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7D975B4-5CAC-F2C3-F5B5-2243499C95D1}"/>
              </a:ext>
            </a:extLst>
          </p:cNvPr>
          <p:cNvSpPr txBox="1"/>
          <p:nvPr/>
        </p:nvSpPr>
        <p:spPr>
          <a:xfrm>
            <a:off x="290355" y="1656207"/>
            <a:ext cx="5805645" cy="3545586"/>
          </a:xfrm>
          <a:prstGeom prst="rect">
            <a:avLst/>
          </a:prstGeom>
        </p:spPr>
        <p:txBody>
          <a:bodyPr vert="horz" wrap="square" lIns="252000" tIns="0" rIns="0" bIns="0" rtlCol="0" anchor="t" anchorCtr="0">
            <a:spAutoFit/>
          </a:bodyPr>
          <a:lstStyle>
            <a:defPPr>
              <a:defRPr lang="fr-FR"/>
            </a:defPPr>
            <a:lvl1pPr algn="ctr" defTabSz="914423" eaLnBrk="1" latinLnBrk="0" hangingPunct="1">
              <a:lnSpc>
                <a:spcPct val="90000"/>
              </a:lnSpc>
              <a:buNone/>
              <a:defRPr sz="3200" b="1" spc="-150" baseline="0">
                <a:latin typeface="Oswald" pitchFamily="2" charset="0"/>
                <a:ea typeface="Roboto" pitchFamily="2" charset="0"/>
                <a:cs typeface="Open Sans" panose="020B0606030504020204" pitchFamily="34" charset="0"/>
              </a:defRPr>
            </a:lvl1pPr>
          </a:lstStyle>
          <a:p>
            <a:r>
              <a:rPr lang="fr-FR" dirty="0"/>
              <a:t>EN DÉFINITIVE, À L’ISSUE DE CE BAROMÈTRE, </a:t>
            </a:r>
          </a:p>
          <a:p>
            <a:endParaRPr lang="fr-FR" dirty="0"/>
          </a:p>
          <a:p>
            <a:r>
              <a:rPr lang="fr-FR" dirty="0"/>
              <a:t>LA PROGRESSION DE L’ÉTHIQUE EN ENTREPRISE EN 2023 </a:t>
            </a:r>
          </a:p>
          <a:p>
            <a:endParaRPr lang="fr-FR" dirty="0"/>
          </a:p>
          <a:p>
            <a:r>
              <a:rPr lang="fr-FR" dirty="0"/>
              <a:t>SEMBLE DEVOIR PASSER EN PARTICULIER…</a:t>
            </a:r>
          </a:p>
        </p:txBody>
      </p:sp>
      <p:sp>
        <p:nvSpPr>
          <p:cNvPr id="2" name="Rectangle 1">
            <a:extLst>
              <a:ext uri="{FF2B5EF4-FFF2-40B4-BE49-F238E27FC236}">
                <a16:creationId xmlns:a16="http://schemas.microsoft.com/office/drawing/2014/main" id="{FA41A3A7-9949-B73A-706A-77DFEE41429F}"/>
              </a:ext>
            </a:extLst>
          </p:cNvPr>
          <p:cNvSpPr/>
          <p:nvPr/>
        </p:nvSpPr>
        <p:spPr>
          <a:xfrm>
            <a:off x="6411035" y="0"/>
            <a:ext cx="5780965" cy="6858000"/>
          </a:xfrm>
          <a:prstGeom prst="rect">
            <a:avLst/>
          </a:prstGeom>
          <a:solidFill>
            <a:schemeClr val="tx1"/>
          </a:solidFill>
        </p:spPr>
        <p:txBody>
          <a:bodyPr lIns="0" tIns="0" rIns="0" bIns="0" rtlCol="0" anchor="ctr">
            <a:noAutofit/>
          </a:bodyPr>
          <a:lstStyle/>
          <a:p>
            <a:pPr algn="ctr"/>
            <a:endParaRPr lang="fr-FR" sz="1400" dirty="0">
              <a:latin typeface="Roboto" pitchFamily="2" charset="0"/>
              <a:ea typeface="Roboto" pitchFamily="2" charset="0"/>
            </a:endParaRPr>
          </a:p>
        </p:txBody>
      </p:sp>
      <p:pic>
        <p:nvPicPr>
          <p:cNvPr id="3" name="Picture 2" descr="How to Use the Three Horizons for Future Sensemaking ...">
            <a:extLst>
              <a:ext uri="{FF2B5EF4-FFF2-40B4-BE49-F238E27FC236}">
                <a16:creationId xmlns:a16="http://schemas.microsoft.com/office/drawing/2014/main" id="{9DB7D9F9-4A5D-4212-2A59-5DEFAA158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1035" y="1808820"/>
            <a:ext cx="5780965" cy="3610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42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7D975B4-5CAC-F2C3-F5B5-2243499C95D1}"/>
              </a:ext>
            </a:extLst>
          </p:cNvPr>
          <p:cNvSpPr txBox="1"/>
          <p:nvPr/>
        </p:nvSpPr>
        <p:spPr>
          <a:xfrm>
            <a:off x="0" y="818710"/>
            <a:ext cx="5805645" cy="1495794"/>
          </a:xfrm>
          <a:prstGeom prst="rect">
            <a:avLst/>
          </a:prstGeom>
        </p:spPr>
        <p:txBody>
          <a:bodyPr vert="horz" wrap="square" lIns="252000" tIns="0" rIns="0" bIns="0" rtlCol="0" anchor="t" anchorCtr="0">
            <a:spAutoFit/>
          </a:bodyPr>
          <a:lstStyle>
            <a:defPPr>
              <a:defRPr lang="fr-FR"/>
            </a:defPPr>
            <a:lvl1pPr algn="ctr" defTabSz="914423" eaLnBrk="1" latinLnBrk="0" hangingPunct="1">
              <a:lnSpc>
                <a:spcPct val="90000"/>
              </a:lnSpc>
              <a:buNone/>
              <a:defRPr sz="3200" b="1" spc="-150" baseline="0">
                <a:latin typeface="Oswald" pitchFamily="2" charset="0"/>
                <a:ea typeface="Roboto" pitchFamily="2" charset="0"/>
                <a:cs typeface="Open Sans" panose="020B0606030504020204" pitchFamily="34" charset="0"/>
              </a:defRPr>
            </a:lvl1pPr>
          </a:lstStyle>
          <a:p>
            <a:r>
              <a:rPr lang="fr-FR" dirty="0"/>
              <a:t>PAR DAVANTAGE DE</a:t>
            </a:r>
          </a:p>
          <a:p>
            <a:endParaRPr lang="fr-FR" dirty="0"/>
          </a:p>
          <a:p>
            <a:r>
              <a:rPr lang="fr-FR" sz="4400" dirty="0">
                <a:solidFill>
                  <a:schemeClr val="accent6"/>
                </a:solidFill>
              </a:rPr>
              <a:t>PÉDAGOGIE, DE CLARTÉ</a:t>
            </a:r>
          </a:p>
        </p:txBody>
      </p:sp>
      <p:sp>
        <p:nvSpPr>
          <p:cNvPr id="2" name="ZoneTexte 1">
            <a:extLst>
              <a:ext uri="{FF2B5EF4-FFF2-40B4-BE49-F238E27FC236}">
                <a16:creationId xmlns:a16="http://schemas.microsoft.com/office/drawing/2014/main" id="{06B22B99-FD9E-B53A-68ED-A62C5BDC0A6A}"/>
              </a:ext>
            </a:extLst>
          </p:cNvPr>
          <p:cNvSpPr txBox="1"/>
          <p:nvPr/>
        </p:nvSpPr>
        <p:spPr>
          <a:xfrm>
            <a:off x="6186010" y="2618910"/>
            <a:ext cx="5805645" cy="4062651"/>
          </a:xfrm>
          <a:prstGeom prst="rect">
            <a:avLst/>
          </a:prstGeom>
        </p:spPr>
        <p:txBody>
          <a:bodyPr wrap="square" lIns="0" tIns="0" rIns="0" bIns="0" rtlCol="0" anchor="t" anchorCtr="0">
            <a:spAutoFit/>
          </a:bodyPr>
          <a:lstStyle/>
          <a:p>
            <a:pPr algn="just" fontAlgn="auto"/>
            <a:r>
              <a:rPr lang="fr-FR" dirty="0">
                <a:latin typeface="Roboto" panose="02000000000000000000" pitchFamily="2" charset="0"/>
                <a:ea typeface="Roboto" panose="02000000000000000000" pitchFamily="2" charset="0"/>
                <a:cs typeface="Roboto" panose="02000000000000000000" pitchFamily="2" charset="0"/>
              </a:rPr>
              <a:t>Poursuivre « l’</a:t>
            </a:r>
            <a:r>
              <a:rPr lang="fr-FR" b="1" dirty="0">
                <a:latin typeface="Roboto" panose="02000000000000000000" pitchFamily="2" charset="0"/>
                <a:ea typeface="Roboto" panose="02000000000000000000" pitchFamily="2" charset="0"/>
                <a:cs typeface="Roboto" panose="02000000000000000000" pitchFamily="2" charset="0"/>
              </a:rPr>
              <a:t>évangélisation</a:t>
            </a:r>
            <a:r>
              <a:rPr lang="fr-FR" dirty="0">
                <a:latin typeface="Roboto" panose="02000000000000000000" pitchFamily="2" charset="0"/>
                <a:ea typeface="Roboto" panose="02000000000000000000" pitchFamily="2" charset="0"/>
                <a:cs typeface="Roboto" panose="02000000000000000000" pitchFamily="2" charset="0"/>
              </a:rPr>
              <a:t> » des salariés sur la relation entre </a:t>
            </a:r>
            <a:r>
              <a:rPr lang="fr-FR" b="1" dirty="0">
                <a:latin typeface="Roboto" panose="02000000000000000000" pitchFamily="2" charset="0"/>
                <a:ea typeface="Roboto" panose="02000000000000000000" pitchFamily="2" charset="0"/>
                <a:cs typeface="Roboto" panose="02000000000000000000" pitchFamily="2" charset="0"/>
              </a:rPr>
              <a:t>éthique et valeur </a:t>
            </a:r>
            <a:r>
              <a:rPr lang="fr-FR" dirty="0">
                <a:latin typeface="Roboto" panose="02000000000000000000" pitchFamily="2" charset="0"/>
                <a:ea typeface="Roboto" panose="02000000000000000000" pitchFamily="2" charset="0"/>
                <a:cs typeface="Roboto" panose="02000000000000000000" pitchFamily="2" charset="0"/>
              </a:rPr>
              <a:t>: positionner les problématiques au niveau de la </a:t>
            </a:r>
            <a:r>
              <a:rPr lang="fr-FR" b="1" dirty="0">
                <a:latin typeface="Roboto" panose="02000000000000000000" pitchFamily="2" charset="0"/>
                <a:ea typeface="Roboto" panose="02000000000000000000" pitchFamily="2" charset="0"/>
                <a:cs typeface="Roboto" panose="02000000000000000000" pitchFamily="2" charset="0"/>
              </a:rPr>
              <a:t>culture</a:t>
            </a:r>
            <a:r>
              <a:rPr lang="fr-FR" dirty="0">
                <a:latin typeface="Roboto" panose="02000000000000000000" pitchFamily="2" charset="0"/>
                <a:ea typeface="Roboto" panose="02000000000000000000" pitchFamily="2" charset="0"/>
                <a:cs typeface="Roboto" panose="02000000000000000000" pitchFamily="2" charset="0"/>
              </a:rPr>
              <a:t> des entreprises.</a:t>
            </a:r>
          </a:p>
          <a:p>
            <a:pPr algn="just" fontAlgn="auto"/>
            <a:endParaRPr lang="fr-FR" dirty="0">
              <a:latin typeface="Roboto" panose="02000000000000000000" pitchFamily="2" charset="0"/>
              <a:ea typeface="Roboto" panose="02000000000000000000" pitchFamily="2" charset="0"/>
              <a:cs typeface="Roboto" panose="02000000000000000000" pitchFamily="2" charset="0"/>
            </a:endParaRPr>
          </a:p>
          <a:p>
            <a:pPr algn="just" fontAlgn="auto"/>
            <a:r>
              <a:rPr lang="fr-FR" dirty="0">
                <a:latin typeface="Roboto" panose="02000000000000000000" pitchFamily="2" charset="0"/>
                <a:ea typeface="Roboto" panose="02000000000000000000" pitchFamily="2" charset="0"/>
                <a:cs typeface="Roboto" panose="02000000000000000000" pitchFamily="2" charset="0"/>
              </a:rPr>
              <a:t>Nécessité de </a:t>
            </a:r>
            <a:r>
              <a:rPr lang="fr-FR" b="1" dirty="0">
                <a:latin typeface="Roboto" panose="02000000000000000000" pitchFamily="2" charset="0"/>
                <a:ea typeface="Roboto" panose="02000000000000000000" pitchFamily="2" charset="0"/>
                <a:cs typeface="Roboto" panose="02000000000000000000" pitchFamily="2" charset="0"/>
              </a:rPr>
              <a:t>faire mieux connaître</a:t>
            </a:r>
            <a:r>
              <a:rPr lang="fr-FR" dirty="0">
                <a:latin typeface="Roboto" panose="02000000000000000000" pitchFamily="2" charset="0"/>
                <a:ea typeface="Roboto" panose="02000000000000000000" pitchFamily="2" charset="0"/>
                <a:cs typeface="Roboto" panose="02000000000000000000" pitchFamily="2" charset="0"/>
              </a:rPr>
              <a:t> les supports, outils, politiques, etc.</a:t>
            </a:r>
          </a:p>
          <a:p>
            <a:pPr algn="just" fontAlgn="auto"/>
            <a:endParaRPr lang="fr-FR" dirty="0">
              <a:latin typeface="Roboto" panose="02000000000000000000" pitchFamily="2" charset="0"/>
              <a:ea typeface="Roboto" panose="02000000000000000000" pitchFamily="2" charset="0"/>
              <a:cs typeface="Roboto" panose="02000000000000000000" pitchFamily="2" charset="0"/>
            </a:endParaRPr>
          </a:p>
          <a:p>
            <a:pPr algn="just" fontAlgn="auto"/>
            <a:r>
              <a:rPr lang="fr-FR" dirty="0">
                <a:latin typeface="Roboto" panose="02000000000000000000" pitchFamily="2" charset="0"/>
                <a:ea typeface="Roboto" panose="02000000000000000000" pitchFamily="2" charset="0"/>
                <a:cs typeface="Roboto" panose="02000000000000000000" pitchFamily="2" charset="0"/>
              </a:rPr>
              <a:t>Nécessité de mieux faire </a:t>
            </a:r>
            <a:r>
              <a:rPr lang="fr-FR" b="1" dirty="0">
                <a:latin typeface="Roboto" panose="02000000000000000000" pitchFamily="2" charset="0"/>
                <a:ea typeface="Roboto" panose="02000000000000000000" pitchFamily="2" charset="0"/>
                <a:cs typeface="Roboto" panose="02000000000000000000" pitchFamily="2" charset="0"/>
              </a:rPr>
              <a:t>connaître</a:t>
            </a:r>
            <a:r>
              <a:rPr lang="fr-FR" dirty="0">
                <a:latin typeface="Roboto" panose="02000000000000000000" pitchFamily="2" charset="0"/>
                <a:ea typeface="Roboto" panose="02000000000000000000" pitchFamily="2" charset="0"/>
                <a:cs typeface="Roboto" panose="02000000000000000000" pitchFamily="2" charset="0"/>
              </a:rPr>
              <a:t> et de </a:t>
            </a:r>
            <a:r>
              <a:rPr lang="fr-FR" b="1" dirty="0">
                <a:latin typeface="Roboto" panose="02000000000000000000" pitchFamily="2" charset="0"/>
                <a:ea typeface="Roboto" panose="02000000000000000000" pitchFamily="2" charset="0"/>
                <a:cs typeface="Roboto" panose="02000000000000000000" pitchFamily="2" charset="0"/>
              </a:rPr>
              <a:t>crédibiliser</a:t>
            </a:r>
            <a:r>
              <a:rPr lang="fr-FR" dirty="0">
                <a:latin typeface="Roboto" panose="02000000000000000000" pitchFamily="2" charset="0"/>
                <a:ea typeface="Roboto" panose="02000000000000000000" pitchFamily="2" charset="0"/>
                <a:cs typeface="Roboto" panose="02000000000000000000" pitchFamily="2" charset="0"/>
              </a:rPr>
              <a:t> les processus d’alerte : donner de la visibilité sur leur fonctionnement et les étapes de traitement des remontées.</a:t>
            </a:r>
          </a:p>
        </p:txBody>
      </p:sp>
    </p:spTree>
    <p:extLst>
      <p:ext uri="{BB962C8B-B14F-4D97-AF65-F5344CB8AC3E}">
        <p14:creationId xmlns:p14="http://schemas.microsoft.com/office/powerpoint/2010/main" val="209029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7D975B4-5CAC-F2C3-F5B5-2243499C95D1}"/>
              </a:ext>
            </a:extLst>
          </p:cNvPr>
          <p:cNvSpPr txBox="1"/>
          <p:nvPr/>
        </p:nvSpPr>
        <p:spPr>
          <a:xfrm>
            <a:off x="0" y="728700"/>
            <a:ext cx="5805645" cy="2105192"/>
          </a:xfrm>
          <a:prstGeom prst="rect">
            <a:avLst/>
          </a:prstGeom>
        </p:spPr>
        <p:txBody>
          <a:bodyPr vert="horz" wrap="square" lIns="252000" tIns="0" rIns="0" bIns="0" rtlCol="0" anchor="t" anchorCtr="0">
            <a:spAutoFit/>
          </a:bodyPr>
          <a:lstStyle>
            <a:defPPr>
              <a:defRPr lang="fr-FR"/>
            </a:defPPr>
            <a:lvl1pPr algn="ctr" defTabSz="914423" eaLnBrk="1" latinLnBrk="0" hangingPunct="1">
              <a:lnSpc>
                <a:spcPct val="90000"/>
              </a:lnSpc>
              <a:buNone/>
              <a:defRPr sz="3200" b="1" spc="-150" baseline="0">
                <a:latin typeface="Oswald" pitchFamily="2" charset="0"/>
                <a:ea typeface="Roboto" pitchFamily="2" charset="0"/>
                <a:cs typeface="Open Sans" panose="020B0606030504020204" pitchFamily="34" charset="0"/>
              </a:defRPr>
            </a:lvl1pPr>
          </a:lstStyle>
          <a:p>
            <a:r>
              <a:rPr lang="fr-FR" dirty="0"/>
              <a:t>PAR DAVANTAGE</a:t>
            </a:r>
          </a:p>
          <a:p>
            <a:endParaRPr lang="fr-FR" dirty="0"/>
          </a:p>
          <a:p>
            <a:r>
              <a:rPr lang="fr-FR" sz="4400" dirty="0">
                <a:solidFill>
                  <a:schemeClr val="accent6"/>
                </a:solidFill>
              </a:rPr>
              <a:t>D’EXIGENCE </a:t>
            </a:r>
          </a:p>
          <a:p>
            <a:r>
              <a:rPr lang="fr-FR" sz="4400" dirty="0">
                <a:solidFill>
                  <a:schemeClr val="accent6"/>
                </a:solidFill>
              </a:rPr>
              <a:t>&amp; DE COHÉRENCE</a:t>
            </a:r>
          </a:p>
        </p:txBody>
      </p:sp>
      <p:sp>
        <p:nvSpPr>
          <p:cNvPr id="2" name="ZoneTexte 1">
            <a:extLst>
              <a:ext uri="{FF2B5EF4-FFF2-40B4-BE49-F238E27FC236}">
                <a16:creationId xmlns:a16="http://schemas.microsoft.com/office/drawing/2014/main" id="{9FD2BA7A-73C4-4D51-CB6A-1EC53BB64640}"/>
              </a:ext>
            </a:extLst>
          </p:cNvPr>
          <p:cNvSpPr txBox="1"/>
          <p:nvPr/>
        </p:nvSpPr>
        <p:spPr>
          <a:xfrm>
            <a:off x="5805645" y="1546042"/>
            <a:ext cx="6090473" cy="5078313"/>
          </a:xfrm>
          <a:prstGeom prst="rect">
            <a:avLst/>
          </a:prstGeom>
        </p:spPr>
        <p:txBody>
          <a:bodyPr wrap="square" lIns="0" tIns="0" rIns="0" bIns="0" rtlCol="0" anchor="t" anchorCtr="0">
            <a:spAutoFit/>
          </a:bodyPr>
          <a:lstStyle/>
          <a:p>
            <a:pPr algn="just" fontAlgn="auto"/>
            <a:r>
              <a:rPr lang="fr-FR" b="1" dirty="0"/>
              <a:t>Capitaliser</a:t>
            </a:r>
            <a:r>
              <a:rPr lang="fr-FR" dirty="0"/>
              <a:t> sur les attentes profondes des salariés et affirmer l’absence d’opposition entre </a:t>
            </a:r>
            <a:r>
              <a:rPr lang="fr-FR" b="1" dirty="0"/>
              <a:t>excellence opérationnelle et une éthique attentive aux  salariés, à leurs conditions de travail, au dialogue.</a:t>
            </a:r>
            <a:endParaRPr lang="fr-FR" dirty="0"/>
          </a:p>
          <a:p>
            <a:pPr algn="just" fontAlgn="auto"/>
            <a:r>
              <a:rPr lang="fr-FR" dirty="0"/>
              <a:t> </a:t>
            </a:r>
          </a:p>
          <a:p>
            <a:pPr algn="just" fontAlgn="auto"/>
            <a:r>
              <a:rPr lang="fr-FR" b="1" dirty="0"/>
              <a:t>Démontrer le sérieux de l’engagement, </a:t>
            </a:r>
            <a:r>
              <a:rPr lang="fr-FR" dirty="0"/>
              <a:t>travailler la perception de l’inscription des exigences éthiques au cœur de l’organisation de l’entreprise ; </a:t>
            </a:r>
            <a:r>
              <a:rPr lang="fr-FR" b="1" dirty="0"/>
              <a:t>renforcer la symétrie des attentions</a:t>
            </a:r>
            <a:r>
              <a:rPr lang="fr-FR" dirty="0"/>
              <a:t> entre clients et salariés.</a:t>
            </a:r>
          </a:p>
          <a:p>
            <a:pPr algn="just" fontAlgn="auto"/>
            <a:endParaRPr lang="fr-FR" dirty="0"/>
          </a:p>
          <a:p>
            <a:pPr algn="just" fontAlgn="auto"/>
            <a:r>
              <a:rPr lang="fr-FR" dirty="0"/>
              <a:t>Réduire la </a:t>
            </a:r>
            <a:r>
              <a:rPr lang="fr-FR" b="1" dirty="0"/>
              <a:t>dissonance cognitive des salariés </a:t>
            </a:r>
            <a:r>
              <a:rPr lang="fr-FR" dirty="0"/>
              <a:t>sur le « coût » de l’éthique : investir le terrain écologique et plus globalement la RSE.</a:t>
            </a:r>
          </a:p>
        </p:txBody>
      </p:sp>
    </p:spTree>
    <p:extLst>
      <p:ext uri="{BB962C8B-B14F-4D97-AF65-F5344CB8AC3E}">
        <p14:creationId xmlns:p14="http://schemas.microsoft.com/office/powerpoint/2010/main" val="163867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7D975B4-5CAC-F2C3-F5B5-2243499C95D1}"/>
              </a:ext>
            </a:extLst>
          </p:cNvPr>
          <p:cNvSpPr txBox="1"/>
          <p:nvPr/>
        </p:nvSpPr>
        <p:spPr>
          <a:xfrm>
            <a:off x="0" y="728700"/>
            <a:ext cx="5805645" cy="1495794"/>
          </a:xfrm>
          <a:prstGeom prst="rect">
            <a:avLst/>
          </a:prstGeom>
        </p:spPr>
        <p:txBody>
          <a:bodyPr vert="horz" wrap="square" lIns="252000" tIns="0" rIns="0" bIns="0" rtlCol="0" anchor="t" anchorCtr="0">
            <a:spAutoFit/>
          </a:bodyPr>
          <a:lstStyle>
            <a:defPPr>
              <a:defRPr lang="fr-FR"/>
            </a:defPPr>
            <a:lvl1pPr algn="ctr" defTabSz="914423" eaLnBrk="1" latinLnBrk="0" hangingPunct="1">
              <a:lnSpc>
                <a:spcPct val="90000"/>
              </a:lnSpc>
              <a:buNone/>
              <a:defRPr sz="3200" b="1" spc="-150" baseline="0">
                <a:latin typeface="Oswald" pitchFamily="2" charset="0"/>
                <a:ea typeface="Roboto" pitchFamily="2" charset="0"/>
                <a:cs typeface="Open Sans" panose="020B0606030504020204" pitchFamily="34" charset="0"/>
              </a:defRPr>
            </a:lvl1pPr>
          </a:lstStyle>
          <a:p>
            <a:r>
              <a:rPr lang="fr-FR" dirty="0"/>
              <a:t>PAR DAVANTAGE DE</a:t>
            </a:r>
          </a:p>
          <a:p>
            <a:endParaRPr lang="fr-FR" dirty="0"/>
          </a:p>
          <a:p>
            <a:r>
              <a:rPr lang="fr-FR" sz="4400" dirty="0">
                <a:solidFill>
                  <a:schemeClr val="accent6"/>
                </a:solidFill>
              </a:rPr>
              <a:t>D’INCARNATION</a:t>
            </a:r>
          </a:p>
        </p:txBody>
      </p:sp>
      <p:sp>
        <p:nvSpPr>
          <p:cNvPr id="2" name="ZoneTexte 1">
            <a:extLst>
              <a:ext uri="{FF2B5EF4-FFF2-40B4-BE49-F238E27FC236}">
                <a16:creationId xmlns:a16="http://schemas.microsoft.com/office/drawing/2014/main" id="{0AE5C13D-08BF-6E34-02D5-B130DA7B1EB9}"/>
              </a:ext>
            </a:extLst>
          </p:cNvPr>
          <p:cNvSpPr txBox="1"/>
          <p:nvPr/>
        </p:nvSpPr>
        <p:spPr>
          <a:xfrm>
            <a:off x="5690955" y="2978950"/>
            <a:ext cx="6345705" cy="3724096"/>
          </a:xfrm>
          <a:prstGeom prst="rect">
            <a:avLst/>
          </a:prstGeom>
        </p:spPr>
        <p:txBody>
          <a:bodyPr wrap="square" lIns="0" tIns="0" rIns="0" bIns="0" rtlCol="0" anchor="t" anchorCtr="0">
            <a:spAutoFit/>
          </a:bodyPr>
          <a:lstStyle/>
          <a:p>
            <a:pPr algn="just" fontAlgn="auto"/>
            <a:r>
              <a:rPr lang="fr-FR" b="1" dirty="0"/>
              <a:t>Le manager est la star de ce baromètre </a:t>
            </a:r>
            <a:r>
              <a:rPr lang="fr-FR" dirty="0"/>
              <a:t>: l’infusion des contraintes éthiques dans l’entreprise semble replacer la </a:t>
            </a:r>
            <a:r>
              <a:rPr lang="fr-FR" b="1" dirty="0"/>
              <a:t>proximité et l’exemplarité</a:t>
            </a:r>
            <a:r>
              <a:rPr lang="fr-FR" dirty="0"/>
              <a:t> comme leviers majeurs.</a:t>
            </a:r>
          </a:p>
          <a:p>
            <a:pPr algn="just" fontAlgn="auto"/>
            <a:endParaRPr lang="fr-FR" dirty="0"/>
          </a:p>
          <a:p>
            <a:pPr algn="just" fontAlgn="auto"/>
            <a:r>
              <a:rPr lang="fr-FR" dirty="0"/>
              <a:t>Le fait que l’éthique doive être porté par les dirigeants constitue un signal fort : non pas tant nécessairement au niveau organisationnel, mais faire en sorte que </a:t>
            </a:r>
            <a:r>
              <a:rPr lang="fr-FR" b="1" dirty="0"/>
              <a:t>les dirigeants témoignent publiquement par leur parole du sérieux de leur engagement et de celui de l’entreprise</a:t>
            </a:r>
            <a:r>
              <a:rPr lang="fr-FR" dirty="0"/>
              <a:t>.</a:t>
            </a:r>
          </a:p>
        </p:txBody>
      </p:sp>
    </p:spTree>
    <p:extLst>
      <p:ext uri="{BB962C8B-B14F-4D97-AF65-F5344CB8AC3E}">
        <p14:creationId xmlns:p14="http://schemas.microsoft.com/office/powerpoint/2010/main" val="3499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230F41-DE0D-45BE-A113-670322C619D9}"/>
              </a:ext>
            </a:extLst>
          </p:cNvPr>
          <p:cNvSpPr/>
          <p:nvPr/>
        </p:nvSpPr>
        <p:spPr>
          <a:xfrm>
            <a:off x="-12249" y="0"/>
            <a:ext cx="12204249" cy="6858000"/>
          </a:xfrm>
          <a:prstGeom prst="rect">
            <a:avLst/>
          </a:prstGeom>
          <a:solidFill>
            <a:schemeClr val="accent4">
              <a:alpha val="80000"/>
            </a:schemeClr>
          </a:solidFill>
          <a:ln>
            <a:noFill/>
          </a:ln>
        </p:spPr>
        <p:txBody>
          <a:bodyPr rtlCol="0" anchor="ctr">
            <a:noAutofit/>
          </a:bodyPr>
          <a:lstStyle/>
          <a:p>
            <a:pPr algn="ctr"/>
            <a:endParaRPr lang="fr-FR" sz="2000" dirty="0" err="1">
              <a:latin typeface="+mn-lt"/>
            </a:endParaRPr>
          </a:p>
        </p:txBody>
      </p:sp>
      <p:sp>
        <p:nvSpPr>
          <p:cNvPr id="2" name="Titre 1">
            <a:extLst>
              <a:ext uri="{FF2B5EF4-FFF2-40B4-BE49-F238E27FC236}">
                <a16:creationId xmlns:a16="http://schemas.microsoft.com/office/drawing/2014/main" id="{BCF2E25C-1155-452A-A787-0D3957D68BA8}"/>
              </a:ext>
            </a:extLst>
          </p:cNvPr>
          <p:cNvSpPr>
            <a:spLocks noGrp="1"/>
          </p:cNvSpPr>
          <p:nvPr>
            <p:ph type="title"/>
          </p:nvPr>
        </p:nvSpPr>
        <p:spPr>
          <a:xfrm>
            <a:off x="1820525" y="3338990"/>
            <a:ext cx="6525726" cy="2295525"/>
          </a:xfrm>
        </p:spPr>
        <p:txBody>
          <a:bodyPr/>
          <a:lstStyle/>
          <a:p>
            <a:r>
              <a:rPr lang="fr-FR" dirty="0">
                <a:solidFill>
                  <a:schemeClr val="bg1"/>
                </a:solidFill>
              </a:rPr>
              <a:t>Détails de L’ÉTUDE – </a:t>
            </a:r>
            <a:br>
              <a:rPr lang="fr-FR" dirty="0">
                <a:solidFill>
                  <a:schemeClr val="bg1"/>
                </a:solidFill>
              </a:rPr>
            </a:br>
            <a:r>
              <a:rPr lang="fr-FR" dirty="0">
                <a:solidFill>
                  <a:schemeClr val="bg1"/>
                </a:solidFill>
              </a:rPr>
              <a:t>Résultats sur l’ensemble </a:t>
            </a:r>
            <a:br>
              <a:rPr lang="fr-FR" dirty="0">
                <a:solidFill>
                  <a:schemeClr val="bg1"/>
                </a:solidFill>
              </a:rPr>
            </a:br>
            <a:r>
              <a:rPr lang="fr-FR" dirty="0">
                <a:solidFill>
                  <a:schemeClr val="bg1"/>
                </a:solidFill>
              </a:rPr>
              <a:t>de l’échantillon</a:t>
            </a:r>
          </a:p>
        </p:txBody>
      </p:sp>
      <p:sp>
        <p:nvSpPr>
          <p:cNvPr id="5" name="Forme libre : forme 4">
            <a:extLst>
              <a:ext uri="{FF2B5EF4-FFF2-40B4-BE49-F238E27FC236}">
                <a16:creationId xmlns:a16="http://schemas.microsoft.com/office/drawing/2014/main" id="{8E9217C6-902C-42E8-ADB6-5D441028770B}"/>
              </a:ext>
            </a:extLst>
          </p:cNvPr>
          <p:cNvSpPr/>
          <p:nvPr/>
        </p:nvSpPr>
        <p:spPr>
          <a:xfrm>
            <a:off x="0" y="2761"/>
            <a:ext cx="2015048" cy="6855239"/>
          </a:xfrm>
          <a:custGeom>
            <a:avLst/>
            <a:gdLst>
              <a:gd name="connsiteX0" fmla="*/ 0 w 2015048"/>
              <a:gd name="connsiteY0" fmla="*/ 0 h 6855239"/>
              <a:gd name="connsiteX1" fmla="*/ 178933 w 2015048"/>
              <a:gd name="connsiteY1" fmla="*/ 0 h 6855239"/>
              <a:gd name="connsiteX2" fmla="*/ 2015048 w 2015048"/>
              <a:gd name="connsiteY2" fmla="*/ 6852433 h 6855239"/>
              <a:gd name="connsiteX3" fmla="*/ 1325470 w 2015048"/>
              <a:gd name="connsiteY3" fmla="*/ 6852433 h 6855239"/>
              <a:gd name="connsiteX4" fmla="*/ 1325470 w 2015048"/>
              <a:gd name="connsiteY4" fmla="*/ 6855239 h 6855239"/>
              <a:gd name="connsiteX5" fmla="*/ 0 w 2015048"/>
              <a:gd name="connsiteY5" fmla="*/ 6855239 h 6855239"/>
              <a:gd name="connsiteX6" fmla="*/ 0 w 2015048"/>
              <a:gd name="connsiteY6" fmla="*/ 5494472 h 685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048" h="6855239">
                <a:moveTo>
                  <a:pt x="0" y="0"/>
                </a:moveTo>
                <a:lnTo>
                  <a:pt x="178933" y="0"/>
                </a:lnTo>
                <a:lnTo>
                  <a:pt x="2015048" y="6852433"/>
                </a:lnTo>
                <a:lnTo>
                  <a:pt x="1325470" y="6852433"/>
                </a:lnTo>
                <a:lnTo>
                  <a:pt x="1325470" y="6855239"/>
                </a:lnTo>
                <a:lnTo>
                  <a:pt x="0" y="6855239"/>
                </a:lnTo>
                <a:lnTo>
                  <a:pt x="0" y="5494472"/>
                </a:lnTo>
                <a:close/>
              </a:path>
            </a:pathLst>
          </a:custGeom>
          <a:solidFill>
            <a:schemeClr val="bg1"/>
          </a:solidFill>
        </p:spPr>
        <p:txBody>
          <a:bodyPr rtlCol="0" anchor="ctr">
            <a:noAutofit/>
          </a:bodyPr>
          <a:lstStyle/>
          <a:p>
            <a:pPr algn="ctr"/>
            <a:endParaRPr lang="fr-FR" sz="2000" dirty="0" err="1">
              <a:latin typeface="+mn-lt"/>
            </a:endParaRPr>
          </a:p>
        </p:txBody>
      </p:sp>
    </p:spTree>
    <p:extLst>
      <p:ext uri="{BB962C8B-B14F-4D97-AF65-F5344CB8AC3E}">
        <p14:creationId xmlns:p14="http://schemas.microsoft.com/office/powerpoint/2010/main" val="419000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D1B6E5-4420-4598-950D-9343019E3ADB}"/>
              </a:ext>
            </a:extLst>
          </p:cNvPr>
          <p:cNvSpPr>
            <a:spLocks noGrp="1"/>
          </p:cNvSpPr>
          <p:nvPr>
            <p:ph type="title"/>
          </p:nvPr>
        </p:nvSpPr>
        <p:spPr>
          <a:xfrm>
            <a:off x="668216" y="346101"/>
            <a:ext cx="10855569" cy="387798"/>
          </a:xfrm>
        </p:spPr>
        <p:txBody>
          <a:bodyPr/>
          <a:lstStyle/>
          <a:p>
            <a:r>
              <a:rPr lang="fr-FR" dirty="0"/>
              <a:t>Sommaire</a:t>
            </a:r>
          </a:p>
        </p:txBody>
      </p:sp>
      <p:graphicFrame>
        <p:nvGraphicFramePr>
          <p:cNvPr id="6" name="Tableau 6">
            <a:extLst>
              <a:ext uri="{FF2B5EF4-FFF2-40B4-BE49-F238E27FC236}">
                <a16:creationId xmlns:a16="http://schemas.microsoft.com/office/drawing/2014/main" id="{8B46957C-9D98-4311-B9DA-8B2354BB3D42}"/>
              </a:ext>
            </a:extLst>
          </p:cNvPr>
          <p:cNvGraphicFramePr>
            <a:graphicFrameLocks noGrp="1"/>
          </p:cNvGraphicFramePr>
          <p:nvPr>
            <p:ph idx="4294967295"/>
            <p:extLst>
              <p:ext uri="{D42A27DB-BD31-4B8C-83A1-F6EECF244321}">
                <p14:modId xmlns:p14="http://schemas.microsoft.com/office/powerpoint/2010/main" val="2103854462"/>
              </p:ext>
            </p:extLst>
          </p:nvPr>
        </p:nvGraphicFramePr>
        <p:xfrm>
          <a:off x="695400" y="1043735"/>
          <a:ext cx="9942642" cy="4897647"/>
        </p:xfrm>
        <a:graphic>
          <a:graphicData uri="http://schemas.openxmlformats.org/drawingml/2006/table">
            <a:tbl>
              <a:tblPr>
                <a:tableStyleId>{6E25E649-3F16-4E02-A733-19D2CDBF48F0}</a:tableStyleId>
              </a:tblPr>
              <a:tblGrid>
                <a:gridCol w="8991192">
                  <a:extLst>
                    <a:ext uri="{9D8B030D-6E8A-4147-A177-3AD203B41FA5}">
                      <a16:colId xmlns:a16="http://schemas.microsoft.com/office/drawing/2014/main" val="211893420"/>
                    </a:ext>
                  </a:extLst>
                </a:gridCol>
                <a:gridCol w="951450">
                  <a:extLst>
                    <a:ext uri="{9D8B030D-6E8A-4147-A177-3AD203B41FA5}">
                      <a16:colId xmlns:a16="http://schemas.microsoft.com/office/drawing/2014/main" val="1929242878"/>
                    </a:ext>
                  </a:extLst>
                </a:gridCol>
              </a:tblGrid>
              <a:tr h="544183">
                <a:tc>
                  <a:txBody>
                    <a:bodyPr/>
                    <a:lstStyle/>
                    <a:p>
                      <a:pPr marL="285750" indent="-285750" algn="l" defTabSz="914423" rtl="0" eaLnBrk="1" latinLnBrk="0" hangingPunct="1">
                        <a:buFont typeface="Wingdings" panose="05000000000000000000" pitchFamily="2" charset="2"/>
                        <a:buChar char="v"/>
                      </a:pPr>
                      <a:r>
                        <a:rPr lang="fr-FR" sz="1600" b="1" kern="1200" dirty="0">
                          <a:solidFill>
                            <a:srgbClr val="FFC000"/>
                          </a:solidFill>
                          <a:latin typeface="+mn-lt"/>
                          <a:ea typeface="+mn-ea"/>
                          <a:cs typeface="+mn-cs"/>
                        </a:rPr>
                        <a:t>Résultats au global sur l’ensemble de l’échantillon</a:t>
                      </a:r>
                    </a:p>
                  </a:txBody>
                  <a:tcPr marL="0" anchor="b">
                    <a:lnL>
                      <a:noFill/>
                    </a:lnL>
                    <a:lnR>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400" dirty="0">
                          <a:solidFill>
                            <a:srgbClr val="FFC000"/>
                          </a:solidFill>
                          <a:latin typeface="Roboto" panose="02000000000000000000" pitchFamily="2" charset="0"/>
                          <a:ea typeface="Roboto" panose="02000000000000000000" pitchFamily="2" charset="0"/>
                          <a:cs typeface="Roboto" panose="02000000000000000000" pitchFamily="2" charset="0"/>
                        </a:rPr>
                        <a:t>p.44</a:t>
                      </a:r>
                    </a:p>
                  </a:txBody>
                  <a:tcPr marL="0" anchor="b">
                    <a:lnL>
                      <a:noFill/>
                    </a:lnL>
                    <a:lnR>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1576848"/>
                  </a:ext>
                </a:extLst>
              </a:tr>
              <a:tr h="544183">
                <a:tc>
                  <a:txBody>
                    <a:bodyPr/>
                    <a:lstStyle/>
                    <a:p>
                      <a:pPr algn="l"/>
                      <a:r>
                        <a:rPr lang="fr-FR" sz="1400" dirty="0">
                          <a:solidFill>
                            <a:schemeClr val="tx1"/>
                          </a:solidFill>
                          <a:latin typeface="Roboto" panose="02000000000000000000" pitchFamily="2" charset="0"/>
                          <a:ea typeface="Roboto" panose="02000000000000000000" pitchFamily="2" charset="0"/>
                          <a:cs typeface="Roboto" panose="02000000000000000000" pitchFamily="2" charset="0"/>
                        </a:rPr>
                        <a:t>Contexte, objectifs et méthodologie de l'étude</a:t>
                      </a:r>
                    </a:p>
                  </a:txBody>
                  <a:tcPr marL="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400" dirty="0">
                          <a:solidFill>
                            <a:srgbClr val="FFC000"/>
                          </a:solidFill>
                          <a:latin typeface="Roboto" panose="02000000000000000000" pitchFamily="2" charset="0"/>
                          <a:ea typeface="Roboto" panose="02000000000000000000" pitchFamily="2" charset="0"/>
                          <a:cs typeface="Roboto" panose="02000000000000000000" pitchFamily="2" charset="0"/>
                        </a:rPr>
                        <a:t>p.46</a:t>
                      </a:r>
                    </a:p>
                  </a:txBody>
                  <a:tcPr marL="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4140633"/>
                  </a:ext>
                </a:extLst>
              </a:tr>
              <a:tr h="544183">
                <a:tc>
                  <a:txBody>
                    <a:bodyPr/>
                    <a:lstStyle/>
                    <a:p>
                      <a:pPr algn="l"/>
                      <a:r>
                        <a:rPr lang="fr-FR" sz="2400" b="1" kern="1200" dirty="0">
                          <a:solidFill>
                            <a:srgbClr val="FFC000"/>
                          </a:solidFill>
                          <a:latin typeface="Roboto" panose="02000000000000000000" pitchFamily="2" charset="0"/>
                          <a:ea typeface="Roboto" panose="02000000000000000000" pitchFamily="2" charset="0"/>
                          <a:cs typeface="Roboto" panose="02000000000000000000" pitchFamily="2" charset="0"/>
                        </a:rPr>
                        <a:t>1. </a:t>
                      </a:r>
                      <a:r>
                        <a:rPr lang="fr-FR" sz="1400" kern="1200" dirty="0">
                          <a:solidFill>
                            <a:schemeClr val="tx1"/>
                          </a:solidFill>
                          <a:latin typeface="Roboto" panose="02000000000000000000" pitchFamily="2" charset="0"/>
                          <a:ea typeface="Roboto" panose="02000000000000000000" pitchFamily="2" charset="0"/>
                          <a:cs typeface="Roboto" panose="02000000000000000000" pitchFamily="2" charset="0"/>
                        </a:rPr>
                        <a:t>Perception globale de l’éthique de l’entreprise</a:t>
                      </a:r>
                    </a:p>
                  </a:txBody>
                  <a:tcPr marL="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400" kern="1200" dirty="0">
                          <a:solidFill>
                            <a:srgbClr val="FFC000"/>
                          </a:solidFill>
                          <a:latin typeface="Roboto" panose="02000000000000000000" pitchFamily="2" charset="0"/>
                          <a:ea typeface="Roboto" panose="02000000000000000000" pitchFamily="2" charset="0"/>
                          <a:cs typeface="Roboto" panose="02000000000000000000" pitchFamily="2" charset="0"/>
                        </a:rPr>
                        <a:t>p.50</a:t>
                      </a:r>
                    </a:p>
                  </a:txBody>
                  <a:tcPr marL="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8227025"/>
                  </a:ext>
                </a:extLst>
              </a:tr>
              <a:tr h="544183">
                <a:tc>
                  <a:txBody>
                    <a:bodyPr/>
                    <a:lstStyle/>
                    <a:p>
                      <a:pPr algn="l"/>
                      <a:r>
                        <a:rPr lang="fr-FR" sz="2400" b="1" kern="1200" dirty="0">
                          <a:solidFill>
                            <a:srgbClr val="FFC000"/>
                          </a:solidFill>
                          <a:latin typeface="Roboto" panose="02000000000000000000" pitchFamily="2" charset="0"/>
                          <a:ea typeface="Roboto" panose="02000000000000000000" pitchFamily="2" charset="0"/>
                          <a:cs typeface="Roboto" panose="02000000000000000000" pitchFamily="2" charset="0"/>
                        </a:rPr>
                        <a:t>2. </a:t>
                      </a:r>
                      <a:r>
                        <a:rPr lang="fr-FR" sz="1400" kern="1200" dirty="0">
                          <a:solidFill>
                            <a:schemeClr val="tx1"/>
                          </a:solidFill>
                          <a:latin typeface="Roboto" panose="02000000000000000000" pitchFamily="2" charset="0"/>
                          <a:ea typeface="Roboto" panose="02000000000000000000" pitchFamily="2" charset="0"/>
                          <a:cs typeface="Roboto" panose="02000000000000000000" pitchFamily="2" charset="0"/>
                        </a:rPr>
                        <a:t>Connaissance de l’éthique de l’entreprise</a:t>
                      </a:r>
                    </a:p>
                  </a:txBody>
                  <a:tcPr marL="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400" kern="1200" dirty="0">
                          <a:solidFill>
                            <a:srgbClr val="FFC000"/>
                          </a:solidFill>
                          <a:latin typeface="Roboto" panose="02000000000000000000" pitchFamily="2" charset="0"/>
                          <a:ea typeface="Roboto" panose="02000000000000000000" pitchFamily="2" charset="0"/>
                          <a:cs typeface="Roboto" panose="02000000000000000000" pitchFamily="2" charset="0"/>
                        </a:rPr>
                        <a:t>p.69</a:t>
                      </a:r>
                    </a:p>
                  </a:txBody>
                  <a:tcPr marL="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3777783"/>
                  </a:ext>
                </a:extLst>
              </a:tr>
              <a:tr h="544183">
                <a:tc>
                  <a:txBody>
                    <a:bodyPr/>
                    <a:lstStyle/>
                    <a:p>
                      <a:pPr algn="l"/>
                      <a:r>
                        <a:rPr lang="fr-FR" sz="2400" b="1" kern="1200" dirty="0">
                          <a:solidFill>
                            <a:srgbClr val="FFC000"/>
                          </a:solidFill>
                          <a:latin typeface="Roboto" panose="02000000000000000000" pitchFamily="2" charset="0"/>
                          <a:ea typeface="Roboto" panose="02000000000000000000" pitchFamily="2" charset="0"/>
                          <a:cs typeface="Roboto" panose="02000000000000000000" pitchFamily="2" charset="0"/>
                        </a:rPr>
                        <a:t>3. </a:t>
                      </a:r>
                      <a:r>
                        <a:rPr lang="fr-FR" sz="1400" kern="1200" dirty="0">
                          <a:solidFill>
                            <a:schemeClr val="tx1"/>
                          </a:solidFill>
                          <a:latin typeface="Roboto" panose="02000000000000000000" pitchFamily="2" charset="0"/>
                          <a:ea typeface="Roboto" panose="02000000000000000000" pitchFamily="2" charset="0"/>
                          <a:cs typeface="Roboto" panose="02000000000000000000" pitchFamily="2" charset="0"/>
                        </a:rPr>
                        <a:t>Focus sur les dispositifs en place</a:t>
                      </a:r>
                    </a:p>
                  </a:txBody>
                  <a:tcPr marL="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400" kern="1200" dirty="0">
                          <a:solidFill>
                            <a:srgbClr val="FFC000"/>
                          </a:solidFill>
                          <a:latin typeface="Roboto" panose="02000000000000000000" pitchFamily="2" charset="0"/>
                          <a:ea typeface="Roboto" panose="02000000000000000000" pitchFamily="2" charset="0"/>
                          <a:cs typeface="Roboto" panose="02000000000000000000" pitchFamily="2" charset="0"/>
                        </a:rPr>
                        <a:t>p.96</a:t>
                      </a:r>
                    </a:p>
                  </a:txBody>
                  <a:tcPr marL="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1225740"/>
                  </a:ext>
                </a:extLst>
              </a:tr>
              <a:tr h="544183">
                <a:tc>
                  <a:txBody>
                    <a:bodyPr/>
                    <a:lstStyle/>
                    <a:p>
                      <a:pPr algn="l"/>
                      <a:r>
                        <a:rPr lang="fr-FR" sz="2400" b="1" kern="1200" dirty="0">
                          <a:solidFill>
                            <a:srgbClr val="FFC000"/>
                          </a:solidFill>
                          <a:latin typeface="Roboto" panose="02000000000000000000" pitchFamily="2" charset="0"/>
                          <a:ea typeface="Roboto" panose="02000000000000000000" pitchFamily="2" charset="0"/>
                          <a:cs typeface="Roboto" panose="02000000000000000000" pitchFamily="2" charset="0"/>
                        </a:rPr>
                        <a:t>4. </a:t>
                      </a:r>
                      <a:r>
                        <a:rPr lang="fr-FR" sz="1400" kern="1200" dirty="0">
                          <a:solidFill>
                            <a:schemeClr val="tx1"/>
                          </a:solidFill>
                          <a:latin typeface="Roboto" panose="02000000000000000000" pitchFamily="2" charset="0"/>
                          <a:ea typeface="Roboto" panose="02000000000000000000" pitchFamily="2" charset="0"/>
                          <a:cs typeface="Roboto" panose="02000000000000000000" pitchFamily="2" charset="0"/>
                        </a:rPr>
                        <a:t>Questions d’actualité</a:t>
                      </a:r>
                    </a:p>
                  </a:txBody>
                  <a:tcPr marL="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400" kern="1200" dirty="0">
                          <a:solidFill>
                            <a:srgbClr val="FFC000"/>
                          </a:solidFill>
                          <a:latin typeface="Roboto" panose="02000000000000000000" pitchFamily="2" charset="0"/>
                          <a:ea typeface="Roboto" panose="02000000000000000000" pitchFamily="2" charset="0"/>
                          <a:cs typeface="Roboto" panose="02000000000000000000" pitchFamily="2" charset="0"/>
                        </a:rPr>
                        <a:t>p.106</a:t>
                      </a:r>
                    </a:p>
                  </a:txBody>
                  <a:tcPr marL="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5629294"/>
                  </a:ext>
                </a:extLst>
              </a:tr>
              <a:tr h="544183">
                <a:tc>
                  <a:txBody>
                    <a:bodyPr/>
                    <a:lstStyle/>
                    <a:p>
                      <a:pPr marL="0" indent="0" algn="l">
                        <a:buNone/>
                      </a:pPr>
                      <a:r>
                        <a:rPr lang="fr-FR" sz="2400" b="1" kern="1200" dirty="0">
                          <a:solidFill>
                            <a:srgbClr val="FFC000"/>
                          </a:solidFill>
                          <a:latin typeface="Roboto" panose="02000000000000000000" pitchFamily="2" charset="0"/>
                          <a:ea typeface="Roboto" panose="02000000000000000000" pitchFamily="2" charset="0"/>
                          <a:cs typeface="Roboto" panose="02000000000000000000" pitchFamily="2" charset="0"/>
                        </a:rPr>
                        <a:t>5. </a:t>
                      </a:r>
                      <a:r>
                        <a:rPr lang="fr-FR" sz="1400" kern="1200" dirty="0">
                          <a:solidFill>
                            <a:schemeClr val="tx1"/>
                          </a:solidFill>
                          <a:latin typeface="Roboto" panose="02000000000000000000" pitchFamily="2" charset="0"/>
                          <a:ea typeface="Roboto" panose="02000000000000000000" pitchFamily="2" charset="0"/>
                          <a:cs typeface="Roboto" panose="02000000000000000000" pitchFamily="2" charset="0"/>
                        </a:rPr>
                        <a:t>Principaux enseignements</a:t>
                      </a:r>
                    </a:p>
                  </a:txBody>
                  <a:tcPr marL="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fr-FR" sz="1400" kern="1200" dirty="0">
                          <a:solidFill>
                            <a:srgbClr val="FFC000"/>
                          </a:solidFill>
                          <a:latin typeface="Roboto" panose="02000000000000000000" pitchFamily="2" charset="0"/>
                          <a:ea typeface="Roboto" panose="02000000000000000000" pitchFamily="2" charset="0"/>
                          <a:cs typeface="Roboto" panose="02000000000000000000" pitchFamily="2" charset="0"/>
                        </a:rPr>
                        <a:t>p.119</a:t>
                      </a:r>
                    </a:p>
                  </a:txBody>
                  <a:tcPr marL="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6600702"/>
                  </a:ext>
                </a:extLst>
              </a:tr>
              <a:tr h="544183">
                <a:tc>
                  <a:txBody>
                    <a:bodyPr/>
                    <a:lstStyle/>
                    <a:p>
                      <a:pPr marL="0" indent="0" algn="l">
                        <a:buNone/>
                      </a:pPr>
                      <a:endParaRPr lang="fr-FR" sz="1400" b="1" kern="1200" dirty="0">
                        <a:solidFill>
                          <a:srgbClr val="FFC000"/>
                        </a:solidFill>
                        <a:latin typeface="Roboto" panose="02000000000000000000" pitchFamily="2" charset="0"/>
                        <a:ea typeface="Roboto" panose="02000000000000000000" pitchFamily="2" charset="0"/>
                        <a:cs typeface="Roboto" panose="02000000000000000000" pitchFamily="2" charset="0"/>
                      </a:endParaRPr>
                    </a:p>
                  </a:txBody>
                  <a:tcPr marL="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endParaRPr lang="fr-FR" sz="1400" kern="1200" dirty="0">
                        <a:solidFill>
                          <a:srgbClr val="FFC000"/>
                        </a:solidFill>
                        <a:latin typeface="Roboto" panose="02000000000000000000" pitchFamily="2" charset="0"/>
                        <a:ea typeface="Roboto" panose="02000000000000000000" pitchFamily="2" charset="0"/>
                        <a:cs typeface="Roboto" panose="02000000000000000000" pitchFamily="2" charset="0"/>
                      </a:endParaRPr>
                    </a:p>
                  </a:txBody>
                  <a:tcPr marL="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457995"/>
                  </a:ext>
                </a:extLst>
              </a:tr>
              <a:tr h="544183">
                <a:tc>
                  <a:txBody>
                    <a:bodyPr/>
                    <a:lstStyle/>
                    <a:p>
                      <a:pPr marL="285750" indent="-285750" algn="l">
                        <a:buFont typeface="Wingdings" panose="05000000000000000000" pitchFamily="2" charset="2"/>
                        <a:buChar char="v"/>
                      </a:pPr>
                      <a:r>
                        <a:rPr lang="fr-FR" sz="1600" b="1" dirty="0">
                          <a:solidFill>
                            <a:srgbClr val="FFC000"/>
                          </a:solidFill>
                        </a:rPr>
                        <a:t>Résultats en miroir par taille d’entreprise (détails 2 populations)</a:t>
                      </a:r>
                      <a:endParaRPr lang="fr-FR" sz="1400" b="1" kern="1200" dirty="0">
                        <a:solidFill>
                          <a:srgbClr val="FFC000"/>
                        </a:solidFill>
                        <a:latin typeface="Roboto" panose="02000000000000000000" pitchFamily="2" charset="0"/>
                        <a:ea typeface="Roboto" panose="02000000000000000000" pitchFamily="2" charset="0"/>
                        <a:cs typeface="Roboto" panose="02000000000000000000" pitchFamily="2" charset="0"/>
                      </a:endParaRPr>
                    </a:p>
                  </a:txBody>
                  <a:tcPr marL="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fr-FR" sz="1400" kern="1200" dirty="0">
                          <a:solidFill>
                            <a:srgbClr val="FFC000"/>
                          </a:solidFill>
                          <a:latin typeface="Roboto" panose="02000000000000000000" pitchFamily="2" charset="0"/>
                          <a:ea typeface="Roboto" panose="02000000000000000000" pitchFamily="2" charset="0"/>
                          <a:cs typeface="Roboto" panose="02000000000000000000" pitchFamily="2" charset="0"/>
                        </a:rPr>
                        <a:t>p.123</a:t>
                      </a:r>
                    </a:p>
                  </a:txBody>
                  <a:tcPr marL="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000222"/>
                  </a:ext>
                </a:extLst>
              </a:tr>
            </a:tbl>
          </a:graphicData>
        </a:graphic>
      </p:graphicFrame>
      <p:sp>
        <p:nvSpPr>
          <p:cNvPr id="5" name="Espace réservé du numéro de diapositive 4">
            <a:extLst>
              <a:ext uri="{FF2B5EF4-FFF2-40B4-BE49-F238E27FC236}">
                <a16:creationId xmlns:a16="http://schemas.microsoft.com/office/drawing/2014/main" id="{2FFD5E88-414C-4325-A228-9E47C5E7C7EA}"/>
              </a:ext>
            </a:extLst>
          </p:cNvPr>
          <p:cNvSpPr>
            <a:spLocks noGrp="1"/>
          </p:cNvSpPr>
          <p:nvPr>
            <p:ph type="sldNum" sz="quarter" idx="4"/>
          </p:nvPr>
        </p:nvSpPr>
        <p:spPr>
          <a:xfrm>
            <a:off x="10638042" y="6489340"/>
            <a:ext cx="885743" cy="232136"/>
          </a:xfrm>
        </p:spPr>
        <p:txBody>
          <a:bodyPr/>
          <a:lstStyle/>
          <a:p>
            <a:fld id="{69A197D1-22BB-4CE7-B90B-919B10D073A0}" type="slidenum">
              <a:rPr lang="fr-FR" altLang="fr-FR" smtClean="0"/>
              <a:pPr/>
              <a:t>48</a:t>
            </a:fld>
            <a:endParaRPr lang="fr-FR" altLang="fr-FR" dirty="0"/>
          </a:p>
        </p:txBody>
      </p:sp>
      <p:sp>
        <p:nvSpPr>
          <p:cNvPr id="10" name="Forme libre : forme 9">
            <a:extLst>
              <a:ext uri="{FF2B5EF4-FFF2-40B4-BE49-F238E27FC236}">
                <a16:creationId xmlns:a16="http://schemas.microsoft.com/office/drawing/2014/main" id="{F8574B16-DE9E-4E5E-9FA4-1FB3F99FE765}"/>
              </a:ext>
            </a:extLst>
          </p:cNvPr>
          <p:cNvSpPr/>
          <p:nvPr/>
        </p:nvSpPr>
        <p:spPr>
          <a:xfrm>
            <a:off x="673858" y="357188"/>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latin typeface="+mn-lt"/>
            </a:endParaRPr>
          </a:p>
        </p:txBody>
      </p:sp>
      <p:sp>
        <p:nvSpPr>
          <p:cNvPr id="9" name="Espace réservé du pied de page 1">
            <a:extLst>
              <a:ext uri="{FF2B5EF4-FFF2-40B4-BE49-F238E27FC236}">
                <a16:creationId xmlns:a16="http://schemas.microsoft.com/office/drawing/2014/main" id="{1F76D33B-3142-45EE-8E2C-F5611299151D}"/>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Tree>
    <p:extLst>
      <p:ext uri="{BB962C8B-B14F-4D97-AF65-F5344CB8AC3E}">
        <p14:creationId xmlns:p14="http://schemas.microsoft.com/office/powerpoint/2010/main" val="62586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A7F0DCF-AF4C-4240-B814-5552CEDE8BBB}"/>
              </a:ext>
            </a:extLst>
          </p:cNvPr>
          <p:cNvSpPr>
            <a:spLocks noGrp="1"/>
          </p:cNvSpPr>
          <p:nvPr>
            <p:ph type="title"/>
          </p:nvPr>
        </p:nvSpPr>
        <p:spPr/>
        <p:txBody>
          <a:bodyPr/>
          <a:lstStyle/>
          <a:p>
            <a:r>
              <a:rPr lang="fr-FR" dirty="0"/>
              <a:t>Contexte &amp; objectifs</a:t>
            </a:r>
          </a:p>
        </p:txBody>
      </p:sp>
      <p:sp>
        <p:nvSpPr>
          <p:cNvPr id="7" name="Forme libre : forme 6">
            <a:extLst>
              <a:ext uri="{FF2B5EF4-FFF2-40B4-BE49-F238E27FC236}">
                <a16:creationId xmlns:a16="http://schemas.microsoft.com/office/drawing/2014/main" id="{36FE4B5C-CACA-4C7D-9556-48BF6D53D518}"/>
              </a:ext>
            </a:extLst>
          </p:cNvPr>
          <p:cNvSpPr/>
          <p:nvPr/>
        </p:nvSpPr>
        <p:spPr>
          <a:xfrm>
            <a:off x="673858" y="357188"/>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latin typeface="+mn-lt"/>
            </a:endParaRPr>
          </a:p>
        </p:txBody>
      </p:sp>
      <p:pic>
        <p:nvPicPr>
          <p:cNvPr id="19" name="Espace réservé pour une image  18">
            <a:extLst>
              <a:ext uri="{FF2B5EF4-FFF2-40B4-BE49-F238E27FC236}">
                <a16:creationId xmlns:a16="http://schemas.microsoft.com/office/drawing/2014/main" id="{C397349E-000B-428C-8583-2DEA572D5C31}"/>
              </a:ext>
            </a:extLst>
          </p:cNvPr>
          <p:cNvPicPr>
            <a:picLocks noGrp="1" noChangeAspect="1"/>
          </p:cNvPicPr>
          <p:nvPr>
            <p:ph type="pic" sz="quarter" idx="10"/>
          </p:nvPr>
        </p:nvPicPr>
        <p:blipFill>
          <a:blip r:embed="rId2"/>
          <a:srcRect l="23399" r="23399"/>
          <a:stretch>
            <a:fillRect/>
          </a:stretch>
        </p:blipFill>
        <p:spPr/>
      </p:pic>
      <p:sp>
        <p:nvSpPr>
          <p:cNvPr id="3" name="Espace réservé du numéro de diapositive 2">
            <a:extLst>
              <a:ext uri="{FF2B5EF4-FFF2-40B4-BE49-F238E27FC236}">
                <a16:creationId xmlns:a16="http://schemas.microsoft.com/office/drawing/2014/main" id="{233A4935-E43A-406C-9843-868836F62407}"/>
              </a:ext>
            </a:extLst>
          </p:cNvPr>
          <p:cNvSpPr>
            <a:spLocks noGrp="1"/>
          </p:cNvSpPr>
          <p:nvPr>
            <p:ph type="sldNum" sz="quarter" idx="4"/>
          </p:nvPr>
        </p:nvSpPr>
        <p:spPr>
          <a:xfrm>
            <a:off x="10638042" y="6489340"/>
            <a:ext cx="885743" cy="232136"/>
          </a:xfrm>
        </p:spPr>
        <p:txBody>
          <a:bodyPr/>
          <a:lstStyle/>
          <a:p>
            <a:fld id="{69A197D1-22BB-4CE7-B90B-919B10D073A0}" type="slidenum">
              <a:rPr lang="fr-FR" altLang="fr-FR" smtClean="0"/>
              <a:pPr/>
              <a:t>49</a:t>
            </a:fld>
            <a:endParaRPr lang="fr-FR" altLang="fr-FR" dirty="0"/>
          </a:p>
        </p:txBody>
      </p:sp>
      <p:sp>
        <p:nvSpPr>
          <p:cNvPr id="10" name="Espace réservé du contenu 4">
            <a:extLst>
              <a:ext uri="{FF2B5EF4-FFF2-40B4-BE49-F238E27FC236}">
                <a16:creationId xmlns:a16="http://schemas.microsoft.com/office/drawing/2014/main" id="{7C2DC489-85B1-4F53-BA0B-B13A1A0B487C}"/>
              </a:ext>
            </a:extLst>
          </p:cNvPr>
          <p:cNvSpPr txBox="1">
            <a:spLocks/>
          </p:cNvSpPr>
          <p:nvPr/>
        </p:nvSpPr>
        <p:spPr>
          <a:xfrm>
            <a:off x="652792" y="1016400"/>
            <a:ext cx="5296548" cy="4411830"/>
          </a:xfrm>
          <a:prstGeom prst="rect">
            <a:avLst/>
          </a:prstGeom>
        </p:spPr>
        <p:txBody>
          <a:bodyPr vert="horz" lIns="0" tIns="0" rIns="0" bIns="0" numCol="1" rtlCol="0">
            <a:noAutofit/>
          </a:bodyPr>
          <a:lstStyle>
            <a:lvl1pPr marL="0" indent="0" algn="l" defTabSz="914423" rtl="0" eaLnBrk="1" latinLnBrk="0" hangingPunct="1">
              <a:lnSpc>
                <a:spcPct val="114000"/>
              </a:lnSpc>
              <a:spcBef>
                <a:spcPts val="300"/>
              </a:spcBef>
              <a:spcAft>
                <a:spcPts val="0"/>
              </a:spcAft>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300"/>
              </a:spcBef>
              <a:spcAft>
                <a:spcPts val="0"/>
              </a:spcAft>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300"/>
              </a:spcBef>
              <a:spcAft>
                <a:spcPts val="0"/>
              </a:spcAft>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300"/>
              </a:spcBef>
              <a:spcAft>
                <a:spcPts val="0"/>
              </a:spcAft>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300"/>
              </a:spcBef>
              <a:spcAft>
                <a:spcPts val="0"/>
              </a:spcAft>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just">
              <a:lnSpc>
                <a:spcPct val="125000"/>
              </a:lnSpc>
              <a:spcBef>
                <a:spcPts val="0"/>
              </a:spcBef>
              <a:buClr>
                <a:srgbClr val="FFC000"/>
              </a:buClr>
              <a:buSzPct val="100000"/>
            </a:pPr>
            <a:r>
              <a:rPr lang="fr-FR" sz="1100" dirty="0"/>
              <a:t>Le Cercle d’Éthique des Affaires met à disposition de ses adhérents des espaces et des temps d’échange et de réflexion, de la documentation et des outils qui doivent permettre une meilleure compréhension des enjeux relatifs à la prise en compte de l’éthique et de la conformité en entreprise pour parfaire la pratique des professionnels – sous un angle qui lie éthique, conformité, déontologie, responsabilité sociétale...</a:t>
            </a:r>
          </a:p>
          <a:p>
            <a:pPr algn="just">
              <a:lnSpc>
                <a:spcPct val="125000"/>
              </a:lnSpc>
              <a:spcBef>
                <a:spcPts val="0"/>
              </a:spcBef>
              <a:buClr>
                <a:srgbClr val="FFC000"/>
              </a:buClr>
              <a:buSzPct val="100000"/>
            </a:pPr>
            <a:endParaRPr lang="fr-FR" sz="1100" dirty="0"/>
          </a:p>
          <a:p>
            <a:pPr algn="just">
              <a:lnSpc>
                <a:spcPct val="125000"/>
              </a:lnSpc>
              <a:spcBef>
                <a:spcPts val="0"/>
              </a:spcBef>
              <a:buClr>
                <a:srgbClr val="FFC000"/>
              </a:buClr>
              <a:buSzPct val="100000"/>
            </a:pPr>
            <a:r>
              <a:rPr lang="fr-FR" sz="1100" dirty="0"/>
              <a:t>Dans ce contexte, le Cercle d’Éthique des Affaires, mène depuis 10 ans une enquête annuelle sur la perception de l’éthique et de la conformité auprès des salariés d’entreprises. Organisé précédemment avec une entreprise partenaire, le Baromètre du climat éthique en entreprise permet aux adhérents du Cercle d’identifier les tendances dans l’appropriation de la culture éthique par les salariés.</a:t>
            </a:r>
          </a:p>
          <a:p>
            <a:pPr algn="just">
              <a:lnSpc>
                <a:spcPct val="125000"/>
              </a:lnSpc>
              <a:spcBef>
                <a:spcPts val="0"/>
              </a:spcBef>
              <a:buClr>
                <a:srgbClr val="FFC000"/>
              </a:buClr>
              <a:buSzPct val="100000"/>
            </a:pPr>
            <a:endParaRPr lang="fr-FR" sz="1100" dirty="0"/>
          </a:p>
          <a:p>
            <a:pPr algn="just">
              <a:lnSpc>
                <a:spcPct val="125000"/>
              </a:lnSpc>
              <a:spcBef>
                <a:spcPts val="0"/>
              </a:spcBef>
              <a:spcAft>
                <a:spcPts val="1200"/>
              </a:spcAft>
              <a:buClr>
                <a:srgbClr val="FFC000"/>
              </a:buClr>
              <a:buSzPct val="100000"/>
            </a:pPr>
            <a:r>
              <a:rPr lang="fr-FR" sz="1100" u="sng" dirty="0"/>
              <a:t>Les objectifs de l’étude sont les suivants </a:t>
            </a:r>
            <a:r>
              <a:rPr lang="fr-FR" sz="1100" dirty="0"/>
              <a:t>:</a:t>
            </a:r>
          </a:p>
          <a:p>
            <a:pPr marL="285750" indent="-285750" algn="just">
              <a:spcBef>
                <a:spcPts val="0"/>
              </a:spcBef>
              <a:spcAft>
                <a:spcPts val="1200"/>
              </a:spcAft>
              <a:buFont typeface="Wingdings" panose="05000000000000000000" pitchFamily="2" charset="2"/>
              <a:buChar char="v"/>
            </a:pPr>
            <a:r>
              <a:rPr lang="fr-FR" sz="1100" dirty="0"/>
              <a:t>Evaluer la connaissance et l’appropriation de la culture d’éthique, de conformité et de responsabilité sociétale par les salariés des grandes et moyennes entreprises et leur évolution dans le temps.</a:t>
            </a:r>
          </a:p>
          <a:p>
            <a:pPr marL="285750" indent="-285750" algn="just">
              <a:spcBef>
                <a:spcPts val="0"/>
              </a:spcBef>
              <a:spcAft>
                <a:spcPts val="1200"/>
              </a:spcAft>
              <a:buFont typeface="Wingdings" panose="05000000000000000000" pitchFamily="2" charset="2"/>
              <a:buChar char="v"/>
            </a:pPr>
            <a:r>
              <a:rPr lang="fr-FR" sz="1100" dirty="0"/>
              <a:t>Mesurer la confiance des salariés dans la politique d’éthique, de conformité et de responsabilité sociétale de leur entreprise.</a:t>
            </a:r>
          </a:p>
          <a:p>
            <a:pPr marL="285750" indent="-285750" algn="just">
              <a:spcBef>
                <a:spcPts val="0"/>
              </a:spcBef>
              <a:spcAft>
                <a:spcPts val="1200"/>
              </a:spcAft>
              <a:buFont typeface="Wingdings" panose="05000000000000000000" pitchFamily="2" charset="2"/>
              <a:buChar char="v"/>
            </a:pPr>
            <a:r>
              <a:rPr lang="fr-FR" sz="1100" dirty="0"/>
              <a:t>Mesurer la notoriété des procédures et personnels en charge des sujets d’éthique, de conformité et de responsabilité sociétale par les salariés des entreprises.</a:t>
            </a:r>
          </a:p>
          <a:p>
            <a:pPr marL="285750" indent="-285750" algn="just">
              <a:spcBef>
                <a:spcPts val="0"/>
              </a:spcBef>
              <a:spcAft>
                <a:spcPts val="1200"/>
              </a:spcAft>
              <a:buFont typeface="Wingdings" panose="05000000000000000000" pitchFamily="2" charset="2"/>
              <a:buChar char="v"/>
            </a:pPr>
            <a:r>
              <a:rPr lang="fr-FR" sz="1100" dirty="0"/>
              <a:t>Interroger les salariés sur leur perception des sujets d’actualité relatifs à l’éthique, la conformité et la responsabilité sociétale</a:t>
            </a:r>
          </a:p>
          <a:p>
            <a:pPr algn="just">
              <a:lnSpc>
                <a:spcPct val="125000"/>
              </a:lnSpc>
              <a:spcBef>
                <a:spcPts val="0"/>
              </a:spcBef>
              <a:buClr>
                <a:srgbClr val="FFC000"/>
              </a:buClr>
              <a:buSzPct val="100000"/>
            </a:pPr>
            <a:endParaRPr lang="fr-FR" sz="1100" dirty="0"/>
          </a:p>
        </p:txBody>
      </p:sp>
      <p:sp>
        <p:nvSpPr>
          <p:cNvPr id="8" name="Espace réservé du pied de page 1">
            <a:extLst>
              <a:ext uri="{FF2B5EF4-FFF2-40B4-BE49-F238E27FC236}">
                <a16:creationId xmlns:a16="http://schemas.microsoft.com/office/drawing/2014/main" id="{95215E28-BCAE-4B3F-81F0-C96827CB8E2C}"/>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Tree>
    <p:extLst>
      <p:ext uri="{BB962C8B-B14F-4D97-AF65-F5344CB8AC3E}">
        <p14:creationId xmlns:p14="http://schemas.microsoft.com/office/powerpoint/2010/main" val="256536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5</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470375" y="387755"/>
            <a:ext cx="11371384" cy="332399"/>
          </a:xfrm>
        </p:spPr>
        <p:txBody>
          <a:bodyPr/>
          <a:lstStyle/>
          <a:p>
            <a:r>
              <a:rPr lang="fr-FR" sz="2400" dirty="0"/>
              <a:t>EN QUOI VOTRE ENTREPRISE SE COMPORTE-T-ELLE DE MANIÈRE ÉTHIQUE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476017"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13" name="ZoneTexte 12">
            <a:extLst>
              <a:ext uri="{FF2B5EF4-FFF2-40B4-BE49-F238E27FC236}">
                <a16:creationId xmlns:a16="http://schemas.microsoft.com/office/drawing/2014/main" id="{B4053FE8-F7E4-49E4-BCFD-E5BA37C18687}"/>
              </a:ext>
            </a:extLst>
          </p:cNvPr>
          <p:cNvSpPr txBox="1"/>
          <p:nvPr/>
        </p:nvSpPr>
        <p:spPr>
          <a:xfrm>
            <a:off x="668217" y="92715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QO recodée | Base : 801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graphicFrame>
        <p:nvGraphicFramePr>
          <p:cNvPr id="2" name="Graphique 1">
            <a:extLst>
              <a:ext uri="{FF2B5EF4-FFF2-40B4-BE49-F238E27FC236}">
                <a16:creationId xmlns:a16="http://schemas.microsoft.com/office/drawing/2014/main" id="{61ED91CE-E96A-4187-1D62-2365DD81EAA4}"/>
              </a:ext>
            </a:extLst>
          </p:cNvPr>
          <p:cNvGraphicFramePr/>
          <p:nvPr>
            <p:extLst>
              <p:ext uri="{D42A27DB-BD31-4B8C-83A1-F6EECF244321}">
                <p14:modId xmlns:p14="http://schemas.microsoft.com/office/powerpoint/2010/main" val="2547987952"/>
              </p:ext>
            </p:extLst>
          </p:nvPr>
        </p:nvGraphicFramePr>
        <p:xfrm>
          <a:off x="5353564" y="2135706"/>
          <a:ext cx="5918011" cy="2916769"/>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Connecteur droit 11">
            <a:extLst>
              <a:ext uri="{FF2B5EF4-FFF2-40B4-BE49-F238E27FC236}">
                <a16:creationId xmlns:a16="http://schemas.microsoft.com/office/drawing/2014/main" id="{3A53826E-71C5-93A6-93C0-7CBA98989AE5}"/>
              </a:ext>
            </a:extLst>
          </p:cNvPr>
          <p:cNvCxnSpPr>
            <a:cxnSpLocks/>
          </p:cNvCxnSpPr>
          <p:nvPr/>
        </p:nvCxnSpPr>
        <p:spPr>
          <a:xfrm>
            <a:off x="4670044" y="2708920"/>
            <a:ext cx="9001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84083D20-7E2C-FE71-F56C-0E18C839D4C3}"/>
              </a:ext>
            </a:extLst>
          </p:cNvPr>
          <p:cNvCxnSpPr>
            <a:cxnSpLocks/>
          </p:cNvCxnSpPr>
          <p:nvPr/>
        </p:nvCxnSpPr>
        <p:spPr>
          <a:xfrm>
            <a:off x="4670044" y="3654025"/>
            <a:ext cx="9001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9D739898-1DA6-C8C9-F039-9526CEB381C4}"/>
              </a:ext>
            </a:extLst>
          </p:cNvPr>
          <p:cNvCxnSpPr>
            <a:cxnSpLocks/>
          </p:cNvCxnSpPr>
          <p:nvPr/>
        </p:nvCxnSpPr>
        <p:spPr>
          <a:xfrm>
            <a:off x="4677169" y="4599130"/>
            <a:ext cx="9001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2" name="Tableau 7">
            <a:extLst>
              <a:ext uri="{FF2B5EF4-FFF2-40B4-BE49-F238E27FC236}">
                <a16:creationId xmlns:a16="http://schemas.microsoft.com/office/drawing/2014/main" id="{ECC5C7D7-74E8-F098-6AC1-458B675123D3}"/>
              </a:ext>
            </a:extLst>
          </p:cNvPr>
          <p:cNvGraphicFramePr>
            <a:graphicFrameLocks noGrp="1"/>
          </p:cNvGraphicFramePr>
          <p:nvPr>
            <p:extLst>
              <p:ext uri="{D42A27DB-BD31-4B8C-83A1-F6EECF244321}">
                <p14:modId xmlns:p14="http://schemas.microsoft.com/office/powerpoint/2010/main" val="2569545663"/>
              </p:ext>
            </p:extLst>
          </p:nvPr>
        </p:nvGraphicFramePr>
        <p:xfrm>
          <a:off x="1082116" y="2414941"/>
          <a:ext cx="3595053" cy="2454218"/>
        </p:xfrm>
        <a:graphic>
          <a:graphicData uri="http://schemas.openxmlformats.org/drawingml/2006/table">
            <a:tbl>
              <a:tblPr firstRow="1" bandRow="1">
                <a:tableStyleId>{2D5ABB26-0587-4C30-8999-92F81FD0307C}</a:tableStyleId>
              </a:tblPr>
              <a:tblGrid>
                <a:gridCol w="3595053">
                  <a:extLst>
                    <a:ext uri="{9D8B030D-6E8A-4147-A177-3AD203B41FA5}">
                      <a16:colId xmlns:a16="http://schemas.microsoft.com/office/drawing/2014/main" val="3325012296"/>
                    </a:ext>
                  </a:extLst>
                </a:gridCol>
              </a:tblGrid>
              <a:tr h="779024">
                <a:tc>
                  <a:txBody>
                    <a:bodyPr/>
                    <a:lstStyle/>
                    <a:p>
                      <a:pPr algn="ctr"/>
                      <a:r>
                        <a:rPr lang="fr-FR" sz="1400" b="0" dirty="0">
                          <a:solidFill>
                            <a:schemeClr val="tx1"/>
                          </a:solidFill>
                        </a:rPr>
                        <a:t>Bien-être des salariés</a:t>
                      </a:r>
                    </a:p>
                  </a:txBody>
                  <a:tcPr anchor="ctr">
                    <a:solidFill>
                      <a:schemeClr val="bg1"/>
                    </a:solidFill>
                  </a:tcPr>
                </a:tc>
                <a:extLst>
                  <a:ext uri="{0D108BD9-81ED-4DB2-BD59-A6C34878D82A}">
                    <a16:rowId xmlns:a16="http://schemas.microsoft.com/office/drawing/2014/main" val="850639632"/>
                  </a:ext>
                </a:extLst>
              </a:tr>
              <a:tr h="837597">
                <a:tc>
                  <a:txBody>
                    <a:bodyPr/>
                    <a:lstStyle/>
                    <a:p>
                      <a:pPr algn="ctr"/>
                      <a:r>
                        <a:rPr lang="fr-FR" sz="1400" b="0" dirty="0">
                          <a:solidFill>
                            <a:schemeClr val="tx1"/>
                          </a:solidFill>
                        </a:rPr>
                        <a:t>Engagement pour le développement durable (RSE…)</a:t>
                      </a:r>
                    </a:p>
                  </a:txBody>
                  <a:tcPr anchor="ctr">
                    <a:solidFill>
                      <a:schemeClr val="bg1"/>
                    </a:solidFill>
                  </a:tcPr>
                </a:tc>
                <a:extLst>
                  <a:ext uri="{0D108BD9-81ED-4DB2-BD59-A6C34878D82A}">
                    <a16:rowId xmlns:a16="http://schemas.microsoft.com/office/drawing/2014/main" val="976695675"/>
                  </a:ext>
                </a:extLst>
              </a:tr>
              <a:tr h="837597">
                <a:tc>
                  <a:txBody>
                    <a:bodyPr/>
                    <a:lstStyle/>
                    <a:p>
                      <a:pPr algn="ctr"/>
                      <a:r>
                        <a:rPr lang="fr-FR" sz="1400" b="0" dirty="0">
                          <a:solidFill>
                            <a:schemeClr val="tx1"/>
                          </a:solidFill>
                        </a:rPr>
                        <a:t>Respect de l’égalité hommes/femmes</a:t>
                      </a:r>
                    </a:p>
                  </a:txBody>
                  <a:tcPr anchor="ctr">
                    <a:solidFill>
                      <a:schemeClr val="bg1"/>
                    </a:solidFill>
                  </a:tcPr>
                </a:tc>
                <a:extLst>
                  <a:ext uri="{0D108BD9-81ED-4DB2-BD59-A6C34878D82A}">
                    <a16:rowId xmlns:a16="http://schemas.microsoft.com/office/drawing/2014/main" val="2111303180"/>
                  </a:ext>
                </a:extLst>
              </a:tr>
            </a:tbl>
          </a:graphicData>
        </a:graphic>
      </p:graphicFrame>
      <p:cxnSp>
        <p:nvCxnSpPr>
          <p:cNvPr id="43" name="Connecteur droit 42">
            <a:extLst>
              <a:ext uri="{FF2B5EF4-FFF2-40B4-BE49-F238E27FC236}">
                <a16:creationId xmlns:a16="http://schemas.microsoft.com/office/drawing/2014/main" id="{782811CB-7E27-231E-4E8E-8903E935038C}"/>
              </a:ext>
            </a:extLst>
          </p:cNvPr>
          <p:cNvCxnSpPr>
            <a:cxnSpLocks/>
          </p:cNvCxnSpPr>
          <p:nvPr/>
        </p:nvCxnSpPr>
        <p:spPr>
          <a:xfrm>
            <a:off x="779556" y="4104075"/>
            <a:ext cx="10198313"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4" name="Arc 43">
            <a:extLst>
              <a:ext uri="{FF2B5EF4-FFF2-40B4-BE49-F238E27FC236}">
                <a16:creationId xmlns:a16="http://schemas.microsoft.com/office/drawing/2014/main" id="{317EAA83-756C-3160-F4F0-BE23D7D31359}"/>
              </a:ext>
            </a:extLst>
          </p:cNvPr>
          <p:cNvSpPr/>
          <p:nvPr/>
        </p:nvSpPr>
        <p:spPr>
          <a:xfrm>
            <a:off x="10347799" y="2512323"/>
            <a:ext cx="575266" cy="405045"/>
          </a:xfrm>
          <a:prstGeom prst="arc">
            <a:avLst>
              <a:gd name="adj1" fmla="val 3671642"/>
              <a:gd name="adj2" fmla="val 0"/>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71964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47EEF32-C267-4388-8719-A7AC0345D384}"/>
              </a:ext>
            </a:extLst>
          </p:cNvPr>
          <p:cNvSpPr>
            <a:spLocks noGrp="1"/>
          </p:cNvSpPr>
          <p:nvPr>
            <p:ph idx="1"/>
          </p:nvPr>
        </p:nvSpPr>
        <p:spPr>
          <a:xfrm>
            <a:off x="420592" y="1124613"/>
            <a:ext cx="5780964" cy="1878217"/>
          </a:xfrm>
        </p:spPr>
        <p:txBody>
          <a:bodyPr/>
          <a:lstStyle/>
          <a:p>
            <a:pPr marL="285750" indent="-285750" algn="just">
              <a:spcBef>
                <a:spcPts val="1200"/>
              </a:spcBef>
              <a:buClr>
                <a:srgbClr val="FFC000"/>
              </a:buClr>
              <a:buFont typeface="Wingdings" panose="05000000000000000000" pitchFamily="2" charset="2"/>
              <a:buChar char="v"/>
              <a:defRPr/>
            </a:pPr>
            <a:r>
              <a:rPr lang="fr-FR" altLang="fr-FR" sz="1600" b="1" dirty="0">
                <a:solidFill>
                  <a:srgbClr val="FFC000"/>
                </a:solidFill>
              </a:rPr>
              <a:t>Enquête quantitative auprès de 1</a:t>
            </a:r>
            <a:r>
              <a:rPr lang="fr-FR" altLang="fr-FR" b="1" dirty="0">
                <a:solidFill>
                  <a:srgbClr val="FFC000"/>
                </a:solidFill>
              </a:rPr>
              <a:t> 001 répondants</a:t>
            </a:r>
            <a:r>
              <a:rPr lang="fr-FR" altLang="fr-FR" sz="1600" b="1" dirty="0">
                <a:solidFill>
                  <a:srgbClr val="FFC000"/>
                </a:solidFill>
              </a:rPr>
              <a:t> :</a:t>
            </a:r>
            <a:endParaRPr lang="fr-FR" altLang="fr-FR" sz="600" b="0" dirty="0">
              <a:solidFill>
                <a:schemeClr val="tx1"/>
              </a:solidFill>
            </a:endParaRPr>
          </a:p>
          <a:p>
            <a:pPr>
              <a:spcBef>
                <a:spcPts val="1200"/>
              </a:spcBef>
              <a:spcAft>
                <a:spcPts val="600"/>
              </a:spcAft>
            </a:pPr>
            <a:r>
              <a:rPr lang="fr-FR" b="1" dirty="0"/>
              <a:t>Recueil online </a:t>
            </a:r>
            <a:r>
              <a:rPr lang="fr-FR" dirty="0"/>
              <a:t>: du 13 au 28 avril 2023</a:t>
            </a:r>
          </a:p>
          <a:p>
            <a:pPr>
              <a:spcBef>
                <a:spcPts val="1200"/>
              </a:spcBef>
              <a:spcAft>
                <a:spcPts val="600"/>
              </a:spcAft>
              <a:tabLst>
                <a:tab pos="3136900" algn="l"/>
              </a:tabLst>
            </a:pPr>
            <a:r>
              <a:rPr lang="fr-FR" b="1" dirty="0"/>
              <a:t>Questionnaire</a:t>
            </a:r>
            <a:r>
              <a:rPr lang="fr-FR" dirty="0"/>
              <a:t> : 42 questions pour une durée moyenne de 8 minutes </a:t>
            </a:r>
            <a:endParaRPr lang="fr-FR" sz="1100" i="1" dirty="0"/>
          </a:p>
          <a:p>
            <a:pPr>
              <a:spcBef>
                <a:spcPts val="1200"/>
              </a:spcBef>
              <a:spcAft>
                <a:spcPts val="600"/>
              </a:spcAft>
              <a:tabLst>
                <a:tab pos="3136900" algn="l"/>
              </a:tabLst>
            </a:pPr>
            <a:r>
              <a:rPr lang="fr-FR" b="1" dirty="0"/>
              <a:t>Marge d’erreur pour un échantillon de 1 001 répondants = </a:t>
            </a:r>
            <a:r>
              <a:rPr lang="fr-FR" dirty="0"/>
              <a:t>± 3,1 points à 50%</a:t>
            </a:r>
            <a:endParaRPr lang="fr-FR" sz="1050" dirty="0"/>
          </a:p>
          <a:p>
            <a:pPr>
              <a:spcBef>
                <a:spcPts val="1200"/>
              </a:spcBef>
              <a:spcAft>
                <a:spcPts val="600"/>
              </a:spcAft>
            </a:pPr>
            <a:r>
              <a:rPr lang="fr-FR" b="1" dirty="0"/>
              <a:t>Données significatives</a:t>
            </a:r>
            <a:r>
              <a:rPr lang="fr-FR" dirty="0"/>
              <a:t> : Les différences statistiquement significatives sont mises en avant pour faciliter la lecture et la compréhension des traitements :</a:t>
            </a:r>
          </a:p>
        </p:txBody>
      </p:sp>
      <p:sp>
        <p:nvSpPr>
          <p:cNvPr id="5" name="Espace réservé du pied de page 4">
            <a:extLst>
              <a:ext uri="{FF2B5EF4-FFF2-40B4-BE49-F238E27FC236}">
                <a16:creationId xmlns:a16="http://schemas.microsoft.com/office/drawing/2014/main" id="{3FC69E90-50D4-4F9B-BC93-B70F7AB79481}"/>
              </a:ext>
            </a:extLst>
          </p:cNvPr>
          <p:cNvSpPr>
            <a:spLocks noGrp="1"/>
          </p:cNvSpPr>
          <p:nvPr>
            <p:ph type="ftr" sz="quarter" idx="3"/>
          </p:nvPr>
        </p:nvSpPr>
        <p:spPr/>
        <p:txBody>
          <a:bodyPr/>
          <a:lstStyle/>
          <a:p>
            <a:r>
              <a:rPr lang="fr-FR" altLang="fr-FR"/>
              <a:t>Occurrence pour le Cercle d’Ethique des Affaires  | Barômètre du climat Ethique | mai 2023</a:t>
            </a:r>
            <a:endParaRPr lang="fr-FR" altLang="fr-FR" dirty="0"/>
          </a:p>
        </p:txBody>
      </p:sp>
      <p:sp>
        <p:nvSpPr>
          <p:cNvPr id="6" name="Espace réservé du numéro de diapositive 5">
            <a:extLst>
              <a:ext uri="{FF2B5EF4-FFF2-40B4-BE49-F238E27FC236}">
                <a16:creationId xmlns:a16="http://schemas.microsoft.com/office/drawing/2014/main" id="{E50394D1-3AB0-4026-9504-6AB62F8665B8}"/>
              </a:ext>
            </a:extLst>
          </p:cNvPr>
          <p:cNvSpPr>
            <a:spLocks noGrp="1"/>
          </p:cNvSpPr>
          <p:nvPr>
            <p:ph type="sldNum" sz="quarter" idx="4"/>
          </p:nvPr>
        </p:nvSpPr>
        <p:spPr/>
        <p:txBody>
          <a:bodyPr/>
          <a:lstStyle/>
          <a:p>
            <a:fld id="{69A197D1-22BB-4CE7-B90B-919B10D073A0}" type="slidenum">
              <a:rPr lang="fr-FR" altLang="fr-FR" smtClean="0"/>
              <a:pPr/>
              <a:t>50</a:t>
            </a:fld>
            <a:endParaRPr lang="fr-FR" altLang="fr-FR" dirty="0"/>
          </a:p>
        </p:txBody>
      </p:sp>
      <p:sp>
        <p:nvSpPr>
          <p:cNvPr id="10" name="Titre 3">
            <a:extLst>
              <a:ext uri="{FF2B5EF4-FFF2-40B4-BE49-F238E27FC236}">
                <a16:creationId xmlns:a16="http://schemas.microsoft.com/office/drawing/2014/main" id="{6787C72B-66EB-4698-ACE1-D629CB372285}"/>
              </a:ext>
            </a:extLst>
          </p:cNvPr>
          <p:cNvSpPr>
            <a:spLocks noGrp="1"/>
          </p:cNvSpPr>
          <p:nvPr>
            <p:ph type="title"/>
          </p:nvPr>
        </p:nvSpPr>
        <p:spPr>
          <a:xfrm>
            <a:off x="668217" y="346101"/>
            <a:ext cx="5427783" cy="387798"/>
          </a:xfrm>
        </p:spPr>
        <p:txBody>
          <a:bodyPr/>
          <a:lstStyle/>
          <a:p>
            <a:r>
              <a:rPr lang="fr-FR" dirty="0"/>
              <a:t>Méthodologie</a:t>
            </a:r>
          </a:p>
        </p:txBody>
      </p:sp>
      <p:sp>
        <p:nvSpPr>
          <p:cNvPr id="11" name="Forme libre : forme 10">
            <a:extLst>
              <a:ext uri="{FF2B5EF4-FFF2-40B4-BE49-F238E27FC236}">
                <a16:creationId xmlns:a16="http://schemas.microsoft.com/office/drawing/2014/main" id="{FEB86E55-5080-4CA0-B579-92BEF0BB4280}"/>
              </a:ext>
            </a:extLst>
          </p:cNvPr>
          <p:cNvSpPr/>
          <p:nvPr/>
        </p:nvSpPr>
        <p:spPr>
          <a:xfrm>
            <a:off x="673858" y="357188"/>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latin typeface="+mn-lt"/>
            </a:endParaRPr>
          </a:p>
        </p:txBody>
      </p:sp>
      <p:pic>
        <p:nvPicPr>
          <p:cNvPr id="74" name="Espace réservé pour une image  18">
            <a:extLst>
              <a:ext uri="{FF2B5EF4-FFF2-40B4-BE49-F238E27FC236}">
                <a16:creationId xmlns:a16="http://schemas.microsoft.com/office/drawing/2014/main" id="{1E739F5A-F149-4A12-B05F-FD3EF980612C}"/>
              </a:ext>
            </a:extLst>
          </p:cNvPr>
          <p:cNvPicPr>
            <a:picLocks noGrp="1" noChangeAspect="1"/>
          </p:cNvPicPr>
          <p:nvPr>
            <p:ph type="pic" sz="quarter" idx="10"/>
          </p:nvPr>
        </p:nvPicPr>
        <p:blipFill>
          <a:blip r:embed="rId2"/>
          <a:srcRect l="23399" r="23399"/>
          <a:stretch>
            <a:fillRect/>
          </a:stretch>
        </p:blipFill>
        <p:spPr>
          <a:xfrm>
            <a:off x="6411035" y="0"/>
            <a:ext cx="5780965" cy="6858000"/>
          </a:xfrm>
        </p:spPr>
      </p:pic>
      <p:sp>
        <p:nvSpPr>
          <p:cNvPr id="8" name="ZoneTexte 13">
            <a:extLst>
              <a:ext uri="{FF2B5EF4-FFF2-40B4-BE49-F238E27FC236}">
                <a16:creationId xmlns:a16="http://schemas.microsoft.com/office/drawing/2014/main" id="{310B06D8-BAA8-50F5-F15F-2DD4CD774420}"/>
              </a:ext>
            </a:extLst>
          </p:cNvPr>
          <p:cNvSpPr txBox="1"/>
          <p:nvPr/>
        </p:nvSpPr>
        <p:spPr>
          <a:xfrm>
            <a:off x="3420608" y="3879050"/>
            <a:ext cx="740177" cy="307777"/>
          </a:xfrm>
          <a:prstGeom prst="rect">
            <a:avLst/>
          </a:prstGeom>
          <a:noFill/>
        </p:spPr>
        <p:txBody>
          <a:bodyPr wrap="square" numCol="1" rtlCol="0">
            <a:spAutoFit/>
          </a:bodyPr>
          <a:lstStyle/>
          <a:p>
            <a:r>
              <a:rPr lang="en-GB" sz="1400" dirty="0">
                <a:solidFill>
                  <a:srgbClr val="FF0000"/>
                </a:solidFill>
                <a:latin typeface="+mn-lt"/>
              </a:rPr>
              <a:t>xx%</a:t>
            </a:r>
          </a:p>
        </p:txBody>
      </p:sp>
      <p:sp>
        <p:nvSpPr>
          <p:cNvPr id="9" name="ZoneTexte 13">
            <a:extLst>
              <a:ext uri="{FF2B5EF4-FFF2-40B4-BE49-F238E27FC236}">
                <a16:creationId xmlns:a16="http://schemas.microsoft.com/office/drawing/2014/main" id="{39D212EB-0A46-9F0A-A02E-139C2A0DCC36}"/>
              </a:ext>
            </a:extLst>
          </p:cNvPr>
          <p:cNvSpPr txBox="1"/>
          <p:nvPr/>
        </p:nvSpPr>
        <p:spPr>
          <a:xfrm>
            <a:off x="2368755" y="3879050"/>
            <a:ext cx="740177" cy="307777"/>
          </a:xfrm>
          <a:prstGeom prst="rect">
            <a:avLst/>
          </a:prstGeom>
          <a:noFill/>
        </p:spPr>
        <p:txBody>
          <a:bodyPr wrap="square" numCol="1" rtlCol="0">
            <a:spAutoFit/>
          </a:bodyPr>
          <a:lstStyle/>
          <a:p>
            <a:r>
              <a:rPr lang="en-GB" sz="1400" dirty="0">
                <a:solidFill>
                  <a:srgbClr val="00B050"/>
                </a:solidFill>
                <a:latin typeface="+mn-lt"/>
              </a:rPr>
              <a:t>xx%</a:t>
            </a:r>
          </a:p>
        </p:txBody>
      </p:sp>
    </p:spTree>
    <p:extLst>
      <p:ext uri="{BB962C8B-B14F-4D97-AF65-F5344CB8AC3E}">
        <p14:creationId xmlns:p14="http://schemas.microsoft.com/office/powerpoint/2010/main" val="239305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D1B6E5-4420-4598-950D-9343019E3ADB}"/>
              </a:ext>
            </a:extLst>
          </p:cNvPr>
          <p:cNvSpPr>
            <a:spLocks noGrp="1"/>
          </p:cNvSpPr>
          <p:nvPr>
            <p:ph type="title"/>
          </p:nvPr>
        </p:nvSpPr>
        <p:spPr>
          <a:xfrm>
            <a:off x="668216" y="346101"/>
            <a:ext cx="10855569" cy="387798"/>
          </a:xfrm>
        </p:spPr>
        <p:txBody>
          <a:bodyPr/>
          <a:lstStyle/>
          <a:p>
            <a:r>
              <a:rPr lang="fr-FR" dirty="0"/>
              <a:t>Profil des 1 001 répondants (1/2)</a:t>
            </a:r>
          </a:p>
        </p:txBody>
      </p:sp>
      <p:sp>
        <p:nvSpPr>
          <p:cNvPr id="3" name="Espace réservé du contenu 2">
            <a:extLst>
              <a:ext uri="{FF2B5EF4-FFF2-40B4-BE49-F238E27FC236}">
                <a16:creationId xmlns:a16="http://schemas.microsoft.com/office/drawing/2014/main" id="{915F64C7-6AEC-41A3-A641-1196CA042FED}"/>
              </a:ext>
            </a:extLst>
          </p:cNvPr>
          <p:cNvSpPr>
            <a:spLocks noGrp="1"/>
          </p:cNvSpPr>
          <p:nvPr>
            <p:ph idx="4294967295"/>
          </p:nvPr>
        </p:nvSpPr>
        <p:spPr>
          <a:xfrm>
            <a:off x="1280785" y="3880825"/>
            <a:ext cx="2880000" cy="551626"/>
          </a:xfrm>
        </p:spPr>
        <p:txBody>
          <a:bodyPr>
            <a:spAutoFit/>
          </a:bodyPr>
          <a:lstStyle/>
          <a:p>
            <a:pPr algn="ctr" fontAlgn="auto">
              <a:spcBef>
                <a:spcPts val="600"/>
              </a:spcBef>
              <a:spcAft>
                <a:spcPts val="0"/>
              </a:spcAft>
            </a:pPr>
            <a:r>
              <a:rPr lang="fr-FR" sz="1200" dirty="0"/>
              <a:t>Femme : </a:t>
            </a:r>
            <a:r>
              <a:rPr lang="fr-FR" b="1" dirty="0"/>
              <a:t>64%</a:t>
            </a:r>
          </a:p>
          <a:p>
            <a:pPr algn="ctr" fontAlgn="auto">
              <a:spcBef>
                <a:spcPts val="600"/>
              </a:spcBef>
              <a:spcAft>
                <a:spcPts val="0"/>
              </a:spcAft>
            </a:pPr>
            <a:r>
              <a:rPr lang="fr-FR" sz="1200" dirty="0"/>
              <a:t>Homme : </a:t>
            </a:r>
            <a:r>
              <a:rPr lang="fr-FR" b="1" dirty="0"/>
              <a:t>36%</a:t>
            </a:r>
            <a:endParaRPr lang="fr-FR" sz="1200" b="1" dirty="0"/>
          </a:p>
        </p:txBody>
      </p:sp>
      <p:sp>
        <p:nvSpPr>
          <p:cNvPr id="5" name="Espace réservé du numéro de diapositive 4">
            <a:extLst>
              <a:ext uri="{FF2B5EF4-FFF2-40B4-BE49-F238E27FC236}">
                <a16:creationId xmlns:a16="http://schemas.microsoft.com/office/drawing/2014/main" id="{2FFD5E88-414C-4325-A228-9E47C5E7C7EA}"/>
              </a:ext>
            </a:extLst>
          </p:cNvPr>
          <p:cNvSpPr>
            <a:spLocks noGrp="1"/>
          </p:cNvSpPr>
          <p:nvPr>
            <p:ph type="sldNum" sz="quarter" idx="4"/>
          </p:nvPr>
        </p:nvSpPr>
        <p:spPr/>
        <p:txBody>
          <a:bodyPr/>
          <a:lstStyle/>
          <a:p>
            <a:fld id="{69A197D1-22BB-4CE7-B90B-919B10D073A0}" type="slidenum">
              <a:rPr lang="fr-FR" altLang="fr-FR" smtClean="0">
                <a:solidFill>
                  <a:srgbClr val="FFFFFF">
                    <a:lumMod val="50000"/>
                  </a:srgbClr>
                </a:solidFill>
              </a:rPr>
              <a:pPr/>
              <a:t>51</a:t>
            </a:fld>
            <a:endParaRPr lang="fr-FR" altLang="fr-FR" dirty="0">
              <a:solidFill>
                <a:srgbClr val="FFFFFF">
                  <a:lumMod val="50000"/>
                </a:srgbClr>
              </a:solidFill>
            </a:endParaRPr>
          </a:p>
        </p:txBody>
      </p:sp>
      <p:sp>
        <p:nvSpPr>
          <p:cNvPr id="10" name="Forme libre : forme 9">
            <a:extLst>
              <a:ext uri="{FF2B5EF4-FFF2-40B4-BE49-F238E27FC236}">
                <a16:creationId xmlns:a16="http://schemas.microsoft.com/office/drawing/2014/main" id="{F8574B16-DE9E-4E5E-9FA4-1FB3F99FE765}"/>
              </a:ext>
            </a:extLst>
          </p:cNvPr>
          <p:cNvSpPr/>
          <p:nvPr/>
        </p:nvSpPr>
        <p:spPr>
          <a:xfrm>
            <a:off x="673858" y="357188"/>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11" name="Espace réservé du contenu 2">
            <a:extLst>
              <a:ext uri="{FF2B5EF4-FFF2-40B4-BE49-F238E27FC236}">
                <a16:creationId xmlns:a16="http://schemas.microsoft.com/office/drawing/2014/main" id="{26CE85CA-2735-494F-960F-1A1A806A445D}"/>
              </a:ext>
            </a:extLst>
          </p:cNvPr>
          <p:cNvSpPr txBox="1">
            <a:spLocks/>
          </p:cNvSpPr>
          <p:nvPr/>
        </p:nvSpPr>
        <p:spPr>
          <a:xfrm>
            <a:off x="4655840" y="3789040"/>
            <a:ext cx="2880000" cy="1196674"/>
          </a:xfrm>
          <a:prstGeom prst="rect">
            <a:avLst/>
          </a:prstGeom>
        </p:spPr>
        <p:txBody>
          <a:bodyPr vert="horz" lIns="0" tIns="0" rIns="0" bIns="0" rtlCol="0">
            <a:spAutoFit/>
          </a:bodyPr>
          <a:lstStyle>
            <a:lvl1pPr marL="0"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0"/>
              </a:spcBef>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fontAlgn="auto">
              <a:spcAft>
                <a:spcPts val="600"/>
              </a:spcAft>
              <a:buClr>
                <a:srgbClr val="17406D"/>
              </a:buClr>
            </a:pPr>
            <a:r>
              <a:rPr lang="fr-FR" sz="1200" dirty="0">
                <a:solidFill>
                  <a:srgbClr val="00071E"/>
                </a:solidFill>
              </a:rPr>
              <a:t>Moins de 30 ans : </a:t>
            </a:r>
            <a:r>
              <a:rPr lang="fr-FR" b="1" dirty="0">
                <a:solidFill>
                  <a:srgbClr val="00071E"/>
                </a:solidFill>
              </a:rPr>
              <a:t>4%</a:t>
            </a:r>
            <a:endParaRPr lang="fr-FR" sz="1200" dirty="0">
              <a:solidFill>
                <a:srgbClr val="00071E"/>
              </a:solidFill>
            </a:endParaRPr>
          </a:p>
          <a:p>
            <a:pPr algn="ctr" fontAlgn="auto">
              <a:spcAft>
                <a:spcPts val="600"/>
              </a:spcAft>
              <a:buClr>
                <a:srgbClr val="17406D"/>
              </a:buClr>
            </a:pPr>
            <a:r>
              <a:rPr lang="fr-FR" sz="1200" dirty="0">
                <a:solidFill>
                  <a:srgbClr val="00071E"/>
                </a:solidFill>
              </a:rPr>
              <a:t>30 – 39 ans : </a:t>
            </a:r>
            <a:r>
              <a:rPr lang="fr-FR" b="1" dirty="0">
                <a:solidFill>
                  <a:srgbClr val="00071E"/>
                </a:solidFill>
              </a:rPr>
              <a:t>22%</a:t>
            </a:r>
            <a:endParaRPr lang="fr-FR" sz="1200" dirty="0">
              <a:solidFill>
                <a:srgbClr val="00071E"/>
              </a:solidFill>
            </a:endParaRPr>
          </a:p>
          <a:p>
            <a:pPr algn="ctr" fontAlgn="auto">
              <a:spcAft>
                <a:spcPts val="600"/>
              </a:spcAft>
              <a:buClr>
                <a:srgbClr val="17406D"/>
              </a:buClr>
            </a:pPr>
            <a:r>
              <a:rPr lang="fr-FR" sz="1200" dirty="0">
                <a:solidFill>
                  <a:srgbClr val="00071E"/>
                </a:solidFill>
              </a:rPr>
              <a:t>40 – 49 ans : </a:t>
            </a:r>
            <a:r>
              <a:rPr lang="fr-FR" b="1" dirty="0">
                <a:solidFill>
                  <a:srgbClr val="00071E"/>
                </a:solidFill>
              </a:rPr>
              <a:t>35%</a:t>
            </a:r>
            <a:endParaRPr lang="fr-FR" sz="1200" b="1" dirty="0">
              <a:solidFill>
                <a:srgbClr val="00071E"/>
              </a:solidFill>
            </a:endParaRPr>
          </a:p>
          <a:p>
            <a:pPr algn="ctr" fontAlgn="auto">
              <a:spcAft>
                <a:spcPts val="600"/>
              </a:spcAft>
              <a:buClr>
                <a:srgbClr val="17406D"/>
              </a:buClr>
            </a:pPr>
            <a:r>
              <a:rPr lang="fr-FR" sz="1200" dirty="0">
                <a:solidFill>
                  <a:srgbClr val="00071E"/>
                </a:solidFill>
              </a:rPr>
              <a:t>50 ans et plus : </a:t>
            </a:r>
            <a:r>
              <a:rPr lang="fr-FR" b="1" dirty="0">
                <a:solidFill>
                  <a:srgbClr val="00071E"/>
                </a:solidFill>
              </a:rPr>
              <a:t>38%</a:t>
            </a:r>
            <a:endParaRPr lang="fr-FR" dirty="0">
              <a:solidFill>
                <a:srgbClr val="00071E"/>
              </a:solidFill>
            </a:endParaRPr>
          </a:p>
        </p:txBody>
      </p:sp>
      <p:sp>
        <p:nvSpPr>
          <p:cNvPr id="12" name="Espace réservé du contenu 2">
            <a:extLst>
              <a:ext uri="{FF2B5EF4-FFF2-40B4-BE49-F238E27FC236}">
                <a16:creationId xmlns:a16="http://schemas.microsoft.com/office/drawing/2014/main" id="{4775F115-D403-4529-8FE7-72D71328EB30}"/>
              </a:ext>
            </a:extLst>
          </p:cNvPr>
          <p:cNvSpPr txBox="1">
            <a:spLocks/>
          </p:cNvSpPr>
          <p:nvPr/>
        </p:nvSpPr>
        <p:spPr>
          <a:xfrm>
            <a:off x="1280785" y="2851503"/>
            <a:ext cx="2880000" cy="452432"/>
          </a:xfrm>
          <a:prstGeom prst="rect">
            <a:avLst/>
          </a:prstGeom>
        </p:spPr>
        <p:txBody>
          <a:bodyPr vert="horz" lIns="0" tIns="0" rIns="0" bIns="0" rtlCol="0">
            <a:spAutoFit/>
          </a:bodyPr>
          <a:lstStyle>
            <a:lvl1pPr marL="0"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0"/>
              </a:spcBef>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fontAlgn="auto">
              <a:spcAft>
                <a:spcPts val="0"/>
              </a:spcAft>
              <a:buClr>
                <a:srgbClr val="17406D"/>
              </a:buClr>
            </a:pPr>
            <a:r>
              <a:rPr lang="fr-FR" sz="2800" b="1" spc="-150" dirty="0">
                <a:solidFill>
                  <a:srgbClr val="00071E"/>
                </a:solidFill>
                <a:latin typeface="Oswald" pitchFamily="2" charset="0"/>
              </a:rPr>
              <a:t>SEXE</a:t>
            </a:r>
          </a:p>
        </p:txBody>
      </p:sp>
      <p:sp>
        <p:nvSpPr>
          <p:cNvPr id="14" name="Espace réservé du contenu 2">
            <a:extLst>
              <a:ext uri="{FF2B5EF4-FFF2-40B4-BE49-F238E27FC236}">
                <a16:creationId xmlns:a16="http://schemas.microsoft.com/office/drawing/2014/main" id="{543B6498-808B-4E17-9C69-A08CB61D9E91}"/>
              </a:ext>
            </a:extLst>
          </p:cNvPr>
          <p:cNvSpPr txBox="1">
            <a:spLocks/>
          </p:cNvSpPr>
          <p:nvPr/>
        </p:nvSpPr>
        <p:spPr>
          <a:xfrm>
            <a:off x="4655840" y="2829520"/>
            <a:ext cx="2880000" cy="452432"/>
          </a:xfrm>
          <a:prstGeom prst="rect">
            <a:avLst/>
          </a:prstGeom>
        </p:spPr>
        <p:txBody>
          <a:bodyPr vert="horz" lIns="0" tIns="0" rIns="0" bIns="0" rtlCol="0">
            <a:spAutoFit/>
          </a:bodyPr>
          <a:lstStyle>
            <a:lvl1pPr marL="0"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0"/>
              </a:spcBef>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fontAlgn="auto">
              <a:spcAft>
                <a:spcPts val="0"/>
              </a:spcAft>
              <a:buClr>
                <a:srgbClr val="17406D"/>
              </a:buClr>
            </a:pPr>
            <a:r>
              <a:rPr lang="fr-FR" sz="2800" b="1" spc="-150" dirty="0">
                <a:solidFill>
                  <a:srgbClr val="00071E"/>
                </a:solidFill>
                <a:latin typeface="Oswald" pitchFamily="2" charset="0"/>
              </a:rPr>
              <a:t>ÂGE</a:t>
            </a:r>
          </a:p>
        </p:txBody>
      </p:sp>
      <p:grpSp>
        <p:nvGrpSpPr>
          <p:cNvPr id="28" name="Groupe 27">
            <a:extLst>
              <a:ext uri="{FF2B5EF4-FFF2-40B4-BE49-F238E27FC236}">
                <a16:creationId xmlns:a16="http://schemas.microsoft.com/office/drawing/2014/main" id="{592F02AD-713E-4CC8-B1F6-8371E3576454}"/>
              </a:ext>
            </a:extLst>
          </p:cNvPr>
          <p:cNvGrpSpPr/>
          <p:nvPr/>
        </p:nvGrpSpPr>
        <p:grpSpPr>
          <a:xfrm>
            <a:off x="2135560" y="1311809"/>
            <a:ext cx="1188000" cy="1188000"/>
            <a:chOff x="1514216" y="1182784"/>
            <a:chExt cx="1188000" cy="1188000"/>
          </a:xfrm>
          <a:solidFill>
            <a:schemeClr val="accent4"/>
          </a:solidFill>
        </p:grpSpPr>
        <p:sp>
          <p:nvSpPr>
            <p:cNvPr id="6" name="Ellipse 5">
              <a:extLst>
                <a:ext uri="{FF2B5EF4-FFF2-40B4-BE49-F238E27FC236}">
                  <a16:creationId xmlns:a16="http://schemas.microsoft.com/office/drawing/2014/main" id="{36EB9A12-7C57-4F4F-AE7E-A03187B2CC77}"/>
                </a:ext>
              </a:extLst>
            </p:cNvPr>
            <p:cNvSpPr>
              <a:spLocks noChangeAspect="1"/>
            </p:cNvSpPr>
            <p:nvPr/>
          </p:nvSpPr>
          <p:spPr>
            <a:xfrm>
              <a:off x="1514216" y="1182784"/>
              <a:ext cx="1188000" cy="1188000"/>
            </a:xfrm>
            <a:prstGeom prst="ellipse">
              <a:avLst/>
            </a:prstGeom>
            <a:grpFill/>
          </p:spPr>
          <p:txBody>
            <a:bodyPr lIns="0" tIns="0" rIns="0" bIns="0" rtlCol="0" anchor="ctr">
              <a:noAutofit/>
            </a:bodyPr>
            <a:lstStyle/>
            <a:p>
              <a:pPr algn="ctr"/>
              <a:endParaRPr lang="fr-FR" sz="1400" dirty="0">
                <a:solidFill>
                  <a:schemeClr val="accent2"/>
                </a:solidFill>
                <a:latin typeface="Roboto" pitchFamily="2" charset="0"/>
                <a:ea typeface="Roboto" pitchFamily="2" charset="0"/>
              </a:endParaRPr>
            </a:p>
          </p:txBody>
        </p:sp>
        <p:pic>
          <p:nvPicPr>
            <p:cNvPr id="24" name="Image 23">
              <a:extLst>
                <a:ext uri="{FF2B5EF4-FFF2-40B4-BE49-F238E27FC236}">
                  <a16:creationId xmlns:a16="http://schemas.microsoft.com/office/drawing/2014/main" id="{55364733-0F13-42BC-865B-0922335D076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772460" y="1432826"/>
              <a:ext cx="673049" cy="665487"/>
            </a:xfrm>
            <a:prstGeom prst="rect">
              <a:avLst/>
            </a:prstGeom>
            <a:grpFill/>
          </p:spPr>
        </p:pic>
      </p:grpSp>
      <p:grpSp>
        <p:nvGrpSpPr>
          <p:cNvPr id="27" name="Groupe 26">
            <a:extLst>
              <a:ext uri="{FF2B5EF4-FFF2-40B4-BE49-F238E27FC236}">
                <a16:creationId xmlns:a16="http://schemas.microsoft.com/office/drawing/2014/main" id="{3BC26FF8-1A76-4EF8-8336-31B8D9A070CA}"/>
              </a:ext>
            </a:extLst>
          </p:cNvPr>
          <p:cNvGrpSpPr/>
          <p:nvPr/>
        </p:nvGrpSpPr>
        <p:grpSpPr>
          <a:xfrm>
            <a:off x="5493065" y="1300594"/>
            <a:ext cx="1188000" cy="1188000"/>
            <a:chOff x="5502000" y="1171569"/>
            <a:chExt cx="1188000" cy="1188000"/>
          </a:xfrm>
          <a:solidFill>
            <a:schemeClr val="accent3"/>
          </a:solidFill>
        </p:grpSpPr>
        <p:sp>
          <p:nvSpPr>
            <p:cNvPr id="15" name="Ellipse 14">
              <a:extLst>
                <a:ext uri="{FF2B5EF4-FFF2-40B4-BE49-F238E27FC236}">
                  <a16:creationId xmlns:a16="http://schemas.microsoft.com/office/drawing/2014/main" id="{DF40AAF4-677A-4C39-B8E5-4B49A7F7230D}"/>
                </a:ext>
              </a:extLst>
            </p:cNvPr>
            <p:cNvSpPr>
              <a:spLocks noChangeAspect="1"/>
            </p:cNvSpPr>
            <p:nvPr/>
          </p:nvSpPr>
          <p:spPr>
            <a:xfrm>
              <a:off x="5502000" y="1171569"/>
              <a:ext cx="1188000" cy="1188000"/>
            </a:xfrm>
            <a:prstGeom prst="ellipse">
              <a:avLst/>
            </a:prstGeom>
            <a:grpFill/>
          </p:spPr>
          <p:txBody>
            <a:bodyPr lIns="0" tIns="0" rIns="0" bIns="0" rtlCol="0" anchor="ctr">
              <a:noAutofit/>
            </a:bodyPr>
            <a:lstStyle/>
            <a:p>
              <a:pPr algn="ctr"/>
              <a:endParaRPr lang="fr-FR" sz="1400" dirty="0">
                <a:solidFill>
                  <a:srgbClr val="00071E"/>
                </a:solidFill>
                <a:latin typeface="Roboto" pitchFamily="2" charset="0"/>
                <a:ea typeface="Roboto" pitchFamily="2" charset="0"/>
              </a:endParaRPr>
            </a:p>
          </p:txBody>
        </p:sp>
        <p:pic>
          <p:nvPicPr>
            <p:cNvPr id="25" name="Image 24">
              <a:extLst>
                <a:ext uri="{FF2B5EF4-FFF2-40B4-BE49-F238E27FC236}">
                  <a16:creationId xmlns:a16="http://schemas.microsoft.com/office/drawing/2014/main" id="{F03B52E2-BE42-462D-92C3-2973583315E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737277" y="1406846"/>
              <a:ext cx="717447" cy="717447"/>
            </a:xfrm>
            <a:prstGeom prst="rect">
              <a:avLst/>
            </a:prstGeom>
            <a:grpFill/>
          </p:spPr>
        </p:pic>
      </p:grpSp>
      <p:sp>
        <p:nvSpPr>
          <p:cNvPr id="39" name="Espace réservé du contenu 2">
            <a:extLst>
              <a:ext uri="{FF2B5EF4-FFF2-40B4-BE49-F238E27FC236}">
                <a16:creationId xmlns:a16="http://schemas.microsoft.com/office/drawing/2014/main" id="{915F64C7-6AEC-41A3-A641-1196CA042FED}"/>
              </a:ext>
            </a:extLst>
          </p:cNvPr>
          <p:cNvSpPr>
            <a:spLocks noGrp="1"/>
          </p:cNvSpPr>
          <p:nvPr>
            <p:ph idx="4294967295"/>
          </p:nvPr>
        </p:nvSpPr>
        <p:spPr>
          <a:xfrm>
            <a:off x="9033478" y="3927095"/>
            <a:ext cx="1873573" cy="551626"/>
          </a:xfrm>
        </p:spPr>
        <p:txBody>
          <a:bodyPr wrap="square">
            <a:spAutoFit/>
          </a:bodyPr>
          <a:lstStyle/>
          <a:p>
            <a:pPr algn="ctr" fontAlgn="auto">
              <a:spcBef>
                <a:spcPts val="600"/>
              </a:spcBef>
              <a:spcAft>
                <a:spcPts val="0"/>
              </a:spcAft>
            </a:pPr>
            <a:r>
              <a:rPr lang="fr-FR" sz="1200" dirty="0"/>
              <a:t>Manager : </a:t>
            </a:r>
            <a:r>
              <a:rPr lang="fr-FR" b="1" dirty="0"/>
              <a:t>25%</a:t>
            </a:r>
            <a:endParaRPr lang="fr-FR" sz="1200" dirty="0"/>
          </a:p>
          <a:p>
            <a:pPr algn="ctr">
              <a:spcBef>
                <a:spcPts val="600"/>
              </a:spcBef>
            </a:pPr>
            <a:r>
              <a:rPr lang="fr-FR" sz="1200" dirty="0"/>
              <a:t>Non managers : </a:t>
            </a:r>
            <a:r>
              <a:rPr lang="fr-FR" b="1" dirty="0"/>
              <a:t>75%</a:t>
            </a:r>
            <a:endParaRPr lang="fr-FR" sz="1200" b="1" dirty="0"/>
          </a:p>
        </p:txBody>
      </p:sp>
      <p:sp>
        <p:nvSpPr>
          <p:cNvPr id="40" name="Espace réservé du contenu 2">
            <a:extLst>
              <a:ext uri="{FF2B5EF4-FFF2-40B4-BE49-F238E27FC236}">
                <a16:creationId xmlns:a16="http://schemas.microsoft.com/office/drawing/2014/main" id="{4775F115-D403-4529-8FE7-72D71328EB30}"/>
              </a:ext>
            </a:extLst>
          </p:cNvPr>
          <p:cNvSpPr txBox="1">
            <a:spLocks/>
          </p:cNvSpPr>
          <p:nvPr/>
        </p:nvSpPr>
        <p:spPr>
          <a:xfrm>
            <a:off x="8465643" y="2783241"/>
            <a:ext cx="2880000" cy="452432"/>
          </a:xfrm>
          <a:prstGeom prst="rect">
            <a:avLst/>
          </a:prstGeom>
        </p:spPr>
        <p:txBody>
          <a:bodyPr vert="horz" lIns="0" tIns="0" rIns="0" bIns="0" rtlCol="0">
            <a:spAutoFit/>
          </a:bodyPr>
          <a:lstStyle>
            <a:lvl1pPr marL="0"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0"/>
              </a:spcBef>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fontAlgn="auto">
              <a:spcAft>
                <a:spcPts val="0"/>
              </a:spcAft>
              <a:buClr>
                <a:srgbClr val="17406D"/>
              </a:buClr>
            </a:pPr>
            <a:r>
              <a:rPr lang="fr-FR" sz="2800" b="1" spc="-150" dirty="0">
                <a:solidFill>
                  <a:srgbClr val="00071E"/>
                </a:solidFill>
                <a:latin typeface="Oswald" pitchFamily="2" charset="0"/>
              </a:rPr>
              <a:t>Statut</a:t>
            </a:r>
          </a:p>
        </p:txBody>
      </p:sp>
      <p:grpSp>
        <p:nvGrpSpPr>
          <p:cNvPr id="19" name="Groupe 18"/>
          <p:cNvGrpSpPr/>
          <p:nvPr/>
        </p:nvGrpSpPr>
        <p:grpSpPr>
          <a:xfrm>
            <a:off x="9307096" y="1312295"/>
            <a:ext cx="1188000" cy="1188000"/>
            <a:chOff x="9282580" y="1171569"/>
            <a:chExt cx="1188000" cy="1188000"/>
          </a:xfrm>
          <a:solidFill>
            <a:schemeClr val="accent5"/>
          </a:solidFill>
        </p:grpSpPr>
        <p:grpSp>
          <p:nvGrpSpPr>
            <p:cNvPr id="26" name="Groupe 25">
              <a:extLst>
                <a:ext uri="{FF2B5EF4-FFF2-40B4-BE49-F238E27FC236}">
                  <a16:creationId xmlns:a16="http://schemas.microsoft.com/office/drawing/2014/main" id="{F5654C62-9F2F-496E-AB9E-93712B5CE971}"/>
                </a:ext>
              </a:extLst>
            </p:cNvPr>
            <p:cNvGrpSpPr/>
            <p:nvPr/>
          </p:nvGrpSpPr>
          <p:grpSpPr>
            <a:xfrm>
              <a:off x="9282580" y="1171569"/>
              <a:ext cx="1188000" cy="1188000"/>
              <a:chOff x="9489785" y="1171569"/>
              <a:chExt cx="1188000" cy="1188000"/>
            </a:xfrm>
            <a:grpFill/>
          </p:grpSpPr>
          <p:sp>
            <p:nvSpPr>
              <p:cNvPr id="16" name="Ellipse 15">
                <a:extLst>
                  <a:ext uri="{FF2B5EF4-FFF2-40B4-BE49-F238E27FC236}">
                    <a16:creationId xmlns:a16="http://schemas.microsoft.com/office/drawing/2014/main" id="{FC254CE8-BBB3-4038-A86C-5F0C19F441A3}"/>
                  </a:ext>
                </a:extLst>
              </p:cNvPr>
              <p:cNvSpPr>
                <a:spLocks noChangeAspect="1"/>
              </p:cNvSpPr>
              <p:nvPr/>
            </p:nvSpPr>
            <p:spPr>
              <a:xfrm>
                <a:off x="9489785" y="1171569"/>
                <a:ext cx="1188000" cy="1188000"/>
              </a:xfrm>
              <a:prstGeom prst="ellipse">
                <a:avLst/>
              </a:prstGeom>
              <a:grpFill/>
            </p:spPr>
            <p:txBody>
              <a:bodyPr lIns="0" tIns="0" rIns="0" bIns="0" rtlCol="0" anchor="ctr">
                <a:noAutofit/>
              </a:bodyPr>
              <a:lstStyle/>
              <a:p>
                <a:pPr algn="ctr"/>
                <a:endParaRPr lang="fr-FR" sz="1400" dirty="0">
                  <a:solidFill>
                    <a:srgbClr val="00071E"/>
                  </a:solidFill>
                  <a:latin typeface="Roboto" pitchFamily="2" charset="0"/>
                  <a:ea typeface="Roboto" pitchFamily="2" charset="0"/>
                </a:endParaRPr>
              </a:p>
            </p:txBody>
          </p:sp>
          <p:sp>
            <p:nvSpPr>
              <p:cNvPr id="7" name="Rectangle 6">
                <a:extLst>
                  <a:ext uri="{FF2B5EF4-FFF2-40B4-BE49-F238E27FC236}">
                    <a16:creationId xmlns:a16="http://schemas.microsoft.com/office/drawing/2014/main" id="{39E9B6C7-FA61-4A1F-85C6-A36869AF2CC0}"/>
                  </a:ext>
                </a:extLst>
              </p:cNvPr>
              <p:cNvSpPr/>
              <p:nvPr/>
            </p:nvSpPr>
            <p:spPr>
              <a:xfrm>
                <a:off x="9709169" y="2100476"/>
                <a:ext cx="345928" cy="113389"/>
              </a:xfrm>
              <a:prstGeom prst="rect">
                <a:avLst/>
              </a:prstGeom>
              <a:grpFill/>
            </p:spPr>
            <p:txBody>
              <a:bodyPr lIns="0" tIns="0" rIns="0" bIns="0" rtlCol="0" anchor="ctr">
                <a:noAutofit/>
              </a:bodyPr>
              <a:lstStyle/>
              <a:p>
                <a:pPr algn="ctr"/>
                <a:endParaRPr lang="fr-FR" sz="1400" dirty="0">
                  <a:solidFill>
                    <a:srgbClr val="00071E"/>
                  </a:solidFill>
                  <a:latin typeface="Roboto" pitchFamily="2" charset="0"/>
                  <a:ea typeface="Roboto" pitchFamily="2" charset="0"/>
                </a:endParaRPr>
              </a:p>
            </p:txBody>
          </p:sp>
          <p:sp>
            <p:nvSpPr>
              <p:cNvPr id="22" name="Forme libre : forme 21">
                <a:extLst>
                  <a:ext uri="{FF2B5EF4-FFF2-40B4-BE49-F238E27FC236}">
                    <a16:creationId xmlns:a16="http://schemas.microsoft.com/office/drawing/2014/main" id="{E3C69979-5C10-4DCB-9C2F-D4C0721EA33C}"/>
                  </a:ext>
                </a:extLst>
              </p:cNvPr>
              <p:cNvSpPr/>
              <p:nvPr/>
            </p:nvSpPr>
            <p:spPr>
              <a:xfrm>
                <a:off x="9642521" y="2074062"/>
                <a:ext cx="103970" cy="111967"/>
              </a:xfrm>
              <a:custGeom>
                <a:avLst/>
                <a:gdLst>
                  <a:gd name="connsiteX0" fmla="*/ 45320 w 103970"/>
                  <a:gd name="connsiteY0" fmla="*/ 111967 h 111967"/>
                  <a:gd name="connsiteX1" fmla="*/ 2666 w 103970"/>
                  <a:gd name="connsiteY1" fmla="*/ 79976 h 111967"/>
                  <a:gd name="connsiteX2" fmla="*/ 0 w 103970"/>
                  <a:gd name="connsiteY2" fmla="*/ 18661 h 111967"/>
                  <a:gd name="connsiteX3" fmla="*/ 63982 w 103970"/>
                  <a:gd name="connsiteY3" fmla="*/ 0 h 111967"/>
                  <a:gd name="connsiteX4" fmla="*/ 101304 w 103970"/>
                  <a:gd name="connsiteY4" fmla="*/ 15995 h 111967"/>
                  <a:gd name="connsiteX5" fmla="*/ 103970 w 103970"/>
                  <a:gd name="connsiteY5" fmla="*/ 74645 h 111967"/>
                  <a:gd name="connsiteX6" fmla="*/ 45320 w 103970"/>
                  <a:gd name="connsiteY6" fmla="*/ 111967 h 11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70" h="111967">
                    <a:moveTo>
                      <a:pt x="45320" y="111967"/>
                    </a:moveTo>
                    <a:lnTo>
                      <a:pt x="2666" y="79976"/>
                    </a:lnTo>
                    <a:lnTo>
                      <a:pt x="0" y="18661"/>
                    </a:lnTo>
                    <a:lnTo>
                      <a:pt x="63982" y="0"/>
                    </a:lnTo>
                    <a:lnTo>
                      <a:pt x="101304" y="15995"/>
                    </a:lnTo>
                    <a:lnTo>
                      <a:pt x="103970" y="74645"/>
                    </a:lnTo>
                    <a:lnTo>
                      <a:pt x="45320" y="111967"/>
                    </a:lnTo>
                    <a:close/>
                  </a:path>
                </a:pathLst>
              </a:custGeom>
              <a:grpFill/>
            </p:spPr>
            <p:txBody>
              <a:bodyPr lIns="0" tIns="0" rIns="0" bIns="0" rtlCol="0" anchor="ctr">
                <a:noAutofit/>
              </a:bodyPr>
              <a:lstStyle/>
              <a:p>
                <a:pPr algn="ctr"/>
                <a:endParaRPr lang="fr-FR" sz="1400" dirty="0">
                  <a:solidFill>
                    <a:srgbClr val="00071E"/>
                  </a:solidFill>
                  <a:latin typeface="Roboto" pitchFamily="2" charset="0"/>
                  <a:ea typeface="Roboto" pitchFamily="2" charset="0"/>
                </a:endParaRPr>
              </a:p>
            </p:txBody>
          </p:sp>
        </p:grpSp>
        <p:pic>
          <p:nvPicPr>
            <p:cNvPr id="41" name="Image 40">
              <a:extLst>
                <a:ext uri="{FF2B5EF4-FFF2-40B4-BE49-F238E27FC236}">
                  <a16:creationId xmlns:a16="http://schemas.microsoft.com/office/drawing/2014/main" id="{BBB36608-EAF2-4B82-8F1D-27D58BEBBD39}"/>
                </a:ext>
              </a:extLst>
            </p:cNvPr>
            <p:cNvPicPr>
              <a:picLocks noChangeAspect="1"/>
            </p:cNvPicPr>
            <p:nvPr/>
          </p:nvPicPr>
          <p:blipFill rotWithShape="1">
            <a:blip r:embed="rId4"/>
            <a:srcRect b="14609"/>
            <a:stretch/>
          </p:blipFill>
          <p:spPr>
            <a:xfrm>
              <a:off x="9435316" y="1421611"/>
              <a:ext cx="867636" cy="740885"/>
            </a:xfrm>
            <a:prstGeom prst="rect">
              <a:avLst/>
            </a:prstGeom>
            <a:grpFill/>
          </p:spPr>
        </p:pic>
      </p:grpSp>
      <p:sp>
        <p:nvSpPr>
          <p:cNvPr id="42" name="Espace réservé du pied de page 1">
            <a:extLst>
              <a:ext uri="{FF2B5EF4-FFF2-40B4-BE49-F238E27FC236}">
                <a16:creationId xmlns:a16="http://schemas.microsoft.com/office/drawing/2014/main" id="{7B832D77-F75E-41F3-AE21-C308B5B300C1}"/>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cxnSp>
        <p:nvCxnSpPr>
          <p:cNvPr id="8" name="Connecteur droit 7">
            <a:extLst>
              <a:ext uri="{FF2B5EF4-FFF2-40B4-BE49-F238E27FC236}">
                <a16:creationId xmlns:a16="http://schemas.microsoft.com/office/drawing/2014/main" id="{C440681C-86B7-4166-BFCB-9AC7DC07D6A0}"/>
              </a:ext>
            </a:extLst>
          </p:cNvPr>
          <p:cNvCxnSpPr>
            <a:cxnSpLocks/>
          </p:cNvCxnSpPr>
          <p:nvPr/>
        </p:nvCxnSpPr>
        <p:spPr>
          <a:xfrm>
            <a:off x="4205790" y="2851503"/>
            <a:ext cx="0" cy="35028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EE65BE82-6E69-4D2D-941C-059ABA1CB8BC}"/>
              </a:ext>
            </a:extLst>
          </p:cNvPr>
          <p:cNvCxnSpPr>
            <a:cxnSpLocks/>
          </p:cNvCxnSpPr>
          <p:nvPr/>
        </p:nvCxnSpPr>
        <p:spPr>
          <a:xfrm>
            <a:off x="8166230" y="2829520"/>
            <a:ext cx="0" cy="35248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29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25953CA-EA0A-BCF1-D71B-0F9E9C3A08F0}"/>
              </a:ext>
            </a:extLst>
          </p:cNvPr>
          <p:cNvSpPr>
            <a:spLocks noChangeAspect="1"/>
          </p:cNvSpPr>
          <p:nvPr/>
        </p:nvSpPr>
        <p:spPr>
          <a:xfrm>
            <a:off x="9597224" y="1173369"/>
            <a:ext cx="1188000" cy="1188000"/>
          </a:xfrm>
          <a:prstGeom prst="ellipse">
            <a:avLst/>
          </a:prstGeom>
          <a:solidFill>
            <a:srgbClr val="92D050"/>
          </a:solidFill>
        </p:spPr>
        <p:txBody>
          <a:bodyPr lIns="0" tIns="0" rIns="0" bIns="0" rtlCol="0" anchor="ctr">
            <a:noAutofit/>
          </a:bodyPr>
          <a:lstStyle/>
          <a:p>
            <a:pPr algn="ctr"/>
            <a:endParaRPr lang="fr-FR" sz="1400" dirty="0">
              <a:solidFill>
                <a:srgbClr val="00071E"/>
              </a:solidFill>
              <a:latin typeface="Roboto" pitchFamily="2" charset="0"/>
              <a:ea typeface="Roboto" pitchFamily="2" charset="0"/>
            </a:endParaRPr>
          </a:p>
        </p:txBody>
      </p:sp>
      <p:sp>
        <p:nvSpPr>
          <p:cNvPr id="2" name="Titre 1">
            <a:extLst>
              <a:ext uri="{FF2B5EF4-FFF2-40B4-BE49-F238E27FC236}">
                <a16:creationId xmlns:a16="http://schemas.microsoft.com/office/drawing/2014/main" id="{3DD1B6E5-4420-4598-950D-9343019E3ADB}"/>
              </a:ext>
            </a:extLst>
          </p:cNvPr>
          <p:cNvSpPr>
            <a:spLocks noGrp="1"/>
          </p:cNvSpPr>
          <p:nvPr>
            <p:ph type="title"/>
          </p:nvPr>
        </p:nvSpPr>
        <p:spPr>
          <a:xfrm>
            <a:off x="668216" y="346101"/>
            <a:ext cx="10855569" cy="387798"/>
          </a:xfrm>
        </p:spPr>
        <p:txBody>
          <a:bodyPr/>
          <a:lstStyle/>
          <a:p>
            <a:r>
              <a:rPr lang="fr-FR" dirty="0"/>
              <a:t>Profil des 1 001 répondants (2/2)</a:t>
            </a:r>
          </a:p>
        </p:txBody>
      </p:sp>
      <p:sp>
        <p:nvSpPr>
          <p:cNvPr id="5" name="Espace réservé du numéro de diapositive 4">
            <a:extLst>
              <a:ext uri="{FF2B5EF4-FFF2-40B4-BE49-F238E27FC236}">
                <a16:creationId xmlns:a16="http://schemas.microsoft.com/office/drawing/2014/main" id="{2FFD5E88-414C-4325-A228-9E47C5E7C7EA}"/>
              </a:ext>
            </a:extLst>
          </p:cNvPr>
          <p:cNvSpPr>
            <a:spLocks noGrp="1"/>
          </p:cNvSpPr>
          <p:nvPr>
            <p:ph type="sldNum" sz="quarter" idx="4"/>
          </p:nvPr>
        </p:nvSpPr>
        <p:spPr/>
        <p:txBody>
          <a:bodyPr/>
          <a:lstStyle/>
          <a:p>
            <a:fld id="{69A197D1-22BB-4CE7-B90B-919B10D073A0}" type="slidenum">
              <a:rPr lang="fr-FR" altLang="fr-FR" smtClean="0">
                <a:solidFill>
                  <a:srgbClr val="FFFFFF">
                    <a:lumMod val="50000"/>
                  </a:srgbClr>
                </a:solidFill>
              </a:rPr>
              <a:pPr/>
              <a:t>52</a:t>
            </a:fld>
            <a:endParaRPr lang="fr-FR" altLang="fr-FR" dirty="0">
              <a:solidFill>
                <a:srgbClr val="FFFFFF">
                  <a:lumMod val="50000"/>
                </a:srgbClr>
              </a:solidFill>
            </a:endParaRPr>
          </a:p>
        </p:txBody>
      </p:sp>
      <p:sp>
        <p:nvSpPr>
          <p:cNvPr id="10" name="Forme libre : forme 9">
            <a:extLst>
              <a:ext uri="{FF2B5EF4-FFF2-40B4-BE49-F238E27FC236}">
                <a16:creationId xmlns:a16="http://schemas.microsoft.com/office/drawing/2014/main" id="{F8574B16-DE9E-4E5E-9FA4-1FB3F99FE765}"/>
              </a:ext>
            </a:extLst>
          </p:cNvPr>
          <p:cNvSpPr/>
          <p:nvPr/>
        </p:nvSpPr>
        <p:spPr>
          <a:xfrm>
            <a:off x="673858" y="357188"/>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42" name="Espace réservé du pied de page 1">
            <a:extLst>
              <a:ext uri="{FF2B5EF4-FFF2-40B4-BE49-F238E27FC236}">
                <a16:creationId xmlns:a16="http://schemas.microsoft.com/office/drawing/2014/main" id="{7B832D77-F75E-41F3-AE21-C308B5B300C1}"/>
              </a:ext>
            </a:extLst>
          </p:cNvPr>
          <p:cNvSpPr>
            <a:spLocks noGrp="1"/>
          </p:cNvSpPr>
          <p:nvPr>
            <p:ph type="ftr" sz="quarter" idx="3"/>
          </p:nvPr>
        </p:nvSpPr>
        <p:spPr>
          <a:xfrm>
            <a:off x="668217" y="6489340"/>
            <a:ext cx="9110016" cy="232136"/>
          </a:xfrm>
        </p:spPr>
        <p:txBody>
          <a:bodyPr/>
          <a:lstStyle/>
          <a:p>
            <a:r>
              <a:rPr lang="fr-FR" altLang="fr-FR" dirty="0">
                <a:solidFill>
                  <a:srgbClr val="FFFFFF">
                    <a:lumMod val="50000"/>
                  </a:srgbClr>
                </a:solidFill>
              </a:rPr>
              <a:t>Occurrence pour le Cercle d’Ethique des Affaires  | </a:t>
            </a:r>
            <a:r>
              <a:rPr lang="fr-FR" altLang="fr-FR" dirty="0" err="1">
                <a:solidFill>
                  <a:srgbClr val="FFFFFF">
                    <a:lumMod val="50000"/>
                  </a:srgbClr>
                </a:solidFill>
              </a:rPr>
              <a:t>Barômètre</a:t>
            </a:r>
            <a:r>
              <a:rPr lang="fr-FR" altLang="fr-FR" dirty="0">
                <a:solidFill>
                  <a:srgbClr val="FFFFFF">
                    <a:lumMod val="50000"/>
                  </a:srgbClr>
                </a:solidFill>
              </a:rPr>
              <a:t> du climat Ethique | mai 2023</a:t>
            </a:r>
          </a:p>
        </p:txBody>
      </p:sp>
      <p:cxnSp>
        <p:nvCxnSpPr>
          <p:cNvPr id="8" name="Connecteur droit 7">
            <a:extLst>
              <a:ext uri="{FF2B5EF4-FFF2-40B4-BE49-F238E27FC236}">
                <a16:creationId xmlns:a16="http://schemas.microsoft.com/office/drawing/2014/main" id="{C440681C-86B7-4166-BFCB-9AC7DC07D6A0}"/>
              </a:ext>
            </a:extLst>
          </p:cNvPr>
          <p:cNvCxnSpPr>
            <a:cxnSpLocks/>
          </p:cNvCxnSpPr>
          <p:nvPr/>
        </p:nvCxnSpPr>
        <p:spPr>
          <a:xfrm>
            <a:off x="4205790" y="2168860"/>
            <a:ext cx="0" cy="35028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3" name="Picture 2">
            <a:extLst>
              <a:ext uri="{FF2B5EF4-FFF2-40B4-BE49-F238E27FC236}">
                <a16:creationId xmlns:a16="http://schemas.microsoft.com/office/drawing/2014/main" id="{E441A090-4E1A-35A5-1BB4-DFCDB8D6AB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1425" y="1471871"/>
            <a:ext cx="561974" cy="561974"/>
          </a:xfrm>
          <a:prstGeom prst="rect">
            <a:avLst/>
          </a:prstGeom>
          <a:noFill/>
          <a:extLst>
            <a:ext uri="{909E8E84-426E-40DD-AFC4-6F175D3DCCD1}">
              <a14:hiddenFill xmlns:a14="http://schemas.microsoft.com/office/drawing/2010/main">
                <a:solidFill>
                  <a:srgbClr val="FFFFFF"/>
                </a:solidFill>
              </a14:hiddenFill>
            </a:ext>
          </a:extLst>
        </p:spPr>
      </p:pic>
      <p:sp>
        <p:nvSpPr>
          <p:cNvPr id="17" name="Espace réservé du contenu 2">
            <a:extLst>
              <a:ext uri="{FF2B5EF4-FFF2-40B4-BE49-F238E27FC236}">
                <a16:creationId xmlns:a16="http://schemas.microsoft.com/office/drawing/2014/main" id="{A60230B6-322E-4531-05C4-A6AC8996D9FE}"/>
              </a:ext>
            </a:extLst>
          </p:cNvPr>
          <p:cNvSpPr txBox="1">
            <a:spLocks/>
          </p:cNvSpPr>
          <p:nvPr/>
        </p:nvSpPr>
        <p:spPr>
          <a:xfrm>
            <a:off x="425370" y="3018146"/>
            <a:ext cx="3712753" cy="452432"/>
          </a:xfrm>
          <a:prstGeom prst="rect">
            <a:avLst/>
          </a:prstGeom>
        </p:spPr>
        <p:txBody>
          <a:bodyPr vert="horz" wrap="square" lIns="0" tIns="0" rIns="0" bIns="0" rtlCol="0">
            <a:spAutoFit/>
          </a:bodyPr>
          <a:lstStyle>
            <a:lvl1pPr marL="0"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0"/>
              </a:spcBef>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fontAlgn="auto">
              <a:spcAft>
                <a:spcPts val="0"/>
              </a:spcAft>
              <a:buClr>
                <a:srgbClr val="17406D"/>
              </a:buClr>
            </a:pPr>
            <a:r>
              <a:rPr lang="fr-FR" sz="2800" b="1" spc="-150" dirty="0">
                <a:solidFill>
                  <a:srgbClr val="00071E"/>
                </a:solidFill>
                <a:latin typeface="Oswald" pitchFamily="2" charset="0"/>
              </a:rPr>
              <a:t>Ancienneté</a:t>
            </a:r>
          </a:p>
        </p:txBody>
      </p:sp>
      <p:grpSp>
        <p:nvGrpSpPr>
          <p:cNvPr id="18" name="Groupe 17">
            <a:extLst>
              <a:ext uri="{FF2B5EF4-FFF2-40B4-BE49-F238E27FC236}">
                <a16:creationId xmlns:a16="http://schemas.microsoft.com/office/drawing/2014/main" id="{32636CF1-4548-3DE7-4768-C915B7E89DCE}"/>
              </a:ext>
            </a:extLst>
          </p:cNvPr>
          <p:cNvGrpSpPr/>
          <p:nvPr/>
        </p:nvGrpSpPr>
        <p:grpSpPr>
          <a:xfrm>
            <a:off x="1701723" y="1173369"/>
            <a:ext cx="1188000" cy="1188000"/>
            <a:chOff x="8382479" y="1171569"/>
            <a:chExt cx="1188000" cy="1188000"/>
          </a:xfrm>
          <a:solidFill>
            <a:srgbClr val="8CE0A0"/>
          </a:solidFill>
        </p:grpSpPr>
        <p:sp>
          <p:nvSpPr>
            <p:cNvPr id="20" name="Ellipse 19">
              <a:extLst>
                <a:ext uri="{FF2B5EF4-FFF2-40B4-BE49-F238E27FC236}">
                  <a16:creationId xmlns:a16="http://schemas.microsoft.com/office/drawing/2014/main" id="{ED68397E-34F6-12AD-5581-59A9E0854334}"/>
                </a:ext>
              </a:extLst>
            </p:cNvPr>
            <p:cNvSpPr>
              <a:spLocks noChangeAspect="1"/>
            </p:cNvSpPr>
            <p:nvPr/>
          </p:nvSpPr>
          <p:spPr>
            <a:xfrm>
              <a:off x="8382479" y="1171569"/>
              <a:ext cx="1188000" cy="1188000"/>
            </a:xfrm>
            <a:prstGeom prst="ellipse">
              <a:avLst/>
            </a:prstGeom>
            <a:grpFill/>
          </p:spPr>
          <p:txBody>
            <a:bodyPr lIns="0" tIns="0" rIns="0" bIns="0" rtlCol="0" anchor="ctr">
              <a:noAutofit/>
            </a:bodyPr>
            <a:lstStyle/>
            <a:p>
              <a:pPr algn="ctr"/>
              <a:endParaRPr lang="fr-FR" sz="1400" dirty="0">
                <a:solidFill>
                  <a:srgbClr val="00071E"/>
                </a:solidFill>
                <a:latin typeface="Roboto" pitchFamily="2" charset="0"/>
                <a:ea typeface="Roboto" pitchFamily="2" charset="0"/>
              </a:endParaRPr>
            </a:p>
          </p:txBody>
        </p:sp>
        <p:pic>
          <p:nvPicPr>
            <p:cNvPr id="32" name="Image 31">
              <a:extLst>
                <a:ext uri="{FF2B5EF4-FFF2-40B4-BE49-F238E27FC236}">
                  <a16:creationId xmlns:a16="http://schemas.microsoft.com/office/drawing/2014/main" id="{39813E08-6E96-8305-9902-2FCCF92BB3EE}"/>
                </a:ext>
              </a:extLst>
            </p:cNvPr>
            <p:cNvPicPr>
              <a:picLocks noChangeAspect="1"/>
            </p:cNvPicPr>
            <p:nvPr/>
          </p:nvPicPr>
          <p:blipFill rotWithShape="1">
            <a:blip r:embed="rId3">
              <a:clrChange>
                <a:clrFrom>
                  <a:srgbClr val="000000">
                    <a:alpha val="0"/>
                  </a:srgbClr>
                </a:clrFrom>
                <a:clrTo>
                  <a:srgbClr val="000000">
                    <a:alpha val="0"/>
                  </a:srgbClr>
                </a:clrTo>
              </a:clrChange>
            </a:blip>
            <a:srcRect b="16769"/>
            <a:stretch/>
          </p:blipFill>
          <p:spPr>
            <a:xfrm>
              <a:off x="8517780" y="1409784"/>
              <a:ext cx="841958" cy="700768"/>
            </a:xfrm>
            <a:prstGeom prst="rect">
              <a:avLst/>
            </a:prstGeom>
            <a:grpFill/>
          </p:spPr>
        </p:pic>
      </p:grpSp>
      <p:sp>
        <p:nvSpPr>
          <p:cNvPr id="33" name="Espace réservé du contenu 2">
            <a:extLst>
              <a:ext uri="{FF2B5EF4-FFF2-40B4-BE49-F238E27FC236}">
                <a16:creationId xmlns:a16="http://schemas.microsoft.com/office/drawing/2014/main" id="{9E346A5E-E5B6-5C96-AC86-EF504138F4E0}"/>
              </a:ext>
            </a:extLst>
          </p:cNvPr>
          <p:cNvSpPr txBox="1">
            <a:spLocks/>
          </p:cNvSpPr>
          <p:nvPr/>
        </p:nvSpPr>
        <p:spPr>
          <a:xfrm>
            <a:off x="905568" y="3759966"/>
            <a:ext cx="2880000" cy="1379224"/>
          </a:xfrm>
          <a:prstGeom prst="rect">
            <a:avLst/>
          </a:prstGeom>
        </p:spPr>
        <p:txBody>
          <a:bodyPr vert="horz" lIns="0" tIns="0" rIns="0" bIns="0" rtlCol="0">
            <a:spAutoFit/>
          </a:bodyPr>
          <a:lstStyle>
            <a:lvl1pPr marL="0"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0"/>
              </a:spcBef>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fontAlgn="auto">
              <a:spcBef>
                <a:spcPts val="600"/>
              </a:spcBef>
              <a:spcAft>
                <a:spcPts val="0"/>
              </a:spcAft>
              <a:buClr>
                <a:srgbClr val="17406D"/>
              </a:buClr>
            </a:pPr>
            <a:r>
              <a:rPr lang="fr-FR" sz="1200" dirty="0">
                <a:solidFill>
                  <a:srgbClr val="00071E"/>
                </a:solidFill>
              </a:rPr>
              <a:t>Moins de 5 ans : </a:t>
            </a:r>
            <a:r>
              <a:rPr lang="fr-FR" b="1" dirty="0">
                <a:solidFill>
                  <a:srgbClr val="00071E"/>
                </a:solidFill>
              </a:rPr>
              <a:t>20%</a:t>
            </a:r>
          </a:p>
          <a:p>
            <a:pPr algn="ctr" fontAlgn="auto">
              <a:spcBef>
                <a:spcPts val="600"/>
              </a:spcBef>
              <a:spcAft>
                <a:spcPts val="0"/>
              </a:spcAft>
              <a:buClr>
                <a:srgbClr val="17406D"/>
              </a:buClr>
            </a:pPr>
            <a:r>
              <a:rPr lang="fr-FR" sz="1200" dirty="0">
                <a:solidFill>
                  <a:srgbClr val="00071E"/>
                </a:solidFill>
              </a:rPr>
              <a:t>5 – 9 ans : </a:t>
            </a:r>
            <a:r>
              <a:rPr lang="fr-FR" b="1" dirty="0">
                <a:solidFill>
                  <a:srgbClr val="00071E"/>
                </a:solidFill>
              </a:rPr>
              <a:t>18%</a:t>
            </a:r>
            <a:endParaRPr lang="fr-FR" sz="1200" b="1" dirty="0">
              <a:solidFill>
                <a:srgbClr val="00071E"/>
              </a:solidFill>
            </a:endParaRPr>
          </a:p>
          <a:p>
            <a:pPr algn="ctr" fontAlgn="auto">
              <a:spcBef>
                <a:spcPts val="600"/>
              </a:spcBef>
              <a:spcAft>
                <a:spcPts val="0"/>
              </a:spcAft>
              <a:buClr>
                <a:srgbClr val="17406D"/>
              </a:buClr>
            </a:pPr>
            <a:r>
              <a:rPr lang="fr-FR" sz="1200" dirty="0">
                <a:solidFill>
                  <a:srgbClr val="00071E"/>
                </a:solidFill>
              </a:rPr>
              <a:t>10 – 19 ans : </a:t>
            </a:r>
            <a:r>
              <a:rPr lang="fr-FR" b="1" dirty="0">
                <a:solidFill>
                  <a:srgbClr val="00071E"/>
                </a:solidFill>
              </a:rPr>
              <a:t>30%</a:t>
            </a:r>
            <a:endParaRPr lang="fr-FR" sz="1200" b="1" dirty="0">
              <a:solidFill>
                <a:srgbClr val="00071E"/>
              </a:solidFill>
            </a:endParaRPr>
          </a:p>
          <a:p>
            <a:pPr algn="ctr" fontAlgn="auto">
              <a:spcBef>
                <a:spcPts val="600"/>
              </a:spcBef>
              <a:spcAft>
                <a:spcPts val="0"/>
              </a:spcAft>
              <a:buClr>
                <a:srgbClr val="17406D"/>
              </a:buClr>
            </a:pPr>
            <a:r>
              <a:rPr lang="fr-FR" sz="1200" dirty="0">
                <a:solidFill>
                  <a:srgbClr val="00071E"/>
                </a:solidFill>
              </a:rPr>
              <a:t>20 ans et plus : </a:t>
            </a:r>
            <a:r>
              <a:rPr lang="fr-FR" b="1" dirty="0">
                <a:solidFill>
                  <a:srgbClr val="00071E"/>
                </a:solidFill>
              </a:rPr>
              <a:t>32%</a:t>
            </a:r>
          </a:p>
          <a:p>
            <a:pPr algn="ctr" fontAlgn="auto">
              <a:lnSpc>
                <a:spcPct val="75000"/>
              </a:lnSpc>
              <a:spcAft>
                <a:spcPts val="0"/>
              </a:spcAft>
              <a:buClr>
                <a:srgbClr val="17406D"/>
              </a:buClr>
            </a:pPr>
            <a:endParaRPr lang="fr-FR" dirty="0"/>
          </a:p>
        </p:txBody>
      </p:sp>
      <p:sp>
        <p:nvSpPr>
          <p:cNvPr id="36" name="Ellipse 35">
            <a:extLst>
              <a:ext uri="{FF2B5EF4-FFF2-40B4-BE49-F238E27FC236}">
                <a16:creationId xmlns:a16="http://schemas.microsoft.com/office/drawing/2014/main" id="{A4E498EC-0A15-F5F3-7C98-46D6D8F9FA3F}"/>
              </a:ext>
            </a:extLst>
          </p:cNvPr>
          <p:cNvSpPr>
            <a:spLocks noChangeAspect="1"/>
          </p:cNvSpPr>
          <p:nvPr/>
        </p:nvSpPr>
        <p:spPr>
          <a:xfrm>
            <a:off x="5561588" y="1173369"/>
            <a:ext cx="1188000" cy="1188000"/>
          </a:xfrm>
          <a:prstGeom prst="ellipse">
            <a:avLst/>
          </a:prstGeom>
          <a:solidFill>
            <a:schemeClr val="accent6">
              <a:lumMod val="40000"/>
              <a:lumOff val="60000"/>
            </a:schemeClr>
          </a:solidFill>
        </p:spPr>
        <p:txBody>
          <a:bodyPr lIns="0" tIns="0" rIns="0" bIns="0" rtlCol="0" anchor="ctr">
            <a:noAutofit/>
          </a:bodyPr>
          <a:lstStyle/>
          <a:p>
            <a:pPr algn="ctr"/>
            <a:endParaRPr lang="fr-FR" sz="1400" dirty="0">
              <a:solidFill>
                <a:srgbClr val="00071E"/>
              </a:solidFill>
              <a:latin typeface="Roboto" pitchFamily="2" charset="0"/>
              <a:ea typeface="Roboto" pitchFamily="2" charset="0"/>
            </a:endParaRPr>
          </a:p>
        </p:txBody>
      </p:sp>
      <p:pic>
        <p:nvPicPr>
          <p:cNvPr id="37" name="Picture 2" descr="TPE / PME : Comment obtenir de bons témoignages clients ?">
            <a:extLst>
              <a:ext uri="{FF2B5EF4-FFF2-40B4-BE49-F238E27FC236}">
                <a16:creationId xmlns:a16="http://schemas.microsoft.com/office/drawing/2014/main" id="{15D50213-47F1-4106-77F7-482E760240BD}"/>
              </a:ext>
            </a:extLst>
          </p:cNvPr>
          <p:cNvPicPr>
            <a:picLocks noChangeAspect="1" noChangeArrowheads="1"/>
          </p:cNvPicPr>
          <p:nvPr/>
        </p:nvPicPr>
        <p:blipFill>
          <a:blip r:embed="rId4">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5585338" y="1248360"/>
            <a:ext cx="1128727" cy="1128727"/>
          </a:xfrm>
          <a:prstGeom prst="rect">
            <a:avLst/>
          </a:prstGeom>
          <a:noFill/>
          <a:extLst>
            <a:ext uri="{909E8E84-426E-40DD-AFC4-6F175D3DCCD1}">
              <a14:hiddenFill xmlns:a14="http://schemas.microsoft.com/office/drawing/2010/main">
                <a:solidFill>
                  <a:srgbClr val="FFFFFF"/>
                </a:solidFill>
              </a14:hiddenFill>
            </a:ext>
          </a:extLst>
        </p:spPr>
      </p:pic>
      <p:sp>
        <p:nvSpPr>
          <p:cNvPr id="38" name="Espace réservé du contenu 2">
            <a:extLst>
              <a:ext uri="{FF2B5EF4-FFF2-40B4-BE49-F238E27FC236}">
                <a16:creationId xmlns:a16="http://schemas.microsoft.com/office/drawing/2014/main" id="{6ECA6F39-87AA-3C0E-2568-B69BED3E4020}"/>
              </a:ext>
            </a:extLst>
          </p:cNvPr>
          <p:cNvSpPr txBox="1">
            <a:spLocks/>
          </p:cNvSpPr>
          <p:nvPr/>
        </p:nvSpPr>
        <p:spPr>
          <a:xfrm>
            <a:off x="4280820" y="2903069"/>
            <a:ext cx="3712753" cy="943656"/>
          </a:xfrm>
          <a:prstGeom prst="rect">
            <a:avLst/>
          </a:prstGeom>
        </p:spPr>
        <p:txBody>
          <a:bodyPr vert="horz" wrap="square" lIns="0" tIns="0" rIns="0" bIns="0" rtlCol="0">
            <a:spAutoFit/>
          </a:bodyPr>
          <a:lstStyle>
            <a:lvl1pPr marL="0"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0"/>
              </a:spcBef>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fontAlgn="auto">
              <a:spcAft>
                <a:spcPts val="0"/>
              </a:spcAft>
              <a:buClr>
                <a:srgbClr val="17406D"/>
              </a:buClr>
            </a:pPr>
            <a:r>
              <a:rPr lang="fr-FR" sz="2800" b="1" spc="-150" dirty="0">
                <a:solidFill>
                  <a:srgbClr val="00071E"/>
                </a:solidFill>
                <a:latin typeface="Oswald" pitchFamily="2" charset="0"/>
              </a:rPr>
              <a:t>Encadrement </a:t>
            </a:r>
          </a:p>
          <a:p>
            <a:pPr algn="ctr" fontAlgn="auto">
              <a:spcAft>
                <a:spcPts val="0"/>
              </a:spcAft>
              <a:buClr>
                <a:srgbClr val="17406D"/>
              </a:buClr>
            </a:pPr>
            <a:r>
              <a:rPr lang="fr-FR" sz="2800" b="1" spc="-150" dirty="0">
                <a:solidFill>
                  <a:srgbClr val="00071E"/>
                </a:solidFill>
                <a:latin typeface="Oswald" pitchFamily="2" charset="0"/>
              </a:rPr>
              <a:t>d’une équipe</a:t>
            </a:r>
          </a:p>
        </p:txBody>
      </p:sp>
      <p:sp>
        <p:nvSpPr>
          <p:cNvPr id="44" name="Espace réservé du contenu 2">
            <a:extLst>
              <a:ext uri="{FF2B5EF4-FFF2-40B4-BE49-F238E27FC236}">
                <a16:creationId xmlns:a16="http://schemas.microsoft.com/office/drawing/2014/main" id="{5F648648-0140-E590-F0FF-3EF4FDC950F3}"/>
              </a:ext>
            </a:extLst>
          </p:cNvPr>
          <p:cNvSpPr txBox="1">
            <a:spLocks/>
          </p:cNvSpPr>
          <p:nvPr/>
        </p:nvSpPr>
        <p:spPr>
          <a:xfrm>
            <a:off x="4246987" y="4235886"/>
            <a:ext cx="3780420" cy="551626"/>
          </a:xfrm>
          <a:prstGeom prst="rect">
            <a:avLst/>
          </a:prstGeom>
        </p:spPr>
        <p:txBody>
          <a:bodyPr vert="horz" wrap="square" lIns="0" tIns="0" rIns="0" bIns="0" rtlCol="0">
            <a:spAutoFit/>
          </a:bodyPr>
          <a:lstStyle>
            <a:lvl1pPr marL="0" indent="0" algn="l" defTabSz="914423" rtl="0" eaLnBrk="1" latinLnBrk="0" hangingPunct="1">
              <a:lnSpc>
                <a:spcPct val="114000"/>
              </a:lnSpc>
              <a:spcBef>
                <a:spcPts val="300"/>
              </a:spcBef>
              <a:spcAft>
                <a:spcPts val="0"/>
              </a:spcAft>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300"/>
              </a:spcBef>
              <a:spcAft>
                <a:spcPts val="0"/>
              </a:spcAft>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300"/>
              </a:spcBef>
              <a:spcAft>
                <a:spcPts val="0"/>
              </a:spcAft>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300"/>
              </a:spcBef>
              <a:spcAft>
                <a:spcPts val="0"/>
              </a:spcAft>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300"/>
              </a:spcBef>
              <a:spcAft>
                <a:spcPts val="0"/>
              </a:spcAft>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fontAlgn="auto">
              <a:spcBef>
                <a:spcPts val="600"/>
              </a:spcBef>
            </a:pPr>
            <a:r>
              <a:rPr lang="fr-FR" sz="1200" dirty="0"/>
              <a:t>Oui : </a:t>
            </a:r>
            <a:r>
              <a:rPr lang="fr-FR" b="1" dirty="0"/>
              <a:t>33%</a:t>
            </a:r>
            <a:endParaRPr lang="fr-FR" sz="1200" dirty="0"/>
          </a:p>
          <a:p>
            <a:pPr algn="ctr" fontAlgn="auto">
              <a:spcBef>
                <a:spcPts val="600"/>
              </a:spcBef>
            </a:pPr>
            <a:r>
              <a:rPr lang="fr-FR" sz="1200" dirty="0"/>
              <a:t>Non : </a:t>
            </a:r>
            <a:r>
              <a:rPr lang="fr-FR" b="1" dirty="0"/>
              <a:t>67%</a:t>
            </a:r>
            <a:endParaRPr lang="fr-FR" sz="1200" b="1" dirty="0"/>
          </a:p>
        </p:txBody>
      </p:sp>
      <p:pic>
        <p:nvPicPr>
          <p:cNvPr id="45" name="Image 44">
            <a:extLst>
              <a:ext uri="{FF2B5EF4-FFF2-40B4-BE49-F238E27FC236}">
                <a16:creationId xmlns:a16="http://schemas.microsoft.com/office/drawing/2014/main" id="{ADA18BD0-B20F-BE42-0D87-A6286A446A59}"/>
              </a:ext>
            </a:extLst>
          </p:cNvPr>
          <p:cNvPicPr>
            <a:picLocks noChangeAspect="1"/>
          </p:cNvPicPr>
          <p:nvPr/>
        </p:nvPicPr>
        <p:blipFill>
          <a:blip r:embed="rId5"/>
          <a:stretch>
            <a:fillRect/>
          </a:stretch>
        </p:blipFill>
        <p:spPr>
          <a:xfrm>
            <a:off x="1664023" y="1127252"/>
            <a:ext cx="1263400" cy="1263400"/>
          </a:xfrm>
          <a:prstGeom prst="rect">
            <a:avLst/>
          </a:prstGeom>
        </p:spPr>
      </p:pic>
      <p:cxnSp>
        <p:nvCxnSpPr>
          <p:cNvPr id="3" name="Connecteur droit 2">
            <a:extLst>
              <a:ext uri="{FF2B5EF4-FFF2-40B4-BE49-F238E27FC236}">
                <a16:creationId xmlns:a16="http://schemas.microsoft.com/office/drawing/2014/main" id="{588C4892-6520-6BB6-3C28-BA7777D247CA}"/>
              </a:ext>
            </a:extLst>
          </p:cNvPr>
          <p:cNvCxnSpPr>
            <a:cxnSpLocks/>
          </p:cNvCxnSpPr>
          <p:nvPr/>
        </p:nvCxnSpPr>
        <p:spPr>
          <a:xfrm>
            <a:off x="8166230" y="2168860"/>
            <a:ext cx="0" cy="35028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Espace réservé du contenu 2">
            <a:extLst>
              <a:ext uri="{FF2B5EF4-FFF2-40B4-BE49-F238E27FC236}">
                <a16:creationId xmlns:a16="http://schemas.microsoft.com/office/drawing/2014/main" id="{2EE56099-DCD9-4343-9224-89B924B3D963}"/>
              </a:ext>
            </a:extLst>
          </p:cNvPr>
          <p:cNvSpPr txBox="1">
            <a:spLocks/>
          </p:cNvSpPr>
          <p:nvPr/>
        </p:nvSpPr>
        <p:spPr>
          <a:xfrm>
            <a:off x="8381716" y="3156588"/>
            <a:ext cx="3712753" cy="452432"/>
          </a:xfrm>
          <a:prstGeom prst="rect">
            <a:avLst/>
          </a:prstGeom>
        </p:spPr>
        <p:txBody>
          <a:bodyPr vert="horz" wrap="square" lIns="0" tIns="0" rIns="0" bIns="0" rtlCol="0">
            <a:spAutoFit/>
          </a:bodyPr>
          <a:lstStyle>
            <a:lvl1pPr marL="0"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0"/>
              </a:spcBef>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0"/>
              </a:spcBef>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0"/>
              </a:spcBef>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fontAlgn="auto">
              <a:spcAft>
                <a:spcPts val="0"/>
              </a:spcAft>
              <a:buClr>
                <a:srgbClr val="17406D"/>
              </a:buClr>
            </a:pPr>
            <a:r>
              <a:rPr lang="fr-FR" sz="2800" b="1" spc="-150" dirty="0">
                <a:solidFill>
                  <a:srgbClr val="00071E"/>
                </a:solidFill>
                <a:latin typeface="Oswald" pitchFamily="2" charset="0"/>
              </a:rPr>
              <a:t>Taille entreprise</a:t>
            </a:r>
          </a:p>
        </p:txBody>
      </p:sp>
      <p:sp>
        <p:nvSpPr>
          <p:cNvPr id="7" name="Espace réservé du contenu 2">
            <a:extLst>
              <a:ext uri="{FF2B5EF4-FFF2-40B4-BE49-F238E27FC236}">
                <a16:creationId xmlns:a16="http://schemas.microsoft.com/office/drawing/2014/main" id="{AD62BA05-0009-CFD6-D1DF-A3EDB3DE34BA}"/>
              </a:ext>
            </a:extLst>
          </p:cNvPr>
          <p:cNvSpPr txBox="1">
            <a:spLocks/>
          </p:cNvSpPr>
          <p:nvPr/>
        </p:nvSpPr>
        <p:spPr>
          <a:xfrm>
            <a:off x="8290084" y="4173159"/>
            <a:ext cx="3780420" cy="551626"/>
          </a:xfrm>
          <a:prstGeom prst="rect">
            <a:avLst/>
          </a:prstGeom>
        </p:spPr>
        <p:txBody>
          <a:bodyPr vert="horz" wrap="square" lIns="0" tIns="0" rIns="0" bIns="0" rtlCol="0">
            <a:spAutoFit/>
          </a:bodyPr>
          <a:lstStyle>
            <a:lvl1pPr marL="0" indent="0" algn="l" defTabSz="914423" rtl="0" eaLnBrk="1" latinLnBrk="0" hangingPunct="1">
              <a:lnSpc>
                <a:spcPct val="114000"/>
              </a:lnSpc>
              <a:spcBef>
                <a:spcPts val="300"/>
              </a:spcBef>
              <a:spcAft>
                <a:spcPts val="0"/>
              </a:spcAft>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1pPr>
            <a:lvl2pPr marL="445488" indent="0" algn="l" defTabSz="914423" rtl="0" eaLnBrk="1" latinLnBrk="0" hangingPunct="1">
              <a:lnSpc>
                <a:spcPct val="114000"/>
              </a:lnSpc>
              <a:spcBef>
                <a:spcPts val="300"/>
              </a:spcBef>
              <a:spcAft>
                <a:spcPts val="0"/>
              </a:spcAft>
              <a:buClr>
                <a:schemeClr val="tx2"/>
              </a:buClr>
              <a:buSzPct val="75000"/>
              <a:buFontTx/>
              <a:buNone/>
              <a:defRPr sz="1400" kern="1200">
                <a:solidFill>
                  <a:schemeClr val="tx1"/>
                </a:solidFill>
                <a:latin typeface="Roboto" pitchFamily="2" charset="0"/>
                <a:ea typeface="Roboto" pitchFamily="2" charset="0"/>
                <a:cs typeface="Open Sans" panose="020B0606030504020204" pitchFamily="34" charset="0"/>
              </a:defRPr>
            </a:lvl2pPr>
            <a:lvl3pPr marL="1143029" indent="-228606" algn="l" defTabSz="914423" rtl="0" eaLnBrk="1" latinLnBrk="0" hangingPunct="1">
              <a:lnSpc>
                <a:spcPct val="114000"/>
              </a:lnSpc>
              <a:spcBef>
                <a:spcPts val="300"/>
              </a:spcBef>
              <a:spcAft>
                <a:spcPts val="0"/>
              </a:spcAft>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3pPr>
            <a:lvl4pPr marL="1600241" indent="-228606" algn="l" defTabSz="914423" rtl="0" eaLnBrk="1" latinLnBrk="0" hangingPunct="1">
              <a:lnSpc>
                <a:spcPct val="114000"/>
              </a:lnSpc>
              <a:spcBef>
                <a:spcPts val="300"/>
              </a:spcBef>
              <a:spcAft>
                <a:spcPts val="0"/>
              </a:spcAft>
              <a:buClr>
                <a:schemeClr val="tx1"/>
              </a:buClr>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4pPr>
            <a:lvl5pPr marL="2057452" indent="-228606" algn="l" defTabSz="914423" rtl="0" eaLnBrk="1" latinLnBrk="0" hangingPunct="1">
              <a:lnSpc>
                <a:spcPct val="114000"/>
              </a:lnSpc>
              <a:spcBef>
                <a:spcPts val="300"/>
              </a:spcBef>
              <a:spcAft>
                <a:spcPts val="0"/>
              </a:spcAft>
              <a:buClrTx/>
              <a:buFont typeface="Wingdings" panose="05000000000000000000" pitchFamily="2" charset="2"/>
              <a:buChar char="§"/>
              <a:defRPr sz="1400" kern="1200">
                <a:solidFill>
                  <a:schemeClr val="tx1"/>
                </a:solidFill>
                <a:latin typeface="Roboto" pitchFamily="2" charset="0"/>
                <a:ea typeface="Roboto" pitchFamily="2" charset="0"/>
                <a:cs typeface="Open Sans" panose="020B0606030504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fontAlgn="auto">
              <a:spcBef>
                <a:spcPts val="600"/>
              </a:spcBef>
            </a:pPr>
            <a:r>
              <a:rPr lang="fr-FR" sz="1200" dirty="0"/>
              <a:t>Entre 500 et 4 999 : </a:t>
            </a:r>
            <a:r>
              <a:rPr lang="fr-FR" b="1" dirty="0"/>
              <a:t>50%</a:t>
            </a:r>
            <a:endParaRPr lang="fr-FR" dirty="0"/>
          </a:p>
          <a:p>
            <a:pPr algn="ctr" fontAlgn="auto">
              <a:spcBef>
                <a:spcPts val="600"/>
              </a:spcBef>
            </a:pPr>
            <a:r>
              <a:rPr lang="fr-FR" sz="1200" dirty="0"/>
              <a:t>Plus de 5 000 : </a:t>
            </a:r>
            <a:r>
              <a:rPr lang="fr-FR" b="1" dirty="0"/>
              <a:t>50%</a:t>
            </a:r>
            <a:endParaRPr lang="fr-FR" sz="1200" b="1" dirty="0"/>
          </a:p>
        </p:txBody>
      </p:sp>
    </p:spTree>
    <p:extLst>
      <p:ext uri="{BB962C8B-B14F-4D97-AF65-F5344CB8AC3E}">
        <p14:creationId xmlns:p14="http://schemas.microsoft.com/office/powerpoint/2010/main" val="307406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230F41-DE0D-45BE-A113-670322C619D9}"/>
              </a:ext>
            </a:extLst>
          </p:cNvPr>
          <p:cNvSpPr/>
          <p:nvPr/>
        </p:nvSpPr>
        <p:spPr>
          <a:xfrm>
            <a:off x="-12249" y="0"/>
            <a:ext cx="12204249" cy="6858000"/>
          </a:xfrm>
          <a:prstGeom prst="rect">
            <a:avLst/>
          </a:prstGeom>
          <a:solidFill>
            <a:schemeClr val="accent4">
              <a:alpha val="80000"/>
            </a:schemeClr>
          </a:solidFill>
          <a:ln>
            <a:noFill/>
          </a:ln>
        </p:spPr>
        <p:txBody>
          <a:bodyPr rtlCol="0" anchor="ctr">
            <a:noAutofit/>
          </a:bodyPr>
          <a:lstStyle/>
          <a:p>
            <a:pPr algn="ctr"/>
            <a:endParaRPr lang="fr-FR" sz="2000" dirty="0" err="1">
              <a:latin typeface="+mn-lt"/>
            </a:endParaRPr>
          </a:p>
        </p:txBody>
      </p:sp>
      <p:sp>
        <p:nvSpPr>
          <p:cNvPr id="2" name="Titre 1">
            <a:extLst>
              <a:ext uri="{FF2B5EF4-FFF2-40B4-BE49-F238E27FC236}">
                <a16:creationId xmlns:a16="http://schemas.microsoft.com/office/drawing/2014/main" id="{BCF2E25C-1155-452A-A787-0D3957D68BA8}"/>
              </a:ext>
            </a:extLst>
          </p:cNvPr>
          <p:cNvSpPr>
            <a:spLocks noGrp="1"/>
          </p:cNvSpPr>
          <p:nvPr>
            <p:ph type="title"/>
          </p:nvPr>
        </p:nvSpPr>
        <p:spPr/>
        <p:txBody>
          <a:bodyPr/>
          <a:lstStyle/>
          <a:p>
            <a:r>
              <a:rPr lang="fr-FR" dirty="0">
                <a:solidFill>
                  <a:schemeClr val="bg1"/>
                </a:solidFill>
              </a:rPr>
              <a:t>Perception globale de l’éthique de l’entreprise</a:t>
            </a:r>
          </a:p>
        </p:txBody>
      </p:sp>
      <p:sp>
        <p:nvSpPr>
          <p:cNvPr id="3" name="ZoneTexte 2">
            <a:extLst>
              <a:ext uri="{FF2B5EF4-FFF2-40B4-BE49-F238E27FC236}">
                <a16:creationId xmlns:a16="http://schemas.microsoft.com/office/drawing/2014/main" id="{D59493E2-39E0-41D6-B0C6-189B57345E41}"/>
              </a:ext>
            </a:extLst>
          </p:cNvPr>
          <p:cNvSpPr txBox="1"/>
          <p:nvPr/>
        </p:nvSpPr>
        <p:spPr>
          <a:xfrm>
            <a:off x="10741261" y="4162448"/>
            <a:ext cx="1181734" cy="3170099"/>
          </a:xfrm>
          <a:prstGeom prst="rect">
            <a:avLst/>
          </a:prstGeom>
          <a:noFill/>
        </p:spPr>
        <p:txBody>
          <a:bodyPr wrap="none" rtlCol="0">
            <a:spAutoFit/>
          </a:bodyPr>
          <a:lstStyle/>
          <a:p>
            <a:pPr algn="ctr"/>
            <a:r>
              <a:rPr lang="fr-FR" sz="20000" b="1" dirty="0">
                <a:solidFill>
                  <a:schemeClr val="bg1"/>
                </a:solidFill>
                <a:latin typeface="Oswald" pitchFamily="2" charset="0"/>
                <a:sym typeface="Wingdings" panose="05000000000000000000" pitchFamily="2" charset="2"/>
              </a:rPr>
              <a:t>1</a:t>
            </a:r>
            <a:endParaRPr lang="fr-FR" sz="20000" b="1" dirty="0">
              <a:solidFill>
                <a:schemeClr val="bg1"/>
              </a:solidFill>
              <a:latin typeface="Oswald" pitchFamily="2" charset="0"/>
            </a:endParaRPr>
          </a:p>
        </p:txBody>
      </p:sp>
      <p:sp>
        <p:nvSpPr>
          <p:cNvPr id="4" name="Ellipse 3">
            <a:extLst>
              <a:ext uri="{FF2B5EF4-FFF2-40B4-BE49-F238E27FC236}">
                <a16:creationId xmlns:a16="http://schemas.microsoft.com/office/drawing/2014/main" id="{28E1CB4D-F345-4AC7-BB6F-CCAAAB2BCD4E}"/>
              </a:ext>
            </a:extLst>
          </p:cNvPr>
          <p:cNvSpPr/>
          <p:nvPr/>
        </p:nvSpPr>
        <p:spPr>
          <a:xfrm>
            <a:off x="9561385" y="3969060"/>
            <a:ext cx="3541486" cy="3541486"/>
          </a:xfrm>
          <a:prstGeom prst="ellipse">
            <a:avLst/>
          </a:prstGeom>
          <a:noFill/>
          <a:ln w="317500">
            <a:solidFill>
              <a:schemeClr val="bg1"/>
            </a:solidFill>
          </a:ln>
        </p:spPr>
        <p:txBody>
          <a:bodyPr rtlCol="0" anchor="ctr">
            <a:noAutofit/>
          </a:bodyPr>
          <a:lstStyle/>
          <a:p>
            <a:pPr algn="ctr"/>
            <a:endParaRPr lang="fr-FR" sz="2000" dirty="0" err="1">
              <a:latin typeface="+mn-lt"/>
            </a:endParaRPr>
          </a:p>
        </p:txBody>
      </p:sp>
      <p:sp>
        <p:nvSpPr>
          <p:cNvPr id="5" name="Forme libre : forme 4">
            <a:extLst>
              <a:ext uri="{FF2B5EF4-FFF2-40B4-BE49-F238E27FC236}">
                <a16:creationId xmlns:a16="http://schemas.microsoft.com/office/drawing/2014/main" id="{8E9217C6-902C-42E8-ADB6-5D441028770B}"/>
              </a:ext>
            </a:extLst>
          </p:cNvPr>
          <p:cNvSpPr/>
          <p:nvPr/>
        </p:nvSpPr>
        <p:spPr>
          <a:xfrm>
            <a:off x="0" y="2761"/>
            <a:ext cx="2015048" cy="6855239"/>
          </a:xfrm>
          <a:custGeom>
            <a:avLst/>
            <a:gdLst>
              <a:gd name="connsiteX0" fmla="*/ 0 w 2015048"/>
              <a:gd name="connsiteY0" fmla="*/ 0 h 6855239"/>
              <a:gd name="connsiteX1" fmla="*/ 178933 w 2015048"/>
              <a:gd name="connsiteY1" fmla="*/ 0 h 6855239"/>
              <a:gd name="connsiteX2" fmla="*/ 2015048 w 2015048"/>
              <a:gd name="connsiteY2" fmla="*/ 6852433 h 6855239"/>
              <a:gd name="connsiteX3" fmla="*/ 1325470 w 2015048"/>
              <a:gd name="connsiteY3" fmla="*/ 6852433 h 6855239"/>
              <a:gd name="connsiteX4" fmla="*/ 1325470 w 2015048"/>
              <a:gd name="connsiteY4" fmla="*/ 6855239 h 6855239"/>
              <a:gd name="connsiteX5" fmla="*/ 0 w 2015048"/>
              <a:gd name="connsiteY5" fmla="*/ 6855239 h 6855239"/>
              <a:gd name="connsiteX6" fmla="*/ 0 w 2015048"/>
              <a:gd name="connsiteY6" fmla="*/ 5494472 h 685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048" h="6855239">
                <a:moveTo>
                  <a:pt x="0" y="0"/>
                </a:moveTo>
                <a:lnTo>
                  <a:pt x="178933" y="0"/>
                </a:lnTo>
                <a:lnTo>
                  <a:pt x="2015048" y="6852433"/>
                </a:lnTo>
                <a:lnTo>
                  <a:pt x="1325470" y="6852433"/>
                </a:lnTo>
                <a:lnTo>
                  <a:pt x="1325470" y="6855239"/>
                </a:lnTo>
                <a:lnTo>
                  <a:pt x="0" y="6855239"/>
                </a:lnTo>
                <a:lnTo>
                  <a:pt x="0" y="5494472"/>
                </a:lnTo>
                <a:close/>
              </a:path>
            </a:pathLst>
          </a:custGeom>
          <a:solidFill>
            <a:schemeClr val="bg1"/>
          </a:solidFill>
        </p:spPr>
        <p:txBody>
          <a:bodyPr rtlCol="0" anchor="ctr">
            <a:noAutofit/>
          </a:bodyPr>
          <a:lstStyle/>
          <a:p>
            <a:pPr algn="ctr"/>
            <a:endParaRPr lang="fr-FR" sz="2000" dirty="0" err="1">
              <a:latin typeface="+mn-lt"/>
            </a:endParaRPr>
          </a:p>
        </p:txBody>
      </p:sp>
    </p:spTree>
    <p:extLst>
      <p:ext uri="{BB962C8B-B14F-4D97-AF65-F5344CB8AC3E}">
        <p14:creationId xmlns:p14="http://schemas.microsoft.com/office/powerpoint/2010/main" val="411525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74D7AB44-CBF7-EE00-2C9D-3802BB3D3D14}"/>
              </a:ext>
            </a:extLst>
          </p:cNvPr>
          <p:cNvGraphicFramePr/>
          <p:nvPr/>
        </p:nvGraphicFramePr>
        <p:xfrm>
          <a:off x="1452802" y="1703675"/>
          <a:ext cx="5948343" cy="5202379"/>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54</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66056" y="188640"/>
            <a:ext cx="10855569" cy="664797"/>
          </a:xfrm>
        </p:spPr>
        <p:txBody>
          <a:bodyPr/>
          <a:lstStyle/>
          <a:p>
            <a:r>
              <a:rPr lang="fr-FR" sz="2400" dirty="0"/>
              <a:t>Selon 8 répondants sur 10, leur entreprise se comporte de manière éthique.</a:t>
            </a:r>
            <a:br>
              <a:rPr lang="fr-FR" sz="2400" dirty="0"/>
            </a:br>
            <a:r>
              <a:rPr lang="fr-FR" sz="2400" dirty="0"/>
              <a:t>Une tendance baissière depuis 2021</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292249"/>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1078665"/>
          <a:ext cx="6703407" cy="285360"/>
        </p:xfrm>
        <a:graphic>
          <a:graphicData uri="http://schemas.openxmlformats.org/drawingml/2006/table">
            <a:tbl>
              <a:tblPr>
                <a:tableStyleId>{5C22544A-7EE6-4342-B048-85BDC9FD1C3A}</a:tableStyleId>
              </a:tblPr>
              <a:tblGrid>
                <a:gridCol w="6703407">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i="0" u="none" strike="noStrike" kern="1200" dirty="0">
                          <a:solidFill>
                            <a:schemeClr val="dk1"/>
                          </a:solidFill>
                          <a:latin typeface="Roboto" panose="02000000000000000000" pitchFamily="2" charset="0"/>
                          <a:ea typeface="Roboto" panose="02000000000000000000" pitchFamily="2" charset="0"/>
                          <a:cs typeface="+mn-cs"/>
                        </a:rPr>
                        <a:t>Q1. </a:t>
                      </a:r>
                      <a:r>
                        <a:rPr lang="fr-FR" sz="1400" b="1" kern="1200" dirty="0">
                          <a:solidFill>
                            <a:schemeClr val="dk1"/>
                          </a:solidFill>
                          <a:effectLst/>
                          <a:latin typeface="+mn-lt"/>
                          <a:ea typeface="+mn-ea"/>
                          <a:cs typeface="+mn-cs"/>
                        </a:rPr>
                        <a:t>Diriez-vous que votre entreprise se comporte de manière éthique dans ses activités ?</a:t>
                      </a:r>
                      <a:r>
                        <a:rPr lang="fr-FR" sz="1400" kern="1200" dirty="0">
                          <a:solidFill>
                            <a:schemeClr val="dk1"/>
                          </a:solidFill>
                          <a:effectLst/>
                          <a:latin typeface="+mn-lt"/>
                          <a:ea typeface="+mn-ea"/>
                          <a:cs typeface="+mn-cs"/>
                        </a:rPr>
                        <a:t> </a:t>
                      </a:r>
                      <a:endParaRPr lang="fr-FR" sz="1400" b="0" i="0" u="none" strike="noStrike" kern="1200" dirty="0">
                        <a:solidFill>
                          <a:schemeClr val="dk1"/>
                        </a:solidFill>
                        <a:latin typeface="Roboto" panose="02000000000000000000" pitchFamily="2" charset="0"/>
                        <a:ea typeface="Roboto" panose="02000000000000000000" pitchFamily="2" charset="0"/>
                        <a:cs typeface="+mn-cs"/>
                      </a:endParaRP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404464"/>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1 001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572239"/>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TextBox 10">
            <a:extLst>
              <a:ext uri="{FF2B5EF4-FFF2-40B4-BE49-F238E27FC236}">
                <a16:creationId xmlns:a16="http://schemas.microsoft.com/office/drawing/2014/main" id="{64C95864-30FE-F4F5-1526-7E3EE776FF1D}"/>
              </a:ext>
            </a:extLst>
          </p:cNvPr>
          <p:cNvSpPr txBox="1"/>
          <p:nvPr/>
        </p:nvSpPr>
        <p:spPr>
          <a:xfrm>
            <a:off x="6037668" y="2682181"/>
            <a:ext cx="1345240" cy="830997"/>
          </a:xfrm>
          <a:prstGeom prst="rect">
            <a:avLst/>
          </a:prstGeom>
          <a:noFill/>
        </p:spPr>
        <p:txBody>
          <a:bodyPr wrap="none" rtlCol="0" anchor="ctr">
            <a:spAutoFit/>
          </a:bodyPr>
          <a:lstStyle/>
          <a:p>
            <a:r>
              <a:rPr lang="en-US" sz="4800" b="1" dirty="0">
                <a:solidFill>
                  <a:srgbClr val="17406D"/>
                </a:solidFill>
                <a:latin typeface="Roboto" panose="02000000000000000000"/>
              </a:rPr>
              <a:t>80%</a:t>
            </a:r>
          </a:p>
        </p:txBody>
      </p:sp>
      <p:sp>
        <p:nvSpPr>
          <p:cNvPr id="10" name="Arc 9">
            <a:extLst>
              <a:ext uri="{FF2B5EF4-FFF2-40B4-BE49-F238E27FC236}">
                <a16:creationId xmlns:a16="http://schemas.microsoft.com/office/drawing/2014/main" id="{2007C2A3-55DA-7B28-FBF0-EA317076A02A}"/>
              </a:ext>
            </a:extLst>
          </p:cNvPr>
          <p:cNvSpPr/>
          <p:nvPr/>
        </p:nvSpPr>
        <p:spPr>
          <a:xfrm>
            <a:off x="1507461" y="2102587"/>
            <a:ext cx="3508419" cy="3531975"/>
          </a:xfrm>
          <a:prstGeom prst="arc">
            <a:avLst>
              <a:gd name="adj1" fmla="val 16240062"/>
              <a:gd name="adj2" fmla="val 117901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 name="TextBox 94">
            <a:extLst>
              <a:ext uri="{FF2B5EF4-FFF2-40B4-BE49-F238E27FC236}">
                <a16:creationId xmlns:a16="http://schemas.microsoft.com/office/drawing/2014/main" id="{3290525D-D13D-4CE8-4BAE-4DF6D416D786}"/>
              </a:ext>
            </a:extLst>
          </p:cNvPr>
          <p:cNvSpPr txBox="1"/>
          <p:nvPr/>
        </p:nvSpPr>
        <p:spPr>
          <a:xfrm>
            <a:off x="6179898" y="3429000"/>
            <a:ext cx="3365043" cy="1200329"/>
          </a:xfrm>
          <a:prstGeom prst="rect">
            <a:avLst/>
          </a:prstGeom>
          <a:noFill/>
        </p:spPr>
        <p:txBody>
          <a:bodyPr wrap="square" lIns="0" rIns="0" rtlCol="0" anchor="b">
            <a:spAutoFit/>
          </a:bodyPr>
          <a:lstStyle/>
          <a:p>
            <a:r>
              <a:rPr lang="en-US" sz="2400" b="1" noProof="1">
                <a:solidFill>
                  <a:srgbClr val="17406D"/>
                </a:solidFill>
                <a:latin typeface="Roboto" panose="02000000000000000000"/>
              </a:rPr>
              <a:t>Estiment que leur entreprise se comporte de manière éthique</a:t>
            </a:r>
          </a:p>
        </p:txBody>
      </p:sp>
      <p:sp>
        <p:nvSpPr>
          <p:cNvPr id="18" name="ZoneTexte 17">
            <a:extLst>
              <a:ext uri="{FF2B5EF4-FFF2-40B4-BE49-F238E27FC236}">
                <a16:creationId xmlns:a16="http://schemas.microsoft.com/office/drawing/2014/main" id="{DDBD6887-6B1D-9FE0-513F-7BDAA0948884}"/>
              </a:ext>
            </a:extLst>
          </p:cNvPr>
          <p:cNvSpPr txBox="1"/>
          <p:nvPr/>
        </p:nvSpPr>
        <p:spPr>
          <a:xfrm>
            <a:off x="5105890" y="4807396"/>
            <a:ext cx="3956486" cy="484748"/>
          </a:xfrm>
          <a:prstGeom prst="rect">
            <a:avLst/>
          </a:prstGeom>
        </p:spPr>
        <p:txBody>
          <a:bodyPr wrap="square" lIns="0" tIns="0" rIns="0" bIns="0" rtlCol="0" anchor="t" anchorCtr="0">
            <a:spAutoFit/>
          </a:bodyPr>
          <a:lstStyle/>
          <a:p>
            <a:pPr algn="r" fontAlgn="auto"/>
            <a:r>
              <a:rPr lang="fr-FR" sz="1050" dirty="0">
                <a:solidFill>
                  <a:srgbClr val="00B050"/>
                </a:solidFill>
              </a:rPr>
              <a:t>Homme : 83% </a:t>
            </a:r>
            <a:r>
              <a:rPr lang="fr-FR" sz="1050" dirty="0"/>
              <a:t>/</a:t>
            </a:r>
            <a:r>
              <a:rPr lang="fr-FR" sz="1050" dirty="0">
                <a:solidFill>
                  <a:srgbClr val="00B050"/>
                </a:solidFill>
              </a:rPr>
              <a:t> </a:t>
            </a:r>
            <a:r>
              <a:rPr lang="fr-FR" sz="1050" dirty="0">
                <a:solidFill>
                  <a:srgbClr val="FF0000"/>
                </a:solidFill>
              </a:rPr>
              <a:t>Femme : 78%</a:t>
            </a:r>
          </a:p>
          <a:p>
            <a:pPr algn="r" fontAlgn="auto"/>
            <a:r>
              <a:rPr lang="fr-FR" sz="1050" dirty="0">
                <a:solidFill>
                  <a:srgbClr val="00B050"/>
                </a:solidFill>
              </a:rPr>
              <a:t>Manager : 87% </a:t>
            </a:r>
            <a:r>
              <a:rPr lang="fr-FR" sz="1050" dirty="0"/>
              <a:t>/</a:t>
            </a:r>
            <a:r>
              <a:rPr lang="fr-FR" sz="1050" dirty="0">
                <a:solidFill>
                  <a:srgbClr val="00B050"/>
                </a:solidFill>
              </a:rPr>
              <a:t> </a:t>
            </a:r>
            <a:r>
              <a:rPr lang="fr-FR" sz="1050" dirty="0">
                <a:solidFill>
                  <a:srgbClr val="FF0000"/>
                </a:solidFill>
              </a:rPr>
              <a:t>Non manager : 78%</a:t>
            </a:r>
          </a:p>
          <a:p>
            <a:pPr algn="r" fontAlgn="auto"/>
            <a:r>
              <a:rPr lang="fr-FR" sz="1050" dirty="0">
                <a:solidFill>
                  <a:srgbClr val="00B050"/>
                </a:solidFill>
              </a:rPr>
              <a:t>Encadrant une équipe: 84%% </a:t>
            </a:r>
            <a:r>
              <a:rPr lang="fr-FR" sz="1050" dirty="0"/>
              <a:t>/</a:t>
            </a:r>
            <a:r>
              <a:rPr lang="fr-FR" sz="1050" dirty="0">
                <a:solidFill>
                  <a:srgbClr val="00B050"/>
                </a:solidFill>
              </a:rPr>
              <a:t> </a:t>
            </a:r>
            <a:r>
              <a:rPr lang="fr-FR" sz="1050" dirty="0">
                <a:solidFill>
                  <a:srgbClr val="FF0000"/>
                </a:solidFill>
              </a:rPr>
              <a:t>N’encadrant pas d’équipe : 78%</a:t>
            </a:r>
          </a:p>
        </p:txBody>
      </p:sp>
      <p:graphicFrame>
        <p:nvGraphicFramePr>
          <p:cNvPr id="23" name="Graphique 22">
            <a:extLst>
              <a:ext uri="{FF2B5EF4-FFF2-40B4-BE49-F238E27FC236}">
                <a16:creationId xmlns:a16="http://schemas.microsoft.com/office/drawing/2014/main" id="{E8DDB02A-F5E5-0D9B-17E6-E8A0E35C1B0B}"/>
              </a:ext>
            </a:extLst>
          </p:cNvPr>
          <p:cNvGraphicFramePr/>
          <p:nvPr/>
        </p:nvGraphicFramePr>
        <p:xfrm>
          <a:off x="5816600" y="5498179"/>
          <a:ext cx="3365043" cy="1069829"/>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a:extLst>
              <a:ext uri="{FF2B5EF4-FFF2-40B4-BE49-F238E27FC236}">
                <a16:creationId xmlns:a16="http://schemas.microsoft.com/office/drawing/2014/main" id="{DD238566-841A-FB36-95EF-AFBACDB1B177}"/>
              </a:ext>
            </a:extLst>
          </p:cNvPr>
          <p:cNvSpPr txBox="1"/>
          <p:nvPr/>
        </p:nvSpPr>
        <p:spPr>
          <a:xfrm>
            <a:off x="8713790" y="5610762"/>
            <a:ext cx="315035" cy="369332"/>
          </a:xfrm>
          <a:prstGeom prst="rect">
            <a:avLst/>
          </a:prstGeom>
        </p:spPr>
        <p:txBody>
          <a:bodyPr wrap="square" lIns="0" tIns="0" rIns="0" bIns="0" rtlCol="0" anchor="t" anchorCtr="0">
            <a:spAutoFit/>
          </a:bodyPr>
          <a:lstStyle/>
          <a:p>
            <a:pPr algn="l" fontAlgn="auto"/>
            <a:r>
              <a:rPr lang="fr-FR" sz="2400" b="1" dirty="0">
                <a:solidFill>
                  <a:srgbClr val="FF0000"/>
                </a:solidFill>
              </a:rPr>
              <a:t>-</a:t>
            </a:r>
          </a:p>
        </p:txBody>
      </p:sp>
    </p:spTree>
    <p:extLst>
      <p:ext uri="{BB962C8B-B14F-4D97-AF65-F5344CB8AC3E}">
        <p14:creationId xmlns:p14="http://schemas.microsoft.com/office/powerpoint/2010/main" val="272023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55</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470375" y="194114"/>
            <a:ext cx="11371384" cy="664797"/>
          </a:xfrm>
        </p:spPr>
        <p:txBody>
          <a:bodyPr/>
          <a:lstStyle/>
          <a:p>
            <a:r>
              <a:rPr lang="fr-FR" sz="2400" dirty="0"/>
              <a:t>Deux principaux comportements traduiraient l’éthique d’une entreprise : porter attention au bien être des salariés et s’engager pour le développement durable. A noter : 1 sur 5 ne sait pas l’expliquer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476017"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1043735"/>
          <a:ext cx="5173237" cy="285360"/>
        </p:xfrm>
        <a:graphic>
          <a:graphicData uri="http://schemas.openxmlformats.org/drawingml/2006/table">
            <a:tbl>
              <a:tblPr>
                <a:tableStyleId>{5C22544A-7EE6-4342-B048-85BDC9FD1C3A}</a:tableStyleId>
              </a:tblPr>
              <a:tblGrid>
                <a:gridCol w="5173237">
                  <a:extLst>
                    <a:ext uri="{9D8B030D-6E8A-4147-A177-3AD203B41FA5}">
                      <a16:colId xmlns:a16="http://schemas.microsoft.com/office/drawing/2014/main" val="3555398857"/>
                    </a:ext>
                  </a:extLst>
                </a:gridCol>
              </a:tblGrid>
              <a:tr h="0">
                <a:tc>
                  <a:txBody>
                    <a:bodyPr/>
                    <a:lstStyle/>
                    <a:p>
                      <a:pPr lvl="0"/>
                      <a:r>
                        <a:rPr lang="fr-FR" sz="1400" b="1" kern="1200" dirty="0">
                          <a:solidFill>
                            <a:schemeClr val="dk1"/>
                          </a:solidFill>
                          <a:effectLst/>
                          <a:latin typeface="+mn-lt"/>
                          <a:ea typeface="+mn-ea"/>
                          <a:cs typeface="+mn-cs"/>
                        </a:rPr>
                        <a:t>Q2. En quoi votre entreprise se comporte-t-elle de manière éthique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6" y="1390326"/>
            <a:ext cx="5832829"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QO recodée | Base : 800 répondants considérant que leur entreprise se comporte de façon éthique</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graphicFrame>
        <p:nvGraphicFramePr>
          <p:cNvPr id="20" name="Graphique 19">
            <a:extLst>
              <a:ext uri="{FF2B5EF4-FFF2-40B4-BE49-F238E27FC236}">
                <a16:creationId xmlns:a16="http://schemas.microsoft.com/office/drawing/2014/main" id="{AC45A737-CD60-29CE-6B9D-893A39CFA72B}"/>
              </a:ext>
            </a:extLst>
          </p:cNvPr>
          <p:cNvGraphicFramePr/>
          <p:nvPr/>
        </p:nvGraphicFramePr>
        <p:xfrm>
          <a:off x="5110717" y="1943835"/>
          <a:ext cx="5890828" cy="4457318"/>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Connecteur droit 3">
            <a:extLst>
              <a:ext uri="{FF2B5EF4-FFF2-40B4-BE49-F238E27FC236}">
                <a16:creationId xmlns:a16="http://schemas.microsoft.com/office/drawing/2014/main" id="{018623D1-F358-E4D5-20FC-112F906EC6AE}"/>
              </a:ext>
            </a:extLst>
          </p:cNvPr>
          <p:cNvCxnSpPr>
            <a:cxnSpLocks/>
          </p:cNvCxnSpPr>
          <p:nvPr/>
        </p:nvCxnSpPr>
        <p:spPr>
          <a:xfrm>
            <a:off x="4205790" y="2303875"/>
            <a:ext cx="9001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F2E9F929-47F2-095F-5299-FD16D1E05076}"/>
              </a:ext>
            </a:extLst>
          </p:cNvPr>
          <p:cNvCxnSpPr>
            <a:cxnSpLocks/>
          </p:cNvCxnSpPr>
          <p:nvPr/>
        </p:nvCxnSpPr>
        <p:spPr>
          <a:xfrm>
            <a:off x="4205790" y="2663915"/>
            <a:ext cx="9001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9FEE731A-FB61-2097-1986-99B321EA8203}"/>
              </a:ext>
            </a:extLst>
          </p:cNvPr>
          <p:cNvCxnSpPr>
            <a:cxnSpLocks/>
          </p:cNvCxnSpPr>
          <p:nvPr/>
        </p:nvCxnSpPr>
        <p:spPr>
          <a:xfrm>
            <a:off x="4205790" y="3068960"/>
            <a:ext cx="9001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82C1FECE-C496-9D58-5B64-629E9D3BC6D6}"/>
              </a:ext>
            </a:extLst>
          </p:cNvPr>
          <p:cNvCxnSpPr>
            <a:cxnSpLocks/>
          </p:cNvCxnSpPr>
          <p:nvPr/>
        </p:nvCxnSpPr>
        <p:spPr>
          <a:xfrm>
            <a:off x="4205790" y="3429000"/>
            <a:ext cx="9001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153F9C66-8F2A-8FC5-CB55-EE0A3F0090DE}"/>
              </a:ext>
            </a:extLst>
          </p:cNvPr>
          <p:cNvCxnSpPr>
            <a:cxnSpLocks/>
          </p:cNvCxnSpPr>
          <p:nvPr/>
        </p:nvCxnSpPr>
        <p:spPr>
          <a:xfrm>
            <a:off x="4205790" y="3834045"/>
            <a:ext cx="9001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7E1CB3E0-259E-91D8-D288-A40A788A49A6}"/>
              </a:ext>
            </a:extLst>
          </p:cNvPr>
          <p:cNvCxnSpPr>
            <a:cxnSpLocks/>
          </p:cNvCxnSpPr>
          <p:nvPr/>
        </p:nvCxnSpPr>
        <p:spPr>
          <a:xfrm>
            <a:off x="4205790" y="4239090"/>
            <a:ext cx="9001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705C20C5-46E0-48F1-8DAA-CDA10ABF29D9}"/>
              </a:ext>
            </a:extLst>
          </p:cNvPr>
          <p:cNvCxnSpPr>
            <a:cxnSpLocks/>
          </p:cNvCxnSpPr>
          <p:nvPr/>
        </p:nvCxnSpPr>
        <p:spPr>
          <a:xfrm>
            <a:off x="4205790" y="4644135"/>
            <a:ext cx="9001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57AEA97A-B67A-ACBD-9EA7-615D702EDC31}"/>
              </a:ext>
            </a:extLst>
          </p:cNvPr>
          <p:cNvCxnSpPr>
            <a:cxnSpLocks/>
          </p:cNvCxnSpPr>
          <p:nvPr/>
        </p:nvCxnSpPr>
        <p:spPr>
          <a:xfrm>
            <a:off x="4205790" y="5049180"/>
            <a:ext cx="9001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8C9A19DC-EAC2-4EA0-066E-1F0CD124A99E}"/>
              </a:ext>
            </a:extLst>
          </p:cNvPr>
          <p:cNvCxnSpPr>
            <a:cxnSpLocks/>
          </p:cNvCxnSpPr>
          <p:nvPr/>
        </p:nvCxnSpPr>
        <p:spPr>
          <a:xfrm>
            <a:off x="4205790" y="5409220"/>
            <a:ext cx="9001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9922D64D-E112-8101-D8E8-4FCD67F52FF8}"/>
              </a:ext>
            </a:extLst>
          </p:cNvPr>
          <p:cNvCxnSpPr>
            <a:cxnSpLocks/>
          </p:cNvCxnSpPr>
          <p:nvPr/>
        </p:nvCxnSpPr>
        <p:spPr>
          <a:xfrm>
            <a:off x="4205790" y="5814265"/>
            <a:ext cx="9001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5DEF73A6-791F-BE7E-BB19-C8541B840248}"/>
              </a:ext>
            </a:extLst>
          </p:cNvPr>
          <p:cNvCxnSpPr>
            <a:cxnSpLocks/>
          </p:cNvCxnSpPr>
          <p:nvPr/>
        </p:nvCxnSpPr>
        <p:spPr>
          <a:xfrm>
            <a:off x="4205790" y="6174305"/>
            <a:ext cx="9001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Tableau 7">
            <a:extLst>
              <a:ext uri="{FF2B5EF4-FFF2-40B4-BE49-F238E27FC236}">
                <a16:creationId xmlns:a16="http://schemas.microsoft.com/office/drawing/2014/main" id="{25BF4BF3-C480-3C10-0450-208ED39859FA}"/>
              </a:ext>
            </a:extLst>
          </p:cNvPr>
          <p:cNvGraphicFramePr>
            <a:graphicFrameLocks noGrp="1"/>
          </p:cNvGraphicFramePr>
          <p:nvPr/>
        </p:nvGraphicFramePr>
        <p:xfrm>
          <a:off x="830415" y="2078850"/>
          <a:ext cx="3595053" cy="4174011"/>
        </p:xfrm>
        <a:graphic>
          <a:graphicData uri="http://schemas.openxmlformats.org/drawingml/2006/table">
            <a:tbl>
              <a:tblPr firstRow="1" bandRow="1">
                <a:tableStyleId>{2D5ABB26-0587-4C30-8999-92F81FD0307C}</a:tableStyleId>
              </a:tblPr>
              <a:tblGrid>
                <a:gridCol w="3595053">
                  <a:extLst>
                    <a:ext uri="{9D8B030D-6E8A-4147-A177-3AD203B41FA5}">
                      <a16:colId xmlns:a16="http://schemas.microsoft.com/office/drawing/2014/main" val="3325012296"/>
                    </a:ext>
                  </a:extLst>
                </a:gridCol>
              </a:tblGrid>
              <a:tr h="362029">
                <a:tc>
                  <a:txBody>
                    <a:bodyPr/>
                    <a:lstStyle/>
                    <a:p>
                      <a:pPr algn="ctr"/>
                      <a:r>
                        <a:rPr lang="fr-FR" sz="1100" b="0" dirty="0">
                          <a:solidFill>
                            <a:schemeClr val="tx1"/>
                          </a:solidFill>
                        </a:rPr>
                        <a:t>Bien-être des salariés</a:t>
                      </a:r>
                    </a:p>
                  </a:txBody>
                  <a:tcPr anchor="ctr">
                    <a:solidFill>
                      <a:schemeClr val="bg1"/>
                    </a:solidFill>
                  </a:tcPr>
                </a:tc>
                <a:extLst>
                  <a:ext uri="{0D108BD9-81ED-4DB2-BD59-A6C34878D82A}">
                    <a16:rowId xmlns:a16="http://schemas.microsoft.com/office/drawing/2014/main" val="850639632"/>
                  </a:ext>
                </a:extLst>
              </a:tr>
              <a:tr h="389249">
                <a:tc>
                  <a:txBody>
                    <a:bodyPr/>
                    <a:lstStyle/>
                    <a:p>
                      <a:pPr algn="ctr"/>
                      <a:r>
                        <a:rPr lang="fr-FR" sz="1100" b="0" dirty="0">
                          <a:solidFill>
                            <a:schemeClr val="tx1"/>
                          </a:solidFill>
                        </a:rPr>
                        <a:t>Engagement pour le développement durable (RSE…)</a:t>
                      </a:r>
                    </a:p>
                  </a:txBody>
                  <a:tcPr anchor="ctr">
                    <a:solidFill>
                      <a:schemeClr val="bg1"/>
                    </a:solidFill>
                  </a:tcPr>
                </a:tc>
                <a:extLst>
                  <a:ext uri="{0D108BD9-81ED-4DB2-BD59-A6C34878D82A}">
                    <a16:rowId xmlns:a16="http://schemas.microsoft.com/office/drawing/2014/main" val="976695675"/>
                  </a:ext>
                </a:extLst>
              </a:tr>
              <a:tr h="389249">
                <a:tc>
                  <a:txBody>
                    <a:bodyPr/>
                    <a:lstStyle/>
                    <a:p>
                      <a:pPr algn="ctr"/>
                      <a:r>
                        <a:rPr lang="fr-FR" sz="1100" b="0" dirty="0">
                          <a:solidFill>
                            <a:schemeClr val="tx1"/>
                          </a:solidFill>
                        </a:rPr>
                        <a:t>Respect de l’égalité hommes/femmes</a:t>
                      </a:r>
                    </a:p>
                  </a:txBody>
                  <a:tcPr anchor="ctr">
                    <a:solidFill>
                      <a:schemeClr val="bg1"/>
                    </a:solidFill>
                  </a:tcPr>
                </a:tc>
                <a:extLst>
                  <a:ext uri="{0D108BD9-81ED-4DB2-BD59-A6C34878D82A}">
                    <a16:rowId xmlns:a16="http://schemas.microsoft.com/office/drawing/2014/main" val="2111303180"/>
                  </a:ext>
                </a:extLst>
              </a:tr>
              <a:tr h="389249">
                <a:tc>
                  <a:txBody>
                    <a:bodyPr/>
                    <a:lstStyle/>
                    <a:p>
                      <a:pPr algn="ctr"/>
                      <a:r>
                        <a:rPr lang="fr-FR" sz="1100" b="0" dirty="0">
                          <a:solidFill>
                            <a:schemeClr val="tx1"/>
                          </a:solidFill>
                        </a:rPr>
                        <a:t>Respect des droits et de la satisfaction des clients</a:t>
                      </a:r>
                    </a:p>
                  </a:txBody>
                  <a:tcPr anchor="ctr">
                    <a:solidFill>
                      <a:schemeClr val="bg1"/>
                    </a:solidFill>
                  </a:tcPr>
                </a:tc>
                <a:extLst>
                  <a:ext uri="{0D108BD9-81ED-4DB2-BD59-A6C34878D82A}">
                    <a16:rowId xmlns:a16="http://schemas.microsoft.com/office/drawing/2014/main" val="3826371416"/>
                  </a:ext>
                </a:extLst>
              </a:tr>
              <a:tr h="476542">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100" b="0" dirty="0">
                          <a:solidFill>
                            <a:schemeClr val="tx1"/>
                          </a:solidFill>
                        </a:rPr>
                        <a:t>Pas de discrimination : personnes handicapées  ou sur la base de critères culturelles, religieux ou orientation sexuelle</a:t>
                      </a:r>
                    </a:p>
                  </a:txBody>
                  <a:tcPr anchor="ctr">
                    <a:solidFill>
                      <a:schemeClr val="bg1"/>
                    </a:solidFill>
                  </a:tcPr>
                </a:tc>
                <a:extLst>
                  <a:ext uri="{0D108BD9-81ED-4DB2-BD59-A6C34878D82A}">
                    <a16:rowId xmlns:a16="http://schemas.microsoft.com/office/drawing/2014/main" val="1408764320"/>
                  </a:ext>
                </a:extLst>
              </a:tr>
              <a:tr h="301557">
                <a:tc>
                  <a:txBody>
                    <a:bodyPr/>
                    <a:lstStyle/>
                    <a:p>
                      <a:pPr algn="ctr"/>
                      <a:r>
                        <a:rPr lang="fr-FR" sz="1100" b="0" dirty="0">
                          <a:solidFill>
                            <a:schemeClr val="tx1"/>
                          </a:solidFill>
                        </a:rPr>
                        <a:t>L’éthique est une priorité</a:t>
                      </a:r>
                    </a:p>
                  </a:txBody>
                  <a:tcPr anchor="ctr">
                    <a:solidFill>
                      <a:schemeClr val="bg1"/>
                    </a:solidFill>
                  </a:tcPr>
                </a:tc>
                <a:extLst>
                  <a:ext uri="{0D108BD9-81ED-4DB2-BD59-A6C34878D82A}">
                    <a16:rowId xmlns:a16="http://schemas.microsoft.com/office/drawing/2014/main" val="1116312445"/>
                  </a:ext>
                </a:extLst>
              </a:tr>
              <a:tr h="44344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100" b="0" dirty="0">
                          <a:solidFill>
                            <a:schemeClr val="tx1"/>
                          </a:solidFill>
                        </a:rPr>
                        <a:t>Respect les lois mises en place par l’Etat (droit du travail…)</a:t>
                      </a:r>
                    </a:p>
                  </a:txBody>
                  <a:tcPr anchor="ctr">
                    <a:solidFill>
                      <a:schemeClr val="bg1"/>
                    </a:solidFill>
                  </a:tcPr>
                </a:tc>
                <a:extLst>
                  <a:ext uri="{0D108BD9-81ED-4DB2-BD59-A6C34878D82A}">
                    <a16:rowId xmlns:a16="http://schemas.microsoft.com/office/drawing/2014/main" val="2010437293"/>
                  </a:ext>
                </a:extLst>
              </a:tr>
              <a:tr h="317398">
                <a:tc>
                  <a:txBody>
                    <a:bodyPr/>
                    <a:lstStyle/>
                    <a:p>
                      <a:pPr algn="ctr"/>
                      <a:r>
                        <a:rPr lang="fr-FR" sz="1100" b="0" dirty="0">
                          <a:solidFill>
                            <a:schemeClr val="tx1"/>
                          </a:solidFill>
                        </a:rPr>
                        <a:t>Respecte une chartre éthique d’entreprise</a:t>
                      </a:r>
                    </a:p>
                  </a:txBody>
                  <a:tcPr anchor="ctr">
                    <a:solidFill>
                      <a:schemeClr val="bg1"/>
                    </a:solidFill>
                  </a:tcPr>
                </a:tc>
                <a:extLst>
                  <a:ext uri="{0D108BD9-81ED-4DB2-BD59-A6C34878D82A}">
                    <a16:rowId xmlns:a16="http://schemas.microsoft.com/office/drawing/2014/main" val="1192252695"/>
                  </a:ext>
                </a:extLst>
              </a:tr>
              <a:tr h="389249">
                <a:tc>
                  <a:txBody>
                    <a:bodyPr/>
                    <a:lstStyle/>
                    <a:p>
                      <a:pPr algn="ctr"/>
                      <a:r>
                        <a:rPr lang="fr-FR" sz="1100" b="0" dirty="0">
                          <a:solidFill>
                            <a:schemeClr val="tx1"/>
                          </a:solidFill>
                        </a:rPr>
                        <a:t>Communique et propose des formations sur le sujets</a:t>
                      </a:r>
                    </a:p>
                  </a:txBody>
                  <a:tcPr anchor="ctr">
                    <a:solidFill>
                      <a:schemeClr val="bg1"/>
                    </a:solidFill>
                  </a:tcPr>
                </a:tc>
                <a:extLst>
                  <a:ext uri="{0D108BD9-81ED-4DB2-BD59-A6C34878D82A}">
                    <a16:rowId xmlns:a16="http://schemas.microsoft.com/office/drawing/2014/main" val="1382206232"/>
                  </a:ext>
                </a:extLst>
              </a:tr>
              <a:tr h="289329">
                <a:tc>
                  <a:txBody>
                    <a:bodyPr/>
                    <a:lstStyle/>
                    <a:p>
                      <a:pPr algn="ctr"/>
                      <a:endParaRPr lang="fr-FR" sz="1100" b="0" dirty="0">
                        <a:solidFill>
                          <a:schemeClr val="tx1"/>
                        </a:solidFill>
                      </a:endParaRPr>
                    </a:p>
                    <a:p>
                      <a:pPr algn="ctr"/>
                      <a:r>
                        <a:rPr lang="fr-FR" sz="1100" b="0" dirty="0">
                          <a:solidFill>
                            <a:schemeClr val="tx1"/>
                          </a:solidFill>
                        </a:rPr>
                        <a:t>Autre</a:t>
                      </a:r>
                    </a:p>
                  </a:txBody>
                  <a:tcPr anchor="ctr">
                    <a:solidFill>
                      <a:schemeClr val="bg1"/>
                    </a:solidFill>
                  </a:tcPr>
                </a:tc>
                <a:extLst>
                  <a:ext uri="{0D108BD9-81ED-4DB2-BD59-A6C34878D82A}">
                    <a16:rowId xmlns:a16="http://schemas.microsoft.com/office/drawing/2014/main" val="864032447"/>
                  </a:ext>
                </a:extLst>
              </a:tr>
              <a:tr h="289329">
                <a:tc>
                  <a:txBody>
                    <a:bodyPr/>
                    <a:lstStyle/>
                    <a:p>
                      <a:pPr algn="ctr"/>
                      <a:r>
                        <a:rPr lang="fr-FR" sz="1100" b="0" dirty="0">
                          <a:solidFill>
                            <a:schemeClr val="tx1"/>
                          </a:solidFill>
                        </a:rPr>
                        <a:t>NSP</a:t>
                      </a:r>
                    </a:p>
                  </a:txBody>
                  <a:tcPr anchor="ctr">
                    <a:solidFill>
                      <a:schemeClr val="bg1"/>
                    </a:solidFill>
                  </a:tcPr>
                </a:tc>
                <a:extLst>
                  <a:ext uri="{0D108BD9-81ED-4DB2-BD59-A6C34878D82A}">
                    <a16:rowId xmlns:a16="http://schemas.microsoft.com/office/drawing/2014/main" val="3138090433"/>
                  </a:ext>
                </a:extLst>
              </a:tr>
            </a:tbl>
          </a:graphicData>
        </a:graphic>
      </p:graphicFrame>
      <p:cxnSp>
        <p:nvCxnSpPr>
          <p:cNvPr id="3" name="Connecteur droit 2">
            <a:extLst>
              <a:ext uri="{FF2B5EF4-FFF2-40B4-BE49-F238E27FC236}">
                <a16:creationId xmlns:a16="http://schemas.microsoft.com/office/drawing/2014/main" id="{05D28CF3-8FFE-2212-6B03-EBFE144DE865}"/>
              </a:ext>
            </a:extLst>
          </p:cNvPr>
          <p:cNvCxnSpPr>
            <a:cxnSpLocks/>
          </p:cNvCxnSpPr>
          <p:nvPr/>
        </p:nvCxnSpPr>
        <p:spPr>
          <a:xfrm>
            <a:off x="668217" y="2843935"/>
            <a:ext cx="10198313"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1" name="Arc 30">
            <a:extLst>
              <a:ext uri="{FF2B5EF4-FFF2-40B4-BE49-F238E27FC236}">
                <a16:creationId xmlns:a16="http://schemas.microsoft.com/office/drawing/2014/main" id="{F1DE5396-B405-BF2E-A209-DD36466AD949}"/>
              </a:ext>
            </a:extLst>
          </p:cNvPr>
          <p:cNvSpPr/>
          <p:nvPr/>
        </p:nvSpPr>
        <p:spPr>
          <a:xfrm>
            <a:off x="9571184" y="5994285"/>
            <a:ext cx="575266" cy="405045"/>
          </a:xfrm>
          <a:prstGeom prst="arc">
            <a:avLst>
              <a:gd name="adj1" fmla="val 3671642"/>
              <a:gd name="adj2" fmla="val 0"/>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49656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Graphique 68">
            <a:extLst>
              <a:ext uri="{FF2B5EF4-FFF2-40B4-BE49-F238E27FC236}">
                <a16:creationId xmlns:a16="http://schemas.microsoft.com/office/drawing/2014/main" id="{7B994A8E-82F4-6BF8-ED84-ACDBB9149EA2}"/>
              </a:ext>
            </a:extLst>
          </p:cNvPr>
          <p:cNvGraphicFramePr/>
          <p:nvPr/>
        </p:nvGraphicFramePr>
        <p:xfrm>
          <a:off x="4262815" y="4513284"/>
          <a:ext cx="6908268" cy="652835"/>
        </p:xfrm>
        <a:graphic>
          <a:graphicData uri="http://schemas.openxmlformats.org/drawingml/2006/chart">
            <c:chart xmlns:c="http://schemas.openxmlformats.org/drawingml/2006/chart" xmlns:r="http://schemas.openxmlformats.org/officeDocument/2006/relationships" r:id="rId2"/>
          </a:graphicData>
        </a:graphic>
      </p:graphicFrame>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392219"/>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nvGraphicFramePr>
        <p:xfrm>
          <a:off x="713868" y="728700"/>
          <a:ext cx="5247118" cy="285360"/>
        </p:xfrm>
        <a:graphic>
          <a:graphicData uri="http://schemas.openxmlformats.org/drawingml/2006/table">
            <a:tbl>
              <a:tblPr>
                <a:tableStyleId>{5C22544A-7EE6-4342-B048-85BDC9FD1C3A}</a:tableStyleId>
              </a:tblPr>
              <a:tblGrid>
                <a:gridCol w="5247118">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Q2. En quoi votre entreprise se comporte-t-elle de manière éthique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88198"/>
            <a:ext cx="484609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Comparaison avec les vagues précédentes</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713868" y="1043735"/>
            <a:ext cx="5832182" cy="323165"/>
          </a:xfrm>
          <a:prstGeom prst="rect">
            <a:avLst/>
          </a:prstGeom>
        </p:spPr>
        <p:txBody>
          <a:bodyPr wrap="square" lIns="0" tIns="0" rIns="0" bIns="0" rtlCol="0" anchor="t" anchorCtr="0">
            <a:spAutoFit/>
          </a:bodyPr>
          <a:lstStyle/>
          <a:p>
            <a:pPr fontAlgn="auto"/>
            <a:r>
              <a:rPr lang="fr-FR" sz="1050" i="1" dirty="0">
                <a:solidFill>
                  <a:schemeClr val="bg1">
                    <a:lumMod val="50000"/>
                  </a:schemeClr>
                </a:solidFill>
                <a:latin typeface="Roboto" panose="020B0604020202020204" charset="0"/>
                <a:ea typeface="Roboto" panose="020B0604020202020204" charset="0"/>
              </a:rPr>
              <a:t>QO recodée | Base : 800 répondants considérant que leur entreprise se comporte de façon éthique</a:t>
            </a:r>
          </a:p>
          <a:p>
            <a:pPr algn="l" fontAlgn="auto"/>
            <a:endParaRPr lang="fr-FR" sz="1050" i="1" dirty="0">
              <a:solidFill>
                <a:schemeClr val="bg1">
                  <a:lumMod val="50000"/>
                </a:schemeClr>
              </a:solidFill>
              <a:latin typeface="Roboto" panose="020B0604020202020204" charset="0"/>
              <a:ea typeface="Roboto" panose="020B0604020202020204" charset="0"/>
            </a:endParaRPr>
          </a:p>
        </p:txBody>
      </p:sp>
      <p:graphicFrame>
        <p:nvGraphicFramePr>
          <p:cNvPr id="48" name="Tableau 7">
            <a:extLst>
              <a:ext uri="{FF2B5EF4-FFF2-40B4-BE49-F238E27FC236}">
                <a16:creationId xmlns:a16="http://schemas.microsoft.com/office/drawing/2014/main" id="{F2049B76-82B6-80E6-8C11-39B09E5B2C10}"/>
              </a:ext>
            </a:extLst>
          </p:cNvPr>
          <p:cNvGraphicFramePr>
            <a:graphicFrameLocks noGrp="1"/>
          </p:cNvGraphicFramePr>
          <p:nvPr/>
        </p:nvGraphicFramePr>
        <p:xfrm>
          <a:off x="603198" y="1795780"/>
          <a:ext cx="3672417" cy="4687289"/>
        </p:xfrm>
        <a:graphic>
          <a:graphicData uri="http://schemas.openxmlformats.org/drawingml/2006/table">
            <a:tbl>
              <a:tblPr firstRow="1" bandRow="1">
                <a:tableStyleId>{2D5ABB26-0587-4C30-8999-92F81FD0307C}</a:tableStyleId>
              </a:tblPr>
              <a:tblGrid>
                <a:gridCol w="3672417">
                  <a:extLst>
                    <a:ext uri="{9D8B030D-6E8A-4147-A177-3AD203B41FA5}">
                      <a16:colId xmlns:a16="http://schemas.microsoft.com/office/drawing/2014/main" val="3325012296"/>
                    </a:ext>
                  </a:extLst>
                </a:gridCol>
              </a:tblGrid>
              <a:tr h="505859">
                <a:tc>
                  <a:txBody>
                    <a:bodyPr/>
                    <a:lstStyle/>
                    <a:p>
                      <a:pPr algn="ctr"/>
                      <a:r>
                        <a:rPr lang="fr-FR" sz="1100" b="0" dirty="0">
                          <a:solidFill>
                            <a:schemeClr val="tx1"/>
                          </a:solidFill>
                        </a:rPr>
                        <a:t>Bien-être des salariés</a:t>
                      </a:r>
                    </a:p>
                  </a:txBody>
                  <a:tcPr anchor="ctr">
                    <a:solidFill>
                      <a:schemeClr val="bg1"/>
                    </a:solidFill>
                  </a:tcPr>
                </a:tc>
                <a:extLst>
                  <a:ext uri="{0D108BD9-81ED-4DB2-BD59-A6C34878D82A}">
                    <a16:rowId xmlns:a16="http://schemas.microsoft.com/office/drawing/2014/main" val="850639632"/>
                  </a:ext>
                </a:extLst>
              </a:tr>
              <a:tr h="543893">
                <a:tc>
                  <a:txBody>
                    <a:bodyPr/>
                    <a:lstStyle/>
                    <a:p>
                      <a:pPr algn="ctr"/>
                      <a:r>
                        <a:rPr lang="fr-FR" sz="1100" b="0" dirty="0">
                          <a:solidFill>
                            <a:schemeClr val="tx1"/>
                          </a:solidFill>
                        </a:rPr>
                        <a:t>Engagement pour le développement durable (RSE…)</a:t>
                      </a:r>
                    </a:p>
                  </a:txBody>
                  <a:tcPr anchor="ctr">
                    <a:solidFill>
                      <a:schemeClr val="bg1"/>
                    </a:solidFill>
                  </a:tcPr>
                </a:tc>
                <a:extLst>
                  <a:ext uri="{0D108BD9-81ED-4DB2-BD59-A6C34878D82A}">
                    <a16:rowId xmlns:a16="http://schemas.microsoft.com/office/drawing/2014/main" val="976695675"/>
                  </a:ext>
                </a:extLst>
              </a:tr>
              <a:tr h="543893">
                <a:tc>
                  <a:txBody>
                    <a:bodyPr/>
                    <a:lstStyle/>
                    <a:p>
                      <a:pPr algn="ctr"/>
                      <a:r>
                        <a:rPr lang="fr-FR" sz="1100" b="0" dirty="0">
                          <a:solidFill>
                            <a:schemeClr val="tx1"/>
                          </a:solidFill>
                        </a:rPr>
                        <a:t>Respect de l’égalité hommes/femmes</a:t>
                      </a:r>
                    </a:p>
                  </a:txBody>
                  <a:tcPr anchor="ctr">
                    <a:solidFill>
                      <a:schemeClr val="bg1"/>
                    </a:solidFill>
                  </a:tcPr>
                </a:tc>
                <a:extLst>
                  <a:ext uri="{0D108BD9-81ED-4DB2-BD59-A6C34878D82A}">
                    <a16:rowId xmlns:a16="http://schemas.microsoft.com/office/drawing/2014/main" val="2111303180"/>
                  </a:ext>
                </a:extLst>
              </a:tr>
              <a:tr h="543893">
                <a:tc>
                  <a:txBody>
                    <a:bodyPr/>
                    <a:lstStyle/>
                    <a:p>
                      <a:pPr algn="ctr"/>
                      <a:r>
                        <a:rPr lang="fr-FR" sz="1100" b="0" dirty="0">
                          <a:solidFill>
                            <a:schemeClr val="tx1"/>
                          </a:solidFill>
                        </a:rPr>
                        <a:t>Respect des droits et de la satisfaction des clients</a:t>
                      </a:r>
                    </a:p>
                  </a:txBody>
                  <a:tcPr anchor="ctr">
                    <a:solidFill>
                      <a:schemeClr val="bg1"/>
                    </a:solidFill>
                  </a:tcPr>
                </a:tc>
                <a:extLst>
                  <a:ext uri="{0D108BD9-81ED-4DB2-BD59-A6C34878D82A}">
                    <a16:rowId xmlns:a16="http://schemas.microsoft.com/office/drawing/2014/main" val="3826371416"/>
                  </a:ext>
                </a:extLst>
              </a:tr>
              <a:tr h="47513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100" b="0" dirty="0">
                          <a:solidFill>
                            <a:schemeClr val="tx1"/>
                          </a:solidFill>
                        </a:rPr>
                        <a:t>Pas de discrimination : personnes handicapées  ou sur la base de critères culturelles, religieux ou orientation sexuelle</a:t>
                      </a:r>
                    </a:p>
                  </a:txBody>
                  <a:tcPr anchor="ctr">
                    <a:solidFill>
                      <a:schemeClr val="bg1"/>
                    </a:solidFill>
                  </a:tcPr>
                </a:tc>
                <a:extLst>
                  <a:ext uri="{0D108BD9-81ED-4DB2-BD59-A6C34878D82A}">
                    <a16:rowId xmlns:a16="http://schemas.microsoft.com/office/drawing/2014/main" val="1408764320"/>
                  </a:ext>
                </a:extLst>
              </a:tr>
              <a:tr h="421362">
                <a:tc>
                  <a:txBody>
                    <a:bodyPr/>
                    <a:lstStyle/>
                    <a:p>
                      <a:pPr algn="ctr"/>
                      <a:r>
                        <a:rPr lang="fr-FR" sz="1100" b="0" dirty="0">
                          <a:solidFill>
                            <a:schemeClr val="tx1"/>
                          </a:solidFill>
                        </a:rPr>
                        <a:t>L’éthique est une priorité</a:t>
                      </a:r>
                    </a:p>
                  </a:txBody>
                  <a:tcPr anchor="ctr">
                    <a:solidFill>
                      <a:schemeClr val="bg1"/>
                    </a:solidFill>
                  </a:tcPr>
                </a:tc>
                <a:extLst>
                  <a:ext uri="{0D108BD9-81ED-4DB2-BD59-A6C34878D82A}">
                    <a16:rowId xmlns:a16="http://schemas.microsoft.com/office/drawing/2014/main" val="1116312445"/>
                  </a:ext>
                </a:extLst>
              </a:tr>
              <a:tr h="665867">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100" b="0" dirty="0">
                          <a:solidFill>
                            <a:schemeClr val="tx1"/>
                          </a:solidFill>
                        </a:rPr>
                        <a:t>Respect les lois mises en place par l’Etat (droit du travail…)</a:t>
                      </a:r>
                    </a:p>
                  </a:txBody>
                  <a:tcPr anchor="ctr">
                    <a:solidFill>
                      <a:schemeClr val="bg1"/>
                    </a:solidFill>
                  </a:tcPr>
                </a:tc>
                <a:extLst>
                  <a:ext uri="{0D108BD9-81ED-4DB2-BD59-A6C34878D82A}">
                    <a16:rowId xmlns:a16="http://schemas.microsoft.com/office/drawing/2014/main" val="2010437293"/>
                  </a:ext>
                </a:extLst>
              </a:tr>
              <a:tr h="443498">
                <a:tc>
                  <a:txBody>
                    <a:bodyPr/>
                    <a:lstStyle/>
                    <a:p>
                      <a:pPr algn="ctr"/>
                      <a:r>
                        <a:rPr lang="fr-FR" sz="1100" b="0" dirty="0">
                          <a:solidFill>
                            <a:schemeClr val="tx1"/>
                          </a:solidFill>
                        </a:rPr>
                        <a:t>Respecte une chartre éthique d’entreprise</a:t>
                      </a:r>
                    </a:p>
                  </a:txBody>
                  <a:tcPr anchor="ctr">
                    <a:solidFill>
                      <a:schemeClr val="bg1"/>
                    </a:solidFill>
                  </a:tcPr>
                </a:tc>
                <a:extLst>
                  <a:ext uri="{0D108BD9-81ED-4DB2-BD59-A6C34878D82A}">
                    <a16:rowId xmlns:a16="http://schemas.microsoft.com/office/drawing/2014/main" val="1192252695"/>
                  </a:ext>
                </a:extLst>
              </a:tr>
              <a:tr h="543893">
                <a:tc>
                  <a:txBody>
                    <a:bodyPr/>
                    <a:lstStyle/>
                    <a:p>
                      <a:pPr algn="ctr"/>
                      <a:r>
                        <a:rPr lang="fr-FR" sz="1100" b="0" dirty="0">
                          <a:solidFill>
                            <a:schemeClr val="tx1"/>
                          </a:solidFill>
                        </a:rPr>
                        <a:t>Communique et propose des formations sur le sujets</a:t>
                      </a:r>
                    </a:p>
                  </a:txBody>
                  <a:tcPr anchor="ctr">
                    <a:solidFill>
                      <a:schemeClr val="bg1"/>
                    </a:solidFill>
                  </a:tcPr>
                </a:tc>
                <a:extLst>
                  <a:ext uri="{0D108BD9-81ED-4DB2-BD59-A6C34878D82A}">
                    <a16:rowId xmlns:a16="http://schemas.microsoft.com/office/drawing/2014/main" val="1382206232"/>
                  </a:ext>
                </a:extLst>
              </a:tr>
            </a:tbl>
          </a:graphicData>
        </a:graphic>
      </p:graphicFrame>
      <p:graphicFrame>
        <p:nvGraphicFramePr>
          <p:cNvPr id="49" name="Graphique 48">
            <a:extLst>
              <a:ext uri="{FF2B5EF4-FFF2-40B4-BE49-F238E27FC236}">
                <a16:creationId xmlns:a16="http://schemas.microsoft.com/office/drawing/2014/main" id="{B07DF9EC-BC0D-6E3A-D36F-4ACD975B64EC}"/>
              </a:ext>
            </a:extLst>
          </p:cNvPr>
          <p:cNvGraphicFramePr/>
          <p:nvPr/>
        </p:nvGraphicFramePr>
        <p:xfrm>
          <a:off x="4262815" y="1795780"/>
          <a:ext cx="6908268" cy="652835"/>
        </p:xfrm>
        <a:graphic>
          <a:graphicData uri="http://schemas.openxmlformats.org/drawingml/2006/chart">
            <c:chart xmlns:c="http://schemas.openxmlformats.org/drawingml/2006/chart" xmlns:r="http://schemas.openxmlformats.org/officeDocument/2006/relationships" r:id="rId3"/>
          </a:graphicData>
        </a:graphic>
      </p:graphicFrame>
      <p:cxnSp>
        <p:nvCxnSpPr>
          <p:cNvPr id="50" name="Connecteur droit 49">
            <a:extLst>
              <a:ext uri="{FF2B5EF4-FFF2-40B4-BE49-F238E27FC236}">
                <a16:creationId xmlns:a16="http://schemas.microsoft.com/office/drawing/2014/main" id="{4DF0BAC6-99E5-ABE1-A7AB-8ACD73A01484}"/>
              </a:ext>
            </a:extLst>
          </p:cNvPr>
          <p:cNvCxnSpPr>
            <a:cxnSpLocks/>
          </p:cNvCxnSpPr>
          <p:nvPr/>
        </p:nvCxnSpPr>
        <p:spPr>
          <a:xfrm>
            <a:off x="1138961" y="229083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B2493DC5-4D87-A8EB-DEED-5E21987F2034}"/>
              </a:ext>
            </a:extLst>
          </p:cNvPr>
          <p:cNvCxnSpPr>
            <a:cxnSpLocks/>
          </p:cNvCxnSpPr>
          <p:nvPr/>
        </p:nvCxnSpPr>
        <p:spPr>
          <a:xfrm>
            <a:off x="1138961" y="341596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40F5F453-D027-9EFF-4CE6-E4F6A7C9545A}"/>
              </a:ext>
            </a:extLst>
          </p:cNvPr>
          <p:cNvCxnSpPr>
            <a:cxnSpLocks/>
          </p:cNvCxnSpPr>
          <p:nvPr/>
        </p:nvCxnSpPr>
        <p:spPr>
          <a:xfrm>
            <a:off x="1138961" y="395602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375E3E02-D28C-531A-CDF6-4A4627DDEEF9}"/>
              </a:ext>
            </a:extLst>
          </p:cNvPr>
          <p:cNvCxnSpPr>
            <a:cxnSpLocks/>
          </p:cNvCxnSpPr>
          <p:nvPr/>
        </p:nvCxnSpPr>
        <p:spPr>
          <a:xfrm>
            <a:off x="1138961" y="440607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9A8F6734-C29A-4FB2-7769-EB6A6C4E301B}"/>
              </a:ext>
            </a:extLst>
          </p:cNvPr>
          <p:cNvCxnSpPr>
            <a:cxnSpLocks/>
          </p:cNvCxnSpPr>
          <p:nvPr/>
        </p:nvCxnSpPr>
        <p:spPr>
          <a:xfrm>
            <a:off x="1138961" y="485612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940B52E5-12FF-CC9C-B664-812CAE471344}"/>
              </a:ext>
            </a:extLst>
          </p:cNvPr>
          <p:cNvCxnSpPr>
            <a:cxnSpLocks/>
          </p:cNvCxnSpPr>
          <p:nvPr/>
        </p:nvCxnSpPr>
        <p:spPr>
          <a:xfrm>
            <a:off x="1138961" y="544118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CD33D9BA-86C6-1728-64D1-8F6E2792CB11}"/>
              </a:ext>
            </a:extLst>
          </p:cNvPr>
          <p:cNvCxnSpPr>
            <a:cxnSpLocks/>
          </p:cNvCxnSpPr>
          <p:nvPr/>
        </p:nvCxnSpPr>
        <p:spPr>
          <a:xfrm>
            <a:off x="1138961" y="598124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0209CD59-66BD-8943-7E2C-209066EC06A6}"/>
              </a:ext>
            </a:extLst>
          </p:cNvPr>
          <p:cNvCxnSpPr>
            <a:cxnSpLocks/>
          </p:cNvCxnSpPr>
          <p:nvPr/>
        </p:nvCxnSpPr>
        <p:spPr>
          <a:xfrm>
            <a:off x="1138961" y="287590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59" name="Graphique 58">
            <a:extLst>
              <a:ext uri="{FF2B5EF4-FFF2-40B4-BE49-F238E27FC236}">
                <a16:creationId xmlns:a16="http://schemas.microsoft.com/office/drawing/2014/main" id="{EEBD6B40-D013-E2F9-C4FD-553F2744FDDE}"/>
              </a:ext>
            </a:extLst>
          </p:cNvPr>
          <p:cNvGraphicFramePr/>
          <p:nvPr/>
        </p:nvGraphicFramePr>
        <p:xfrm>
          <a:off x="4262815" y="2335840"/>
          <a:ext cx="6908268" cy="7038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2" name="Graphique 61">
            <a:extLst>
              <a:ext uri="{FF2B5EF4-FFF2-40B4-BE49-F238E27FC236}">
                <a16:creationId xmlns:a16="http://schemas.microsoft.com/office/drawing/2014/main" id="{700FB396-3A82-DF89-0BDB-D58DDD363A5C}"/>
              </a:ext>
            </a:extLst>
          </p:cNvPr>
          <p:cNvGraphicFramePr/>
          <p:nvPr/>
        </p:nvGraphicFramePr>
        <p:xfrm>
          <a:off x="4262815" y="5508430"/>
          <a:ext cx="6908268" cy="6528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3" name="Graphique 62">
            <a:extLst>
              <a:ext uri="{FF2B5EF4-FFF2-40B4-BE49-F238E27FC236}">
                <a16:creationId xmlns:a16="http://schemas.microsoft.com/office/drawing/2014/main" id="{41FBB86F-13B4-9B54-D1CD-E0AC54611899}"/>
              </a:ext>
            </a:extLst>
          </p:cNvPr>
          <p:cNvGraphicFramePr/>
          <p:nvPr/>
        </p:nvGraphicFramePr>
        <p:xfrm>
          <a:off x="4250795" y="5981245"/>
          <a:ext cx="6908268" cy="65283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4" name="Graphique 63">
            <a:extLst>
              <a:ext uri="{FF2B5EF4-FFF2-40B4-BE49-F238E27FC236}">
                <a16:creationId xmlns:a16="http://schemas.microsoft.com/office/drawing/2014/main" id="{00ADEAB3-EBDB-F2E3-E836-6AD3968A7863}"/>
              </a:ext>
            </a:extLst>
          </p:cNvPr>
          <p:cNvGraphicFramePr/>
          <p:nvPr/>
        </p:nvGraphicFramePr>
        <p:xfrm>
          <a:off x="4262815" y="2988150"/>
          <a:ext cx="6908268" cy="65283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6" name="Graphique 65">
            <a:extLst>
              <a:ext uri="{FF2B5EF4-FFF2-40B4-BE49-F238E27FC236}">
                <a16:creationId xmlns:a16="http://schemas.microsoft.com/office/drawing/2014/main" id="{B97683E3-6480-7E87-D8D4-00DA16D024DF}"/>
              </a:ext>
            </a:extLst>
          </p:cNvPr>
          <p:cNvGraphicFramePr/>
          <p:nvPr/>
        </p:nvGraphicFramePr>
        <p:xfrm>
          <a:off x="4262815" y="3505970"/>
          <a:ext cx="6908268" cy="65283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7" name="Graphique 66">
            <a:extLst>
              <a:ext uri="{FF2B5EF4-FFF2-40B4-BE49-F238E27FC236}">
                <a16:creationId xmlns:a16="http://schemas.microsoft.com/office/drawing/2014/main" id="{FC892126-E075-3C2E-A3AE-3E122821848D}"/>
              </a:ext>
            </a:extLst>
          </p:cNvPr>
          <p:cNvGraphicFramePr/>
          <p:nvPr/>
        </p:nvGraphicFramePr>
        <p:xfrm>
          <a:off x="4347275" y="4856120"/>
          <a:ext cx="6908268" cy="65283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8" name="Graphique 67">
            <a:extLst>
              <a:ext uri="{FF2B5EF4-FFF2-40B4-BE49-F238E27FC236}">
                <a16:creationId xmlns:a16="http://schemas.microsoft.com/office/drawing/2014/main" id="{2DFD28E5-512A-8C9F-B04D-9EC2F99400F2}"/>
              </a:ext>
            </a:extLst>
          </p:cNvPr>
          <p:cNvGraphicFramePr/>
          <p:nvPr/>
        </p:nvGraphicFramePr>
        <p:xfrm>
          <a:off x="4300180" y="4001025"/>
          <a:ext cx="6908268" cy="652835"/>
        </p:xfrm>
        <a:graphic>
          <a:graphicData uri="http://schemas.openxmlformats.org/drawingml/2006/chart">
            <c:chart xmlns:c="http://schemas.openxmlformats.org/drawingml/2006/chart" xmlns:r="http://schemas.openxmlformats.org/officeDocument/2006/relationships" r:id="rId10"/>
          </a:graphicData>
        </a:graphic>
      </p:graphicFrame>
      <p:cxnSp>
        <p:nvCxnSpPr>
          <p:cNvPr id="71" name="Connecteur droit 70">
            <a:extLst>
              <a:ext uri="{FF2B5EF4-FFF2-40B4-BE49-F238E27FC236}">
                <a16:creationId xmlns:a16="http://schemas.microsoft.com/office/drawing/2014/main" id="{5C7684D8-E3F0-D092-FFEC-0237860DF1F9}"/>
              </a:ext>
            </a:extLst>
          </p:cNvPr>
          <p:cNvCxnSpPr/>
          <p:nvPr/>
        </p:nvCxnSpPr>
        <p:spPr>
          <a:xfrm>
            <a:off x="9451190" y="3776000"/>
            <a:ext cx="49505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9729787B-5A3E-F958-57E3-C1C1DAA43160}"/>
              </a:ext>
            </a:extLst>
          </p:cNvPr>
          <p:cNvCxnSpPr/>
          <p:nvPr/>
        </p:nvCxnSpPr>
        <p:spPr>
          <a:xfrm>
            <a:off x="9451190" y="4766110"/>
            <a:ext cx="49505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a16="http://schemas.microsoft.com/office/drawing/2014/main" id="{8BE86FBE-A481-85AB-2443-09340DD044EC}"/>
              </a:ext>
            </a:extLst>
          </p:cNvPr>
          <p:cNvSpPr txBox="1"/>
          <p:nvPr/>
        </p:nvSpPr>
        <p:spPr>
          <a:xfrm>
            <a:off x="5310730" y="1313765"/>
            <a:ext cx="720080" cy="215444"/>
          </a:xfrm>
          <a:prstGeom prst="rect">
            <a:avLst/>
          </a:prstGeom>
        </p:spPr>
        <p:txBody>
          <a:bodyPr wrap="square" lIns="0" tIns="0" rIns="0" bIns="0" rtlCol="0" anchor="t" anchorCtr="0">
            <a:spAutoFit/>
          </a:bodyPr>
          <a:lstStyle/>
          <a:p>
            <a:pPr algn="l" fontAlgn="auto"/>
            <a:r>
              <a:rPr lang="fr-FR" sz="1400" b="1" dirty="0"/>
              <a:t>2021</a:t>
            </a:r>
          </a:p>
        </p:txBody>
      </p:sp>
      <p:sp>
        <p:nvSpPr>
          <p:cNvPr id="74" name="ZoneTexte 73">
            <a:extLst>
              <a:ext uri="{FF2B5EF4-FFF2-40B4-BE49-F238E27FC236}">
                <a16:creationId xmlns:a16="http://schemas.microsoft.com/office/drawing/2014/main" id="{94F46959-1AF9-1889-B324-D69833287CED}"/>
              </a:ext>
            </a:extLst>
          </p:cNvPr>
          <p:cNvSpPr txBox="1"/>
          <p:nvPr/>
        </p:nvSpPr>
        <p:spPr>
          <a:xfrm>
            <a:off x="7515975" y="1313765"/>
            <a:ext cx="720080" cy="215444"/>
          </a:xfrm>
          <a:prstGeom prst="rect">
            <a:avLst/>
          </a:prstGeom>
        </p:spPr>
        <p:txBody>
          <a:bodyPr wrap="square" lIns="0" tIns="0" rIns="0" bIns="0" rtlCol="0" anchor="t" anchorCtr="0">
            <a:spAutoFit/>
          </a:bodyPr>
          <a:lstStyle/>
          <a:p>
            <a:pPr algn="l" fontAlgn="auto"/>
            <a:r>
              <a:rPr lang="fr-FR" sz="1400" b="1" dirty="0"/>
              <a:t>2022</a:t>
            </a:r>
          </a:p>
        </p:txBody>
      </p:sp>
      <p:sp>
        <p:nvSpPr>
          <p:cNvPr id="75" name="ZoneTexte 74">
            <a:extLst>
              <a:ext uri="{FF2B5EF4-FFF2-40B4-BE49-F238E27FC236}">
                <a16:creationId xmlns:a16="http://schemas.microsoft.com/office/drawing/2014/main" id="{B7354FB7-55B9-CBF7-5391-5D9462D5D994}"/>
              </a:ext>
            </a:extLst>
          </p:cNvPr>
          <p:cNvSpPr txBox="1"/>
          <p:nvPr/>
        </p:nvSpPr>
        <p:spPr>
          <a:xfrm>
            <a:off x="9667289" y="1313765"/>
            <a:ext cx="720080" cy="215444"/>
          </a:xfrm>
          <a:prstGeom prst="rect">
            <a:avLst/>
          </a:prstGeom>
        </p:spPr>
        <p:txBody>
          <a:bodyPr wrap="square" lIns="0" tIns="0" rIns="0" bIns="0" rtlCol="0" anchor="t" anchorCtr="0">
            <a:spAutoFit/>
          </a:bodyPr>
          <a:lstStyle/>
          <a:p>
            <a:pPr algn="l" fontAlgn="auto"/>
            <a:r>
              <a:rPr lang="fr-FR" sz="1400" b="1" dirty="0"/>
              <a:t>2023</a:t>
            </a:r>
          </a:p>
        </p:txBody>
      </p:sp>
      <p:sp>
        <p:nvSpPr>
          <p:cNvPr id="4" name="Espace réservé du numéro de diapositive 3">
            <a:extLst>
              <a:ext uri="{FF2B5EF4-FFF2-40B4-BE49-F238E27FC236}">
                <a16:creationId xmlns:a16="http://schemas.microsoft.com/office/drawing/2014/main" id="{D0B84312-36A1-99FB-45E2-0B193CFD6DDD}"/>
              </a:ext>
            </a:extLst>
          </p:cNvPr>
          <p:cNvSpPr>
            <a:spLocks noGrp="1"/>
          </p:cNvSpPr>
          <p:nvPr>
            <p:ph type="sldNum" sz="quarter" idx="4"/>
          </p:nvPr>
        </p:nvSpPr>
        <p:spPr/>
        <p:txBody>
          <a:bodyPr/>
          <a:lstStyle/>
          <a:p>
            <a:fld id="{69A197D1-22BB-4CE7-B90B-919B10D073A0}" type="slidenum">
              <a:rPr lang="fr-FR" altLang="fr-FR" smtClean="0"/>
              <a:pPr/>
              <a:t>56</a:t>
            </a:fld>
            <a:endParaRPr lang="fr-FR" altLang="fr-FR" dirty="0"/>
          </a:p>
        </p:txBody>
      </p:sp>
      <p:sp>
        <p:nvSpPr>
          <p:cNvPr id="6" name="ZoneTexte 5">
            <a:extLst>
              <a:ext uri="{FF2B5EF4-FFF2-40B4-BE49-F238E27FC236}">
                <a16:creationId xmlns:a16="http://schemas.microsoft.com/office/drawing/2014/main" id="{CAD47723-84A0-672D-45B1-A0CD8EDC351D}"/>
              </a:ext>
            </a:extLst>
          </p:cNvPr>
          <p:cNvSpPr txBox="1"/>
          <p:nvPr/>
        </p:nvSpPr>
        <p:spPr>
          <a:xfrm>
            <a:off x="5060885" y="1518794"/>
            <a:ext cx="855095" cy="153888"/>
          </a:xfrm>
          <a:prstGeom prst="rect">
            <a:avLst/>
          </a:prstGeom>
        </p:spPr>
        <p:txBody>
          <a:bodyPr wrap="square" lIns="0" tIns="0" rIns="0" bIns="0" rtlCol="0" anchor="t" anchorCtr="0">
            <a:spAutoFit/>
          </a:bodyPr>
          <a:lstStyle/>
          <a:p>
            <a:pPr algn="ctr" fontAlgn="auto"/>
            <a:r>
              <a:rPr lang="fr-FR" sz="1000" dirty="0">
                <a:solidFill>
                  <a:schemeClr val="bg1">
                    <a:lumMod val="65000"/>
                  </a:schemeClr>
                </a:solidFill>
              </a:rPr>
              <a:t>(n=/)</a:t>
            </a:r>
          </a:p>
        </p:txBody>
      </p:sp>
      <p:sp>
        <p:nvSpPr>
          <p:cNvPr id="7" name="ZoneTexte 6">
            <a:extLst>
              <a:ext uri="{FF2B5EF4-FFF2-40B4-BE49-F238E27FC236}">
                <a16:creationId xmlns:a16="http://schemas.microsoft.com/office/drawing/2014/main" id="{76FCBB28-DCC0-75CD-E956-092F347D082A}"/>
              </a:ext>
            </a:extLst>
          </p:cNvPr>
          <p:cNvSpPr txBox="1"/>
          <p:nvPr/>
        </p:nvSpPr>
        <p:spPr>
          <a:xfrm>
            <a:off x="7302030" y="1518794"/>
            <a:ext cx="855095" cy="153888"/>
          </a:xfrm>
          <a:prstGeom prst="rect">
            <a:avLst/>
          </a:prstGeom>
        </p:spPr>
        <p:txBody>
          <a:bodyPr wrap="square" lIns="0" tIns="0" rIns="0" bIns="0" rtlCol="0" anchor="t" anchorCtr="0">
            <a:spAutoFit/>
          </a:bodyPr>
          <a:lstStyle/>
          <a:p>
            <a:pPr algn="ctr" fontAlgn="auto"/>
            <a:r>
              <a:rPr lang="fr-FR" sz="1000" dirty="0">
                <a:solidFill>
                  <a:schemeClr val="bg1">
                    <a:lumMod val="65000"/>
                  </a:schemeClr>
                </a:solidFill>
              </a:rPr>
              <a:t>(n=602)</a:t>
            </a:r>
          </a:p>
        </p:txBody>
      </p:sp>
      <p:sp>
        <p:nvSpPr>
          <p:cNvPr id="8" name="ZoneTexte 7">
            <a:extLst>
              <a:ext uri="{FF2B5EF4-FFF2-40B4-BE49-F238E27FC236}">
                <a16:creationId xmlns:a16="http://schemas.microsoft.com/office/drawing/2014/main" id="{39FD1ACB-0A2B-2054-9E8E-7B35A190D150}"/>
              </a:ext>
            </a:extLst>
          </p:cNvPr>
          <p:cNvSpPr txBox="1"/>
          <p:nvPr/>
        </p:nvSpPr>
        <p:spPr>
          <a:xfrm>
            <a:off x="9451190" y="1518794"/>
            <a:ext cx="855095" cy="153888"/>
          </a:xfrm>
          <a:prstGeom prst="rect">
            <a:avLst/>
          </a:prstGeom>
        </p:spPr>
        <p:txBody>
          <a:bodyPr wrap="square" lIns="0" tIns="0" rIns="0" bIns="0" rtlCol="0" anchor="t" anchorCtr="0">
            <a:spAutoFit/>
          </a:bodyPr>
          <a:lstStyle/>
          <a:p>
            <a:pPr algn="ctr" fontAlgn="auto"/>
            <a:r>
              <a:rPr lang="fr-FR" sz="1000" dirty="0">
                <a:solidFill>
                  <a:schemeClr val="bg1">
                    <a:lumMod val="65000"/>
                  </a:schemeClr>
                </a:solidFill>
              </a:rPr>
              <a:t>(n=800)</a:t>
            </a:r>
          </a:p>
        </p:txBody>
      </p:sp>
      <p:sp>
        <p:nvSpPr>
          <p:cNvPr id="10" name="ZoneTexte 9">
            <a:extLst>
              <a:ext uri="{FF2B5EF4-FFF2-40B4-BE49-F238E27FC236}">
                <a16:creationId xmlns:a16="http://schemas.microsoft.com/office/drawing/2014/main" id="{61236457-D585-58F4-F405-870D3A3B8E9C}"/>
              </a:ext>
            </a:extLst>
          </p:cNvPr>
          <p:cNvSpPr txBox="1"/>
          <p:nvPr/>
        </p:nvSpPr>
        <p:spPr>
          <a:xfrm>
            <a:off x="10148767" y="1743795"/>
            <a:ext cx="315035" cy="369332"/>
          </a:xfrm>
          <a:prstGeom prst="rect">
            <a:avLst/>
          </a:prstGeom>
        </p:spPr>
        <p:txBody>
          <a:bodyPr wrap="square" lIns="0" tIns="0" rIns="0" bIns="0" rtlCol="0" anchor="t" anchorCtr="0">
            <a:spAutoFit/>
          </a:bodyPr>
          <a:lstStyle/>
          <a:p>
            <a:pPr algn="l" fontAlgn="auto"/>
            <a:r>
              <a:rPr lang="fr-FR" sz="2400" b="1" dirty="0">
                <a:solidFill>
                  <a:srgbClr val="FF0000"/>
                </a:solidFill>
              </a:rPr>
              <a:t>-</a:t>
            </a:r>
          </a:p>
        </p:txBody>
      </p:sp>
      <p:sp>
        <p:nvSpPr>
          <p:cNvPr id="12" name="ZoneTexte 11">
            <a:extLst>
              <a:ext uri="{FF2B5EF4-FFF2-40B4-BE49-F238E27FC236}">
                <a16:creationId xmlns:a16="http://schemas.microsoft.com/office/drawing/2014/main" id="{1E5E2399-0B7F-69E2-A62D-75B4EF892839}"/>
              </a:ext>
            </a:extLst>
          </p:cNvPr>
          <p:cNvSpPr txBox="1"/>
          <p:nvPr/>
        </p:nvSpPr>
        <p:spPr>
          <a:xfrm>
            <a:off x="10148767" y="3924488"/>
            <a:ext cx="315035" cy="369332"/>
          </a:xfrm>
          <a:prstGeom prst="rect">
            <a:avLst/>
          </a:prstGeom>
        </p:spPr>
        <p:txBody>
          <a:bodyPr wrap="square" lIns="0" tIns="0" rIns="0" bIns="0" rtlCol="0" anchor="t" anchorCtr="0">
            <a:spAutoFit/>
          </a:bodyPr>
          <a:lstStyle/>
          <a:p>
            <a:pPr algn="l" fontAlgn="auto"/>
            <a:r>
              <a:rPr lang="fr-FR" sz="2400" b="1" dirty="0">
                <a:solidFill>
                  <a:srgbClr val="FF0000"/>
                </a:solidFill>
              </a:rPr>
              <a:t>-</a:t>
            </a:r>
          </a:p>
        </p:txBody>
      </p:sp>
      <p:sp>
        <p:nvSpPr>
          <p:cNvPr id="13" name="ZoneTexte 12">
            <a:extLst>
              <a:ext uri="{FF2B5EF4-FFF2-40B4-BE49-F238E27FC236}">
                <a16:creationId xmlns:a16="http://schemas.microsoft.com/office/drawing/2014/main" id="{6619F800-5BCA-D9AE-F167-85A187460926}"/>
              </a:ext>
            </a:extLst>
          </p:cNvPr>
          <p:cNvSpPr txBox="1"/>
          <p:nvPr/>
        </p:nvSpPr>
        <p:spPr>
          <a:xfrm>
            <a:off x="10148767" y="4906169"/>
            <a:ext cx="315035" cy="369332"/>
          </a:xfrm>
          <a:prstGeom prst="rect">
            <a:avLst/>
          </a:prstGeom>
        </p:spPr>
        <p:txBody>
          <a:bodyPr wrap="square" lIns="0" tIns="0" rIns="0" bIns="0" rtlCol="0" anchor="t" anchorCtr="0">
            <a:spAutoFit/>
          </a:bodyPr>
          <a:lstStyle/>
          <a:p>
            <a:pPr algn="l" fontAlgn="auto"/>
            <a:r>
              <a:rPr lang="fr-FR" sz="2400" b="1" dirty="0">
                <a:solidFill>
                  <a:srgbClr val="FF0000"/>
                </a:solidFill>
              </a:rPr>
              <a:t>-</a:t>
            </a:r>
          </a:p>
        </p:txBody>
      </p:sp>
    </p:spTree>
    <p:extLst>
      <p:ext uri="{BB962C8B-B14F-4D97-AF65-F5344CB8AC3E}">
        <p14:creationId xmlns:p14="http://schemas.microsoft.com/office/powerpoint/2010/main" val="295641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234498"/>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nvGraphicFramePr>
        <p:xfrm>
          <a:off x="713867" y="908720"/>
          <a:ext cx="5785935" cy="285360"/>
        </p:xfrm>
        <a:graphic>
          <a:graphicData uri="http://schemas.openxmlformats.org/drawingml/2006/table">
            <a:tbl>
              <a:tblPr>
                <a:tableStyleId>{5C22544A-7EE6-4342-B048-85BDC9FD1C3A}</a:tableStyleId>
              </a:tblPr>
              <a:tblGrid>
                <a:gridCol w="5785935">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Q2. En quoi votre entreprise se comporte-t-elle de manière éthique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59503"/>
            <a:ext cx="11312376"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sur les p</a:t>
            </a:r>
            <a:r>
              <a:rPr lang="fr-FR" sz="2400" dirty="0"/>
              <a:t>rincipaux facteurs perçus de l’engagement éthique </a:t>
            </a:r>
            <a:endParaRPr lang="fr-FR" sz="2400" b="1" dirty="0">
              <a:latin typeface="Oswald" panose="00000500000000000000" pitchFamily="2" charset="0"/>
              <a:ea typeface="Roboto" panose="02000000000000000000" pitchFamily="2" charset="0"/>
              <a:cs typeface="Roboto" panose="02000000000000000000" pitchFamily="2" charset="0"/>
            </a:endParaRP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722794" y="1246363"/>
            <a:ext cx="5643236" cy="161583"/>
          </a:xfrm>
          <a:prstGeom prst="rect">
            <a:avLst/>
          </a:prstGeom>
        </p:spPr>
        <p:txBody>
          <a:bodyPr wrap="square" lIns="0" tIns="0" rIns="0" bIns="0" rtlCol="0" anchor="t" anchorCtr="0">
            <a:spAutoFit/>
          </a:bodyPr>
          <a:lstStyle/>
          <a:p>
            <a:pPr fontAlgn="auto"/>
            <a:r>
              <a:rPr lang="fr-FR" sz="1050" i="1" dirty="0">
                <a:solidFill>
                  <a:schemeClr val="bg1">
                    <a:lumMod val="50000"/>
                  </a:schemeClr>
                </a:solidFill>
                <a:latin typeface="Roboto" panose="020B0604020202020204" charset="0"/>
                <a:ea typeface="Roboto" panose="020B0604020202020204" charset="0"/>
              </a:rPr>
              <a:t>QO recodée | Base : 800 répondants considérant que leur entreprise se comporte de façon éthique</a:t>
            </a: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nvGraphicFramePr>
        <p:xfrm>
          <a:off x="352676" y="1953287"/>
          <a:ext cx="11486648" cy="3742477"/>
        </p:xfrm>
        <a:graphic>
          <a:graphicData uri="http://schemas.openxmlformats.org/drawingml/2006/table">
            <a:tbl>
              <a:tblPr firstRow="1" bandRow="1"/>
              <a:tblGrid>
                <a:gridCol w="3178332">
                  <a:extLst>
                    <a:ext uri="{9D8B030D-6E8A-4147-A177-3AD203B41FA5}">
                      <a16:colId xmlns:a16="http://schemas.microsoft.com/office/drawing/2014/main" val="1613173348"/>
                    </a:ext>
                  </a:extLst>
                </a:gridCol>
                <a:gridCol w="1243400">
                  <a:extLst>
                    <a:ext uri="{9D8B030D-6E8A-4147-A177-3AD203B41FA5}">
                      <a16:colId xmlns:a16="http://schemas.microsoft.com/office/drawing/2014/main" val="2417229433"/>
                    </a:ext>
                  </a:extLst>
                </a:gridCol>
                <a:gridCol w="3397604">
                  <a:extLst>
                    <a:ext uri="{9D8B030D-6E8A-4147-A177-3AD203B41FA5}">
                      <a16:colId xmlns:a16="http://schemas.microsoft.com/office/drawing/2014/main" val="4065695276"/>
                    </a:ext>
                  </a:extLst>
                </a:gridCol>
                <a:gridCol w="3667312">
                  <a:extLst>
                    <a:ext uri="{9D8B030D-6E8A-4147-A177-3AD203B41FA5}">
                      <a16:colId xmlns:a16="http://schemas.microsoft.com/office/drawing/2014/main" val="1842800419"/>
                    </a:ext>
                  </a:extLst>
                </a:gridCol>
              </a:tblGrid>
              <a:tr h="673448">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Bien-être des salariés</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21%</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Femme : 19%</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Homme : 14%</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772022013"/>
                  </a:ext>
                </a:extLst>
              </a:tr>
              <a:tr h="493159">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Engagement pour le développement durable (RSE…)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20%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Moins de 30 ans : 15%</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 à 9 ans d’ancienneté : 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989341"/>
                  </a:ext>
                </a:extLst>
              </a:tr>
              <a:tr h="40582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Respect de l’égalité hommes / femmes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14%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14%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10%</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10 à 19 ans d’ancienneté : 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593490565"/>
                  </a:ext>
                </a:extLst>
              </a:tr>
              <a:tr h="530811">
                <a:tc>
                  <a:txBody>
                    <a:bodyPr/>
                    <a:lstStyle/>
                    <a:p>
                      <a:pPr algn="r"/>
                      <a:r>
                        <a:rPr lang="fr-FR" sz="900" b="1" kern="1200" dirty="0">
                          <a:solidFill>
                            <a:schemeClr val="tx1"/>
                          </a:solidFill>
                          <a:latin typeface="Verdana"/>
                          <a:ea typeface="+mn-ea"/>
                          <a:cs typeface="+mn-cs"/>
                        </a:rPr>
                        <a:t>Respect des droits et de la satisfaction des clients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10%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Femme : 10%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Homme : 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8002930"/>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Pas de discrimination : personnes handicapées  ou sur la base de critères culturelles, religieux ou orientation sexuelle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5000 salariés ou + : 10%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500 à 4999 salariés : 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3837908201"/>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Respect des lois mises en places par l’Etat (droit du travail…)</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00B050"/>
                          </a:solidFill>
                          <a:latin typeface="Calibri" panose="020F0502020204030204" pitchFamily="34" charset="0"/>
                          <a:ea typeface="+mn-ea"/>
                          <a:cs typeface="+mn-cs"/>
                        </a:rPr>
                        <a:t>50 ans et plus : 9%</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00B050"/>
                          </a:solidFill>
                          <a:latin typeface="Calibri" panose="020F0502020204030204" pitchFamily="34" charset="0"/>
                          <a:ea typeface="+mn-ea"/>
                          <a:cs typeface="+mn-cs"/>
                        </a:rPr>
                        <a:t>500 à 4999 salariés : 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5000 salariés ou + : 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4543889"/>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Communique et propose des formations sur le sujets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10 à 19 ans d’ancienneté : 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20 ans ancienneté ou + : 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3305974404"/>
                  </a:ext>
                </a:extLst>
              </a:tr>
            </a:tbl>
          </a:graphicData>
        </a:graphic>
      </p:graphicFrame>
      <p:sp>
        <p:nvSpPr>
          <p:cNvPr id="4" name="Espace réservé du numéro de diapositive 3">
            <a:extLst>
              <a:ext uri="{FF2B5EF4-FFF2-40B4-BE49-F238E27FC236}">
                <a16:creationId xmlns:a16="http://schemas.microsoft.com/office/drawing/2014/main" id="{876696D0-40D8-97AB-D493-A2070CC2A4DC}"/>
              </a:ext>
            </a:extLst>
          </p:cNvPr>
          <p:cNvSpPr>
            <a:spLocks noGrp="1"/>
          </p:cNvSpPr>
          <p:nvPr>
            <p:ph type="sldNum" sz="quarter" idx="4"/>
          </p:nvPr>
        </p:nvSpPr>
        <p:spPr/>
        <p:txBody>
          <a:bodyPr/>
          <a:lstStyle/>
          <a:p>
            <a:fld id="{69A197D1-22BB-4CE7-B90B-919B10D073A0}" type="slidenum">
              <a:rPr lang="fr-FR" altLang="fr-FR" smtClean="0"/>
              <a:pPr/>
              <a:t>57</a:t>
            </a:fld>
            <a:endParaRPr lang="fr-FR" altLang="fr-FR" dirty="0"/>
          </a:p>
        </p:txBody>
      </p:sp>
    </p:spTree>
    <p:extLst>
      <p:ext uri="{BB962C8B-B14F-4D97-AF65-F5344CB8AC3E}">
        <p14:creationId xmlns:p14="http://schemas.microsoft.com/office/powerpoint/2010/main" val="170198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58</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740405" y="182195"/>
            <a:ext cx="10764324" cy="664797"/>
          </a:xfrm>
        </p:spPr>
        <p:txBody>
          <a:bodyPr/>
          <a:lstStyle/>
          <a:p>
            <a:r>
              <a:rPr lang="fr-FR" sz="2400" dirty="0"/>
              <a:t>Principaux facteurs de non-engagement éthique d’une entreprise : ne pas porter attention au bien être des salariés et ne mener aucune action pour le développement durable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6813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graphicFrame>
        <p:nvGraphicFramePr>
          <p:cNvPr id="2" name="Tableau 1">
            <a:extLst>
              <a:ext uri="{FF2B5EF4-FFF2-40B4-BE49-F238E27FC236}">
                <a16:creationId xmlns:a16="http://schemas.microsoft.com/office/drawing/2014/main" id="{F853891D-BBB2-ABF4-BDDE-8414EA455933}"/>
              </a:ext>
            </a:extLst>
          </p:cNvPr>
          <p:cNvGraphicFramePr>
            <a:graphicFrameLocks noGrp="1"/>
          </p:cNvGraphicFramePr>
          <p:nvPr/>
        </p:nvGraphicFramePr>
        <p:xfrm>
          <a:off x="687271" y="1043735"/>
          <a:ext cx="5903783" cy="285360"/>
        </p:xfrm>
        <a:graphic>
          <a:graphicData uri="http://schemas.openxmlformats.org/drawingml/2006/table">
            <a:tbl>
              <a:tblPr>
                <a:tableStyleId>{5C22544A-7EE6-4342-B048-85BDC9FD1C3A}</a:tableStyleId>
              </a:tblPr>
              <a:tblGrid>
                <a:gridCol w="5903783">
                  <a:extLst>
                    <a:ext uri="{9D8B030D-6E8A-4147-A177-3AD203B41FA5}">
                      <a16:colId xmlns:a16="http://schemas.microsoft.com/office/drawing/2014/main" val="3555398857"/>
                    </a:ext>
                  </a:extLst>
                </a:gridCol>
              </a:tblGrid>
              <a:tr h="0">
                <a:tc>
                  <a:txBody>
                    <a:bodyPr/>
                    <a:lstStyle/>
                    <a:p>
                      <a:pPr lvl="0"/>
                      <a:r>
                        <a:rPr lang="fr-FR" sz="1400" b="1" kern="1200" dirty="0">
                          <a:solidFill>
                            <a:schemeClr val="dk1"/>
                          </a:solidFill>
                          <a:effectLst/>
                          <a:latin typeface="+mn-lt"/>
                          <a:ea typeface="+mn-ea"/>
                          <a:cs typeface="+mn-cs"/>
                        </a:rPr>
                        <a:t>Q2bis. En quoi votre entreprise ne se comporte-t-elle pas de manière éthique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 name="ZoneTexte 2">
            <a:extLst>
              <a:ext uri="{FF2B5EF4-FFF2-40B4-BE49-F238E27FC236}">
                <a16:creationId xmlns:a16="http://schemas.microsoft.com/office/drawing/2014/main" id="{45CCF82A-BA4A-457D-5016-C4DA6D59A3EE}"/>
              </a:ext>
            </a:extLst>
          </p:cNvPr>
          <p:cNvSpPr txBox="1"/>
          <p:nvPr/>
        </p:nvSpPr>
        <p:spPr>
          <a:xfrm>
            <a:off x="702755" y="1403777"/>
            <a:ext cx="6203335" cy="161583"/>
          </a:xfrm>
          <a:prstGeom prst="rect">
            <a:avLst/>
          </a:prstGeom>
        </p:spPr>
        <p:txBody>
          <a:bodyPr wrap="square" lIns="0" tIns="0" rIns="0" bIns="0" rtlCol="0" anchor="t" anchorCtr="0">
            <a:spAutoFit/>
          </a:bodyPr>
          <a:lstStyle/>
          <a:p>
            <a:pPr fontAlgn="auto"/>
            <a:r>
              <a:rPr lang="fr-FR" sz="1050" i="1" dirty="0">
                <a:solidFill>
                  <a:schemeClr val="bg1">
                    <a:lumMod val="50000"/>
                  </a:schemeClr>
                </a:solidFill>
                <a:latin typeface="Roboto" panose="020B0604020202020204" charset="0"/>
                <a:ea typeface="Roboto" panose="020B0604020202020204" charset="0"/>
              </a:rPr>
              <a:t>QO recodée | Base : 130 répondants considérant que leur entreprise ne se comporte pas de façon éthique</a:t>
            </a:r>
          </a:p>
        </p:txBody>
      </p:sp>
      <p:graphicFrame>
        <p:nvGraphicFramePr>
          <p:cNvPr id="4" name="Tableau 7">
            <a:extLst>
              <a:ext uri="{FF2B5EF4-FFF2-40B4-BE49-F238E27FC236}">
                <a16:creationId xmlns:a16="http://schemas.microsoft.com/office/drawing/2014/main" id="{B6FC54B0-3638-1144-7747-9D2362C99087}"/>
              </a:ext>
            </a:extLst>
          </p:cNvPr>
          <p:cNvGraphicFramePr>
            <a:graphicFrameLocks noGrp="1"/>
          </p:cNvGraphicFramePr>
          <p:nvPr/>
        </p:nvGraphicFramePr>
        <p:xfrm>
          <a:off x="1595500" y="1808822"/>
          <a:ext cx="4279062" cy="4637773"/>
        </p:xfrm>
        <a:graphic>
          <a:graphicData uri="http://schemas.openxmlformats.org/drawingml/2006/table">
            <a:tbl>
              <a:tblPr firstRow="1" bandRow="1">
                <a:tableStyleId>{2D5ABB26-0587-4C30-8999-92F81FD0307C}</a:tableStyleId>
              </a:tblPr>
              <a:tblGrid>
                <a:gridCol w="4279062">
                  <a:extLst>
                    <a:ext uri="{9D8B030D-6E8A-4147-A177-3AD203B41FA5}">
                      <a16:colId xmlns:a16="http://schemas.microsoft.com/office/drawing/2014/main" val="3325012296"/>
                    </a:ext>
                  </a:extLst>
                </a:gridCol>
              </a:tblGrid>
              <a:tr h="335159">
                <a:tc>
                  <a:txBody>
                    <a:bodyPr/>
                    <a:lstStyle/>
                    <a:p>
                      <a:pPr algn="ctr"/>
                      <a:endParaRPr lang="fr-FR" sz="1200" b="0" dirty="0">
                        <a:solidFill>
                          <a:schemeClr val="tx1"/>
                        </a:solidFill>
                      </a:endParaRPr>
                    </a:p>
                  </a:txBody>
                  <a:tcPr anchor="ctr"/>
                </a:tc>
                <a:extLst>
                  <a:ext uri="{0D108BD9-81ED-4DB2-BD59-A6C34878D82A}">
                    <a16:rowId xmlns:a16="http://schemas.microsoft.com/office/drawing/2014/main" val="850639632"/>
                  </a:ext>
                </a:extLst>
              </a:tr>
              <a:tr h="450907">
                <a:tc>
                  <a:txBody>
                    <a:bodyPr/>
                    <a:lstStyle/>
                    <a:p>
                      <a:pPr algn="ctr"/>
                      <a:r>
                        <a:rPr lang="fr-FR" sz="1200" b="0" dirty="0">
                          <a:solidFill>
                            <a:schemeClr val="tx1"/>
                          </a:solidFill>
                        </a:rPr>
                        <a:t>Traite mal ses employés, ne fait rien pour eux</a:t>
                      </a:r>
                    </a:p>
                  </a:txBody>
                  <a:tcPr anchor="ctr"/>
                </a:tc>
                <a:extLst>
                  <a:ext uri="{0D108BD9-81ED-4DB2-BD59-A6C34878D82A}">
                    <a16:rowId xmlns:a16="http://schemas.microsoft.com/office/drawing/2014/main" val="976695675"/>
                  </a:ext>
                </a:extLst>
              </a:tr>
              <a:tr h="450907">
                <a:tc>
                  <a:txBody>
                    <a:bodyPr/>
                    <a:lstStyle/>
                    <a:p>
                      <a:pPr algn="ctr"/>
                      <a:r>
                        <a:rPr lang="fr-FR" sz="1200" b="0" dirty="0">
                          <a:solidFill>
                            <a:schemeClr val="tx1"/>
                          </a:solidFill>
                        </a:rPr>
                        <a:t>Aucun engagement pour l’écologie</a:t>
                      </a:r>
                    </a:p>
                  </a:txBody>
                  <a:tcPr anchor="ctr"/>
                </a:tc>
                <a:extLst>
                  <a:ext uri="{0D108BD9-81ED-4DB2-BD59-A6C34878D82A}">
                    <a16:rowId xmlns:a16="http://schemas.microsoft.com/office/drawing/2014/main" val="2111303180"/>
                  </a:ext>
                </a:extLst>
              </a:tr>
              <a:tr h="450907">
                <a:tc>
                  <a:txBody>
                    <a:bodyPr/>
                    <a:lstStyle/>
                    <a:p>
                      <a:pPr algn="ctr"/>
                      <a:r>
                        <a:rPr lang="fr-FR" sz="1200" b="0" dirty="0">
                          <a:solidFill>
                            <a:schemeClr val="tx1"/>
                          </a:solidFill>
                        </a:rPr>
                        <a:t>Manque d’équité entre les employés (discriminations…)</a:t>
                      </a:r>
                    </a:p>
                  </a:txBody>
                  <a:tcPr anchor="ctr"/>
                </a:tc>
                <a:extLst>
                  <a:ext uri="{0D108BD9-81ED-4DB2-BD59-A6C34878D82A}">
                    <a16:rowId xmlns:a16="http://schemas.microsoft.com/office/drawing/2014/main" val="3826371416"/>
                  </a:ext>
                </a:extLst>
              </a:tr>
              <a:tr h="452096">
                <a:tc>
                  <a:txBody>
                    <a:bodyPr/>
                    <a:lstStyle/>
                    <a:p>
                      <a:pPr algn="ctr"/>
                      <a:r>
                        <a:rPr lang="fr-FR" sz="1200" b="0" dirty="0">
                          <a:solidFill>
                            <a:schemeClr val="tx1"/>
                          </a:solidFill>
                        </a:rPr>
                        <a:t>Non respect du client</a:t>
                      </a:r>
                    </a:p>
                  </a:txBody>
                  <a:tcPr anchor="ctr"/>
                </a:tc>
                <a:extLst>
                  <a:ext uri="{0D108BD9-81ED-4DB2-BD59-A6C34878D82A}">
                    <a16:rowId xmlns:a16="http://schemas.microsoft.com/office/drawing/2014/main" val="1408764320"/>
                  </a:ext>
                </a:extLst>
              </a:tr>
              <a:tr h="374496">
                <a:tc>
                  <a:txBody>
                    <a:bodyPr/>
                    <a:lstStyle/>
                    <a:p>
                      <a:pPr algn="ctr"/>
                      <a:r>
                        <a:rPr lang="fr-FR" sz="1200" b="0" dirty="0">
                          <a:solidFill>
                            <a:schemeClr val="tx1"/>
                          </a:solidFill>
                        </a:rPr>
                        <a:t>A seulement pour but de faire du profit</a:t>
                      </a:r>
                    </a:p>
                  </a:txBody>
                  <a:tcPr anchor="ctr"/>
                </a:tc>
                <a:extLst>
                  <a:ext uri="{0D108BD9-81ED-4DB2-BD59-A6C34878D82A}">
                    <a16:rowId xmlns:a16="http://schemas.microsoft.com/office/drawing/2014/main" val="1116312445"/>
                  </a:ext>
                </a:extLst>
              </a:tr>
              <a:tr h="427995">
                <a:tc>
                  <a:txBody>
                    <a:bodyPr/>
                    <a:lstStyle/>
                    <a:p>
                      <a:pPr algn="ctr"/>
                      <a:r>
                        <a:rPr lang="fr-FR" sz="1200" b="0" dirty="0">
                          <a:solidFill>
                            <a:schemeClr val="tx1"/>
                          </a:solidFill>
                        </a:rPr>
                        <a:t>N’écoute pas ses salariés et ne communique pas avec eux</a:t>
                      </a:r>
                    </a:p>
                  </a:txBody>
                  <a:tcPr anchor="ctr"/>
                </a:tc>
                <a:extLst>
                  <a:ext uri="{0D108BD9-81ED-4DB2-BD59-A6C34878D82A}">
                    <a16:rowId xmlns:a16="http://schemas.microsoft.com/office/drawing/2014/main" val="2010437293"/>
                  </a:ext>
                </a:extLst>
              </a:tr>
              <a:tr h="543493">
                <a:tc>
                  <a:txBody>
                    <a:bodyPr/>
                    <a:lstStyle/>
                    <a:p>
                      <a:pPr algn="ctr"/>
                      <a:r>
                        <a:rPr lang="fr-FR" sz="1200" b="0" dirty="0">
                          <a:solidFill>
                            <a:schemeClr val="tx1"/>
                          </a:solidFill>
                        </a:rPr>
                        <a:t>Ne respecte pas les différentes lois mises en place par l’Etat (droit du travail…)</a:t>
                      </a:r>
                    </a:p>
                  </a:txBody>
                  <a:tcPr anchor="ctr"/>
                </a:tc>
                <a:extLst>
                  <a:ext uri="{0D108BD9-81ED-4DB2-BD59-A6C34878D82A}">
                    <a16:rowId xmlns:a16="http://schemas.microsoft.com/office/drawing/2014/main" val="1192252695"/>
                  </a:ext>
                </a:extLst>
              </a:tr>
              <a:tr h="481495">
                <a:tc>
                  <a:txBody>
                    <a:bodyPr/>
                    <a:lstStyle/>
                    <a:p>
                      <a:pPr algn="ctr"/>
                      <a:r>
                        <a:rPr lang="fr-FR" sz="1200" b="0" dirty="0">
                          <a:solidFill>
                            <a:schemeClr val="tx1"/>
                          </a:solidFill>
                        </a:rPr>
                        <a:t>Ne respecte pas leurs engagements (écologiques, sociaux…)</a:t>
                      </a:r>
                    </a:p>
                  </a:txBody>
                  <a:tcPr anchor="ctr"/>
                </a:tc>
                <a:extLst>
                  <a:ext uri="{0D108BD9-81ED-4DB2-BD59-A6C34878D82A}">
                    <a16:rowId xmlns:a16="http://schemas.microsoft.com/office/drawing/2014/main" val="1382206232"/>
                  </a:ext>
                </a:extLst>
              </a:tr>
              <a:tr h="335159">
                <a:tc>
                  <a:txBody>
                    <a:bodyPr/>
                    <a:lstStyle/>
                    <a:p>
                      <a:pPr algn="ctr"/>
                      <a:r>
                        <a:rPr lang="fr-FR" sz="1200" b="0" dirty="0">
                          <a:solidFill>
                            <a:schemeClr val="tx1"/>
                          </a:solidFill>
                        </a:rPr>
                        <a:t>Autre</a:t>
                      </a:r>
                    </a:p>
                  </a:txBody>
                  <a:tcPr anchor="ctr"/>
                </a:tc>
                <a:extLst>
                  <a:ext uri="{0D108BD9-81ED-4DB2-BD59-A6C34878D82A}">
                    <a16:rowId xmlns:a16="http://schemas.microsoft.com/office/drawing/2014/main" val="864032447"/>
                  </a:ext>
                </a:extLst>
              </a:tr>
              <a:tr h="335159">
                <a:tc>
                  <a:txBody>
                    <a:bodyPr/>
                    <a:lstStyle/>
                    <a:p>
                      <a:pPr algn="ctr"/>
                      <a:r>
                        <a:rPr lang="fr-FR" sz="1200" b="0" dirty="0">
                          <a:solidFill>
                            <a:schemeClr val="tx1"/>
                          </a:solidFill>
                        </a:rPr>
                        <a:t>NSP</a:t>
                      </a:r>
                    </a:p>
                  </a:txBody>
                  <a:tcPr anchor="ctr"/>
                </a:tc>
                <a:extLst>
                  <a:ext uri="{0D108BD9-81ED-4DB2-BD59-A6C34878D82A}">
                    <a16:rowId xmlns:a16="http://schemas.microsoft.com/office/drawing/2014/main" val="3138090433"/>
                  </a:ext>
                </a:extLst>
              </a:tr>
            </a:tbl>
          </a:graphicData>
        </a:graphic>
      </p:graphicFrame>
      <p:graphicFrame>
        <p:nvGraphicFramePr>
          <p:cNvPr id="8" name="Graphique 7">
            <a:extLst>
              <a:ext uri="{FF2B5EF4-FFF2-40B4-BE49-F238E27FC236}">
                <a16:creationId xmlns:a16="http://schemas.microsoft.com/office/drawing/2014/main" id="{00EC0E23-3901-F3D0-CC23-8170B766637A}"/>
              </a:ext>
            </a:extLst>
          </p:cNvPr>
          <p:cNvGraphicFramePr/>
          <p:nvPr/>
        </p:nvGraphicFramePr>
        <p:xfrm>
          <a:off x="6456039" y="2013533"/>
          <a:ext cx="5355595" cy="4637768"/>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Connecteur droit 12">
            <a:extLst>
              <a:ext uri="{FF2B5EF4-FFF2-40B4-BE49-F238E27FC236}">
                <a16:creationId xmlns:a16="http://schemas.microsoft.com/office/drawing/2014/main" id="{FE72CB8D-C001-E24C-40BD-0AB6B05DB194}"/>
              </a:ext>
            </a:extLst>
          </p:cNvPr>
          <p:cNvCxnSpPr>
            <a:cxnSpLocks/>
          </p:cNvCxnSpPr>
          <p:nvPr/>
        </p:nvCxnSpPr>
        <p:spPr>
          <a:xfrm>
            <a:off x="1145450" y="3068960"/>
            <a:ext cx="972108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8A19BC4A-B4BB-7B69-562A-826F53A37BE1}"/>
              </a:ext>
            </a:extLst>
          </p:cNvPr>
          <p:cNvSpPr/>
          <p:nvPr/>
        </p:nvSpPr>
        <p:spPr>
          <a:xfrm>
            <a:off x="10368874" y="2158031"/>
            <a:ext cx="575266" cy="405045"/>
          </a:xfrm>
          <a:prstGeom prst="arc">
            <a:avLst>
              <a:gd name="adj1" fmla="val 3671642"/>
              <a:gd name="adj2" fmla="val 0"/>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96192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234498"/>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nvGraphicFramePr>
        <p:xfrm>
          <a:off x="704941" y="908720"/>
          <a:ext cx="5940660" cy="285360"/>
        </p:xfrm>
        <a:graphic>
          <a:graphicData uri="http://schemas.openxmlformats.org/drawingml/2006/table">
            <a:tbl>
              <a:tblPr>
                <a:tableStyleId>{5C22544A-7EE6-4342-B048-85BDC9FD1C3A}</a:tableStyleId>
              </a:tblPr>
              <a:tblGrid>
                <a:gridCol w="5940660">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Q2bis. En quoi votre entreprise ne se comporte-t-elle pas de manière éthique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59503"/>
            <a:ext cx="11551843"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sur les p</a:t>
            </a:r>
            <a:r>
              <a:rPr lang="fr-FR" sz="2400" dirty="0"/>
              <a:t>rincipaux facteurs de non-engagement éthique </a:t>
            </a:r>
            <a:endParaRPr lang="fr-FR" sz="2400" b="1" dirty="0">
              <a:latin typeface="Oswald" panose="00000500000000000000" pitchFamily="2" charset="0"/>
              <a:ea typeface="Roboto" panose="02000000000000000000" pitchFamily="2" charset="0"/>
              <a:cs typeface="Roboto" panose="02000000000000000000" pitchFamily="2" charset="0"/>
            </a:endParaRP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713866" y="1236570"/>
            <a:ext cx="6327233" cy="161583"/>
          </a:xfrm>
          <a:prstGeom prst="rect">
            <a:avLst/>
          </a:prstGeom>
        </p:spPr>
        <p:txBody>
          <a:bodyPr wrap="square" lIns="0" tIns="0" rIns="0" bIns="0" rtlCol="0" anchor="t" anchorCtr="0">
            <a:spAutoFit/>
          </a:bodyPr>
          <a:lstStyle/>
          <a:p>
            <a:pPr fontAlgn="auto"/>
            <a:r>
              <a:rPr lang="fr-FR" sz="1050" i="1" dirty="0">
                <a:solidFill>
                  <a:schemeClr val="bg1">
                    <a:lumMod val="50000"/>
                  </a:schemeClr>
                </a:solidFill>
                <a:latin typeface="Roboto" panose="020B0604020202020204" charset="0"/>
                <a:ea typeface="Roboto" panose="020B0604020202020204" charset="0"/>
              </a:rPr>
              <a:t>QO recodée | Base : 130 répondants considérant que leur entreprise ne se comporte pas de façon éthique</a:t>
            </a: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nvGraphicFramePr>
        <p:xfrm>
          <a:off x="427591" y="1992021"/>
          <a:ext cx="11336817" cy="3211666"/>
        </p:xfrm>
        <a:graphic>
          <a:graphicData uri="http://schemas.openxmlformats.org/drawingml/2006/table">
            <a:tbl>
              <a:tblPr firstRow="1" bandRow="1"/>
              <a:tblGrid>
                <a:gridCol w="3141450">
                  <a:extLst>
                    <a:ext uri="{9D8B030D-6E8A-4147-A177-3AD203B41FA5}">
                      <a16:colId xmlns:a16="http://schemas.microsoft.com/office/drawing/2014/main" val="1613173348"/>
                    </a:ext>
                  </a:extLst>
                </a:gridCol>
                <a:gridCol w="1226497">
                  <a:extLst>
                    <a:ext uri="{9D8B030D-6E8A-4147-A177-3AD203B41FA5}">
                      <a16:colId xmlns:a16="http://schemas.microsoft.com/office/drawing/2014/main" val="2417229433"/>
                    </a:ext>
                  </a:extLst>
                </a:gridCol>
                <a:gridCol w="3351415">
                  <a:extLst>
                    <a:ext uri="{9D8B030D-6E8A-4147-A177-3AD203B41FA5}">
                      <a16:colId xmlns:a16="http://schemas.microsoft.com/office/drawing/2014/main" val="4065695276"/>
                    </a:ext>
                  </a:extLst>
                </a:gridCol>
                <a:gridCol w="3617455">
                  <a:extLst>
                    <a:ext uri="{9D8B030D-6E8A-4147-A177-3AD203B41FA5}">
                      <a16:colId xmlns:a16="http://schemas.microsoft.com/office/drawing/2014/main" val="1842800419"/>
                    </a:ext>
                  </a:extLst>
                </a:gridCol>
              </a:tblGrid>
              <a:tr h="673448">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Traite mal ses employés, ne fais rien pour eux</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37%</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500 à 4999 salariés : 32%</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5000 salariés ou plus : 19%</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30 à 39 ans : 23%</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72022013"/>
                  </a:ext>
                </a:extLst>
              </a:tr>
              <a:tr h="493159">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Aucun engagement pour l’écologie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16%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10 à 19 ans d’ancienneté : 13%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2242989341"/>
                  </a:ext>
                </a:extLst>
              </a:tr>
              <a:tr h="40582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Manque d’équité entre les employés (discriminations…)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11%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Femme : 13%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500 à 4999 salariés : 10%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Homme : 2%</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5000 salariés ou plus : 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93490565"/>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À seulement pour but de faire du profit</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50 ans et plus : 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3837908201"/>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N’écoute pas ses salariés et ne communique pas avec eux</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16%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6645924"/>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Ne respecte pas les différentes lois mises en place par l’Etat (droit du travail…)</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kern="1200" baseline="0" dirty="0">
                          <a:solidFill>
                            <a:srgbClr val="84A120"/>
                          </a:solidFill>
                          <a:latin typeface="Calibri" panose="020F0502020204030204" pitchFamily="34" charset="0"/>
                          <a:ea typeface="+mn-ea"/>
                          <a:cs typeface="+mn-cs"/>
                        </a:rPr>
                        <a:t>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38873169"/>
                  </a:ext>
                </a:extLst>
              </a:tr>
            </a:tbl>
          </a:graphicData>
        </a:graphic>
      </p:graphicFrame>
      <p:sp>
        <p:nvSpPr>
          <p:cNvPr id="4" name="Espace réservé du numéro de diapositive 3">
            <a:extLst>
              <a:ext uri="{FF2B5EF4-FFF2-40B4-BE49-F238E27FC236}">
                <a16:creationId xmlns:a16="http://schemas.microsoft.com/office/drawing/2014/main" id="{8FAAF8CA-E15F-DBDA-845F-B0F27A6E4096}"/>
              </a:ext>
            </a:extLst>
          </p:cNvPr>
          <p:cNvSpPr>
            <a:spLocks noGrp="1"/>
          </p:cNvSpPr>
          <p:nvPr>
            <p:ph type="sldNum" sz="quarter" idx="4"/>
          </p:nvPr>
        </p:nvSpPr>
        <p:spPr/>
        <p:txBody>
          <a:bodyPr/>
          <a:lstStyle/>
          <a:p>
            <a:fld id="{69A197D1-22BB-4CE7-B90B-919B10D073A0}" type="slidenum">
              <a:rPr lang="fr-FR" altLang="fr-FR" smtClean="0"/>
              <a:pPr/>
              <a:t>59</a:t>
            </a:fld>
            <a:endParaRPr lang="fr-FR" altLang="fr-FR" dirty="0"/>
          </a:p>
        </p:txBody>
      </p:sp>
    </p:spTree>
    <p:extLst>
      <p:ext uri="{BB962C8B-B14F-4D97-AF65-F5344CB8AC3E}">
        <p14:creationId xmlns:p14="http://schemas.microsoft.com/office/powerpoint/2010/main" val="280631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6</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740405" y="362117"/>
            <a:ext cx="10764324" cy="332399"/>
          </a:xfrm>
        </p:spPr>
        <p:txBody>
          <a:bodyPr/>
          <a:lstStyle/>
          <a:p>
            <a:r>
              <a:rPr lang="fr-FR" sz="2400" dirty="0"/>
              <a:t>EN QUOI VOTRE ENTREPRISE NE SE COMPORTE-T-ELLE PAS DE MANIÈRE ÉTHIQUE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6813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3" name="ZoneTexte 2">
            <a:extLst>
              <a:ext uri="{FF2B5EF4-FFF2-40B4-BE49-F238E27FC236}">
                <a16:creationId xmlns:a16="http://schemas.microsoft.com/office/drawing/2014/main" id="{45CCF82A-BA4A-457D-5016-C4DA6D59A3EE}"/>
              </a:ext>
            </a:extLst>
          </p:cNvPr>
          <p:cNvSpPr txBox="1"/>
          <p:nvPr/>
        </p:nvSpPr>
        <p:spPr>
          <a:xfrm>
            <a:off x="702756" y="110177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QO recodée | Base : 131 répondants</a:t>
            </a:r>
          </a:p>
        </p:txBody>
      </p:sp>
      <p:graphicFrame>
        <p:nvGraphicFramePr>
          <p:cNvPr id="2" name="Tableau 7">
            <a:extLst>
              <a:ext uri="{FF2B5EF4-FFF2-40B4-BE49-F238E27FC236}">
                <a16:creationId xmlns:a16="http://schemas.microsoft.com/office/drawing/2014/main" id="{0E0A1A72-216B-A5A3-938F-252311464718}"/>
              </a:ext>
            </a:extLst>
          </p:cNvPr>
          <p:cNvGraphicFramePr>
            <a:graphicFrameLocks noGrp="1"/>
          </p:cNvGraphicFramePr>
          <p:nvPr>
            <p:extLst>
              <p:ext uri="{D42A27DB-BD31-4B8C-83A1-F6EECF244321}">
                <p14:modId xmlns:p14="http://schemas.microsoft.com/office/powerpoint/2010/main" val="773286509"/>
              </p:ext>
            </p:extLst>
          </p:nvPr>
        </p:nvGraphicFramePr>
        <p:xfrm>
          <a:off x="1280465" y="1538790"/>
          <a:ext cx="4279062" cy="4794002"/>
        </p:xfrm>
        <a:graphic>
          <a:graphicData uri="http://schemas.openxmlformats.org/drawingml/2006/table">
            <a:tbl>
              <a:tblPr firstRow="1" bandRow="1">
                <a:tableStyleId>{2D5ABB26-0587-4C30-8999-92F81FD0307C}</a:tableStyleId>
              </a:tblPr>
              <a:tblGrid>
                <a:gridCol w="4279062">
                  <a:extLst>
                    <a:ext uri="{9D8B030D-6E8A-4147-A177-3AD203B41FA5}">
                      <a16:colId xmlns:a16="http://schemas.microsoft.com/office/drawing/2014/main" val="3325012296"/>
                    </a:ext>
                  </a:extLst>
                </a:gridCol>
              </a:tblGrid>
              <a:tr h="335159">
                <a:tc>
                  <a:txBody>
                    <a:bodyPr/>
                    <a:lstStyle/>
                    <a:p>
                      <a:pPr algn="ctr"/>
                      <a:endParaRPr lang="fr-FR" sz="1200" b="0" dirty="0">
                        <a:solidFill>
                          <a:schemeClr val="tx1"/>
                        </a:solidFill>
                      </a:endParaRPr>
                    </a:p>
                  </a:txBody>
                  <a:tcPr anchor="ctr"/>
                </a:tc>
                <a:extLst>
                  <a:ext uri="{0D108BD9-81ED-4DB2-BD59-A6C34878D82A}">
                    <a16:rowId xmlns:a16="http://schemas.microsoft.com/office/drawing/2014/main" val="850639632"/>
                  </a:ext>
                </a:extLst>
              </a:tr>
              <a:tr h="450907">
                <a:tc>
                  <a:txBody>
                    <a:bodyPr/>
                    <a:lstStyle/>
                    <a:p>
                      <a:pPr algn="ctr"/>
                      <a:r>
                        <a:rPr lang="fr-FR" sz="1400" b="0" dirty="0">
                          <a:solidFill>
                            <a:schemeClr val="tx1"/>
                          </a:solidFill>
                        </a:rPr>
                        <a:t>Traite mal ses employés</a:t>
                      </a:r>
                    </a:p>
                  </a:txBody>
                  <a:tcPr anchor="ctr"/>
                </a:tc>
                <a:extLst>
                  <a:ext uri="{0D108BD9-81ED-4DB2-BD59-A6C34878D82A}">
                    <a16:rowId xmlns:a16="http://schemas.microsoft.com/office/drawing/2014/main" val="976695675"/>
                  </a:ext>
                </a:extLst>
              </a:tr>
              <a:tr h="450907">
                <a:tc>
                  <a:txBody>
                    <a:bodyPr/>
                    <a:lstStyle/>
                    <a:p>
                      <a:pPr algn="ctr"/>
                      <a:r>
                        <a:rPr lang="fr-FR" sz="1400" b="0" dirty="0">
                          <a:solidFill>
                            <a:schemeClr val="tx1"/>
                          </a:solidFill>
                        </a:rPr>
                        <a:t>Aucun engagement pour l’écologie</a:t>
                      </a:r>
                    </a:p>
                  </a:txBody>
                  <a:tcPr anchor="ctr"/>
                </a:tc>
                <a:extLst>
                  <a:ext uri="{0D108BD9-81ED-4DB2-BD59-A6C34878D82A}">
                    <a16:rowId xmlns:a16="http://schemas.microsoft.com/office/drawing/2014/main" val="2111303180"/>
                  </a:ext>
                </a:extLst>
              </a:tr>
              <a:tr h="450907">
                <a:tc>
                  <a:txBody>
                    <a:bodyPr/>
                    <a:lstStyle/>
                    <a:p>
                      <a:pPr algn="ctr"/>
                      <a:r>
                        <a:rPr lang="fr-FR" sz="1400" b="0" dirty="0">
                          <a:solidFill>
                            <a:schemeClr val="tx1"/>
                          </a:solidFill>
                        </a:rPr>
                        <a:t>Manque d’équité entre les employés (discriminations…)</a:t>
                      </a:r>
                    </a:p>
                  </a:txBody>
                  <a:tcPr anchor="ctr"/>
                </a:tc>
                <a:extLst>
                  <a:ext uri="{0D108BD9-81ED-4DB2-BD59-A6C34878D82A}">
                    <a16:rowId xmlns:a16="http://schemas.microsoft.com/office/drawing/2014/main" val="3826371416"/>
                  </a:ext>
                </a:extLst>
              </a:tr>
              <a:tr h="452096">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N’écoute pas ses salariés et ne communique pas avec eux</a:t>
                      </a:r>
                    </a:p>
                  </a:txBody>
                  <a:tcPr anchor="ctr"/>
                </a:tc>
                <a:extLst>
                  <a:ext uri="{0D108BD9-81ED-4DB2-BD59-A6C34878D82A}">
                    <a16:rowId xmlns:a16="http://schemas.microsoft.com/office/drawing/2014/main" val="1408764320"/>
                  </a:ext>
                </a:extLst>
              </a:tr>
              <a:tr h="374496">
                <a:tc>
                  <a:txBody>
                    <a:bodyPr/>
                    <a:lstStyle/>
                    <a:p>
                      <a:pPr algn="ctr"/>
                      <a:r>
                        <a:rPr lang="fr-FR" sz="1400" b="0" dirty="0">
                          <a:solidFill>
                            <a:schemeClr val="tx1"/>
                          </a:solidFill>
                        </a:rPr>
                        <a:t>A seulement pour but de faire du profit</a:t>
                      </a:r>
                    </a:p>
                  </a:txBody>
                  <a:tcPr anchor="ctr"/>
                </a:tc>
                <a:extLst>
                  <a:ext uri="{0D108BD9-81ED-4DB2-BD59-A6C34878D82A}">
                    <a16:rowId xmlns:a16="http://schemas.microsoft.com/office/drawing/2014/main" val="1116312445"/>
                  </a:ext>
                </a:extLst>
              </a:tr>
              <a:tr h="427995">
                <a:tc>
                  <a:txBody>
                    <a:bodyPr/>
                    <a:lstStyle/>
                    <a:p>
                      <a:pPr algn="ctr"/>
                      <a:r>
                        <a:rPr lang="fr-FR" sz="1400" b="0" dirty="0">
                          <a:solidFill>
                            <a:schemeClr val="tx1"/>
                          </a:solidFill>
                        </a:rPr>
                        <a:t>Ne respecte pas les différentes lois mises en place par l’Etat (droit du travail…)</a:t>
                      </a:r>
                    </a:p>
                  </a:txBody>
                  <a:tcPr anchor="ctr"/>
                </a:tc>
                <a:extLst>
                  <a:ext uri="{0D108BD9-81ED-4DB2-BD59-A6C34878D82A}">
                    <a16:rowId xmlns:a16="http://schemas.microsoft.com/office/drawing/2014/main" val="2010437293"/>
                  </a:ext>
                </a:extLst>
              </a:tr>
              <a:tr h="543493">
                <a:tc>
                  <a:txBody>
                    <a:bodyPr/>
                    <a:lstStyle/>
                    <a:p>
                      <a:pPr algn="ctr"/>
                      <a:r>
                        <a:rPr lang="fr-FR" sz="1400" b="0" dirty="0">
                          <a:solidFill>
                            <a:schemeClr val="tx1"/>
                          </a:solidFill>
                        </a:rPr>
                        <a:t>Ne respecte pas ses engagements (écologiques, sociaux…)</a:t>
                      </a:r>
                    </a:p>
                  </a:txBody>
                  <a:tcPr anchor="ctr"/>
                </a:tc>
                <a:extLst>
                  <a:ext uri="{0D108BD9-81ED-4DB2-BD59-A6C34878D82A}">
                    <a16:rowId xmlns:a16="http://schemas.microsoft.com/office/drawing/2014/main" val="1192252695"/>
                  </a:ext>
                </a:extLst>
              </a:tr>
              <a:tr h="481495">
                <a:tc>
                  <a:txBody>
                    <a:bodyPr/>
                    <a:lstStyle/>
                    <a:p>
                      <a:pPr algn="ctr"/>
                      <a:r>
                        <a:rPr lang="fr-FR" sz="1400" b="0" dirty="0">
                          <a:solidFill>
                            <a:schemeClr val="tx1"/>
                          </a:solidFill>
                        </a:rPr>
                        <a:t>Non-respect du client</a:t>
                      </a:r>
                    </a:p>
                  </a:txBody>
                  <a:tcPr anchor="ctr"/>
                </a:tc>
                <a:extLst>
                  <a:ext uri="{0D108BD9-81ED-4DB2-BD59-A6C34878D82A}">
                    <a16:rowId xmlns:a16="http://schemas.microsoft.com/office/drawing/2014/main" val="1382206232"/>
                  </a:ext>
                </a:extLst>
              </a:tr>
              <a:tr h="335159">
                <a:tc>
                  <a:txBody>
                    <a:bodyPr/>
                    <a:lstStyle/>
                    <a:p>
                      <a:pPr algn="ctr"/>
                      <a:r>
                        <a:rPr lang="fr-FR" sz="1400" b="0" dirty="0">
                          <a:solidFill>
                            <a:schemeClr val="tx1"/>
                          </a:solidFill>
                        </a:rPr>
                        <a:t>Autre</a:t>
                      </a:r>
                    </a:p>
                  </a:txBody>
                  <a:tcPr anchor="ctr"/>
                </a:tc>
                <a:extLst>
                  <a:ext uri="{0D108BD9-81ED-4DB2-BD59-A6C34878D82A}">
                    <a16:rowId xmlns:a16="http://schemas.microsoft.com/office/drawing/2014/main" val="864032447"/>
                  </a:ext>
                </a:extLst>
              </a:tr>
              <a:tr h="335159">
                <a:tc>
                  <a:txBody>
                    <a:bodyPr/>
                    <a:lstStyle/>
                    <a:p>
                      <a:pPr algn="ctr"/>
                      <a:r>
                        <a:rPr lang="fr-FR" sz="1400" b="0" dirty="0">
                          <a:solidFill>
                            <a:schemeClr val="tx1"/>
                          </a:solidFill>
                        </a:rPr>
                        <a:t>NSP</a:t>
                      </a:r>
                    </a:p>
                  </a:txBody>
                  <a:tcPr anchor="ctr"/>
                </a:tc>
                <a:extLst>
                  <a:ext uri="{0D108BD9-81ED-4DB2-BD59-A6C34878D82A}">
                    <a16:rowId xmlns:a16="http://schemas.microsoft.com/office/drawing/2014/main" val="3138090433"/>
                  </a:ext>
                </a:extLst>
              </a:tr>
            </a:tbl>
          </a:graphicData>
        </a:graphic>
      </p:graphicFrame>
      <p:graphicFrame>
        <p:nvGraphicFramePr>
          <p:cNvPr id="10" name="Graphique 9">
            <a:extLst>
              <a:ext uri="{FF2B5EF4-FFF2-40B4-BE49-F238E27FC236}">
                <a16:creationId xmlns:a16="http://schemas.microsoft.com/office/drawing/2014/main" id="{2110C574-5AC6-2912-73AA-8C1EB1077859}"/>
              </a:ext>
            </a:extLst>
          </p:cNvPr>
          <p:cNvGraphicFramePr/>
          <p:nvPr>
            <p:extLst>
              <p:ext uri="{D42A27DB-BD31-4B8C-83A1-F6EECF244321}">
                <p14:modId xmlns:p14="http://schemas.microsoft.com/office/powerpoint/2010/main" val="3410869042"/>
              </p:ext>
            </p:extLst>
          </p:nvPr>
        </p:nvGraphicFramePr>
        <p:xfrm>
          <a:off x="6141004" y="1743500"/>
          <a:ext cx="5355595" cy="4977975"/>
        </p:xfrm>
        <a:graphic>
          <a:graphicData uri="http://schemas.openxmlformats.org/drawingml/2006/chart">
            <c:chart xmlns:c="http://schemas.openxmlformats.org/drawingml/2006/chart" xmlns:r="http://schemas.openxmlformats.org/officeDocument/2006/relationships" r:id="rId2"/>
          </a:graphicData>
        </a:graphic>
      </p:graphicFrame>
      <p:cxnSp>
        <p:nvCxnSpPr>
          <p:cNvPr id="21" name="Connecteur droit 20">
            <a:extLst>
              <a:ext uri="{FF2B5EF4-FFF2-40B4-BE49-F238E27FC236}">
                <a16:creationId xmlns:a16="http://schemas.microsoft.com/office/drawing/2014/main" id="{8D559439-FC32-F7E3-BAB0-6149ADAD5404}"/>
              </a:ext>
            </a:extLst>
          </p:cNvPr>
          <p:cNvCxnSpPr>
            <a:cxnSpLocks/>
          </p:cNvCxnSpPr>
          <p:nvPr/>
        </p:nvCxnSpPr>
        <p:spPr>
          <a:xfrm>
            <a:off x="920425" y="2798928"/>
            <a:ext cx="972108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2" name="Arc 21">
            <a:extLst>
              <a:ext uri="{FF2B5EF4-FFF2-40B4-BE49-F238E27FC236}">
                <a16:creationId xmlns:a16="http://schemas.microsoft.com/office/drawing/2014/main" id="{7B78C441-71AA-EF43-68C4-BF49C83ECFAF}"/>
              </a:ext>
            </a:extLst>
          </p:cNvPr>
          <p:cNvSpPr/>
          <p:nvPr/>
        </p:nvSpPr>
        <p:spPr>
          <a:xfrm>
            <a:off x="10053839" y="1915158"/>
            <a:ext cx="575266" cy="405045"/>
          </a:xfrm>
          <a:prstGeom prst="arc">
            <a:avLst>
              <a:gd name="adj1" fmla="val 3671642"/>
              <a:gd name="adj2" fmla="val 0"/>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48006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60</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66056" y="376458"/>
            <a:ext cx="10855569" cy="332399"/>
          </a:xfrm>
        </p:spPr>
        <p:txBody>
          <a:bodyPr/>
          <a:lstStyle/>
          <a:p>
            <a:r>
              <a:rPr lang="fr-FR" sz="2400" dirty="0"/>
              <a:t>L’éthique : avant tout un outil pour renforcer le gage de confiance auprès des parties prenantes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1144340"/>
          <a:ext cx="6748412" cy="285360"/>
        </p:xfrm>
        <a:graphic>
          <a:graphicData uri="http://schemas.openxmlformats.org/drawingml/2006/table">
            <a:tbl>
              <a:tblPr>
                <a:tableStyleId>{5C22544A-7EE6-4342-B048-85BDC9FD1C3A}</a:tableStyleId>
              </a:tblPr>
              <a:tblGrid>
                <a:gridCol w="6748412">
                  <a:extLst>
                    <a:ext uri="{9D8B030D-6E8A-4147-A177-3AD203B41FA5}">
                      <a16:colId xmlns:a16="http://schemas.microsoft.com/office/drawing/2014/main" val="3555398857"/>
                    </a:ext>
                  </a:extLst>
                </a:gridCol>
              </a:tblGrid>
              <a:tr h="0">
                <a:tc>
                  <a:txBody>
                    <a:bodyPr/>
                    <a:lstStyle/>
                    <a:p>
                      <a:pPr lvl="0"/>
                      <a:r>
                        <a:rPr lang="fr-FR" sz="1400" b="1" kern="1200" dirty="0">
                          <a:solidFill>
                            <a:schemeClr val="dk1"/>
                          </a:solidFill>
                          <a:effectLst/>
                          <a:latin typeface="+mn-lt"/>
                          <a:ea typeface="+mn-ea"/>
                          <a:cs typeface="+mn-cs"/>
                        </a:rPr>
                        <a:t>Q3. Selon vous, si votre entreprise se comporte de façon éthique c'est parce qu'elle veut...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59297" y="1520984"/>
            <a:ext cx="6921867"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3 réponses maximum  | Base :  801 répondants estimant que leur entreprise se comporte de manière éthique</a:t>
            </a:r>
          </a:p>
        </p:txBody>
      </p:sp>
      <p:graphicFrame>
        <p:nvGraphicFramePr>
          <p:cNvPr id="4" name="Tableau 7">
            <a:extLst>
              <a:ext uri="{FF2B5EF4-FFF2-40B4-BE49-F238E27FC236}">
                <a16:creationId xmlns:a16="http://schemas.microsoft.com/office/drawing/2014/main" id="{3DC082E8-73EC-2D0E-B81D-4E51495032AC}"/>
              </a:ext>
            </a:extLst>
          </p:cNvPr>
          <p:cNvGraphicFramePr>
            <a:graphicFrameLocks noGrp="1"/>
          </p:cNvGraphicFramePr>
          <p:nvPr/>
        </p:nvGraphicFramePr>
        <p:xfrm>
          <a:off x="1051853" y="2576264"/>
          <a:ext cx="4279062" cy="3296796"/>
        </p:xfrm>
        <a:graphic>
          <a:graphicData uri="http://schemas.openxmlformats.org/drawingml/2006/table">
            <a:tbl>
              <a:tblPr firstRow="1" bandRow="1">
                <a:tableStyleId>{2D5ABB26-0587-4C30-8999-92F81FD0307C}</a:tableStyleId>
              </a:tblPr>
              <a:tblGrid>
                <a:gridCol w="4279062">
                  <a:extLst>
                    <a:ext uri="{9D8B030D-6E8A-4147-A177-3AD203B41FA5}">
                      <a16:colId xmlns:a16="http://schemas.microsoft.com/office/drawing/2014/main" val="3325012296"/>
                    </a:ext>
                  </a:extLst>
                </a:gridCol>
              </a:tblGrid>
              <a:tr h="549466">
                <a:tc>
                  <a:txBody>
                    <a:bodyPr/>
                    <a:lstStyle/>
                    <a:p>
                      <a:pPr algn="ctr"/>
                      <a:r>
                        <a:rPr lang="fr-FR" sz="1400" b="0" dirty="0">
                          <a:solidFill>
                            <a:schemeClr val="tx1"/>
                          </a:solidFill>
                        </a:rPr>
                        <a:t>Améliorer la confiance que lui accordent ses clients, collaborateurs, fournisseurs, partenaires, actionnaires </a:t>
                      </a:r>
                    </a:p>
                  </a:txBody>
                  <a:tcPr anchor="ctr"/>
                </a:tc>
                <a:extLst>
                  <a:ext uri="{0D108BD9-81ED-4DB2-BD59-A6C34878D82A}">
                    <a16:rowId xmlns:a16="http://schemas.microsoft.com/office/drawing/2014/main" val="850639632"/>
                  </a:ext>
                </a:extLst>
              </a:tr>
              <a:tr h="549466">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Parce que c’est dans sa culture</a:t>
                      </a:r>
                    </a:p>
                  </a:txBody>
                  <a:tcPr anchor="ctr"/>
                </a:tc>
                <a:extLst>
                  <a:ext uri="{0D108BD9-81ED-4DB2-BD59-A6C34878D82A}">
                    <a16:rowId xmlns:a16="http://schemas.microsoft.com/office/drawing/2014/main" val="976695675"/>
                  </a:ext>
                </a:extLst>
              </a:tr>
              <a:tr h="549466">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Eviter des risques</a:t>
                      </a:r>
                    </a:p>
                  </a:txBody>
                  <a:tcPr anchor="ctr"/>
                </a:tc>
                <a:extLst>
                  <a:ext uri="{0D108BD9-81ED-4DB2-BD59-A6C34878D82A}">
                    <a16:rowId xmlns:a16="http://schemas.microsoft.com/office/drawing/2014/main" val="2111303180"/>
                  </a:ext>
                </a:extLst>
              </a:tr>
              <a:tr h="549466">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Améliorer son image</a:t>
                      </a:r>
                    </a:p>
                  </a:txBody>
                  <a:tcPr anchor="ctr"/>
                </a:tc>
                <a:extLst>
                  <a:ext uri="{0D108BD9-81ED-4DB2-BD59-A6C34878D82A}">
                    <a16:rowId xmlns:a16="http://schemas.microsoft.com/office/drawing/2014/main" val="3826371416"/>
                  </a:ext>
                </a:extLst>
              </a:tr>
              <a:tr h="549466">
                <a:tc>
                  <a:txBody>
                    <a:bodyPr/>
                    <a:lstStyle/>
                    <a:p>
                      <a:pPr algn="ctr"/>
                      <a:r>
                        <a:rPr lang="fr-FR" sz="1400" b="0" dirty="0">
                          <a:solidFill>
                            <a:schemeClr val="tx1"/>
                          </a:solidFill>
                        </a:rPr>
                        <a:t>Instaurer des relations d’affaires durables </a:t>
                      </a:r>
                    </a:p>
                    <a:p>
                      <a:pPr algn="ctr"/>
                      <a:r>
                        <a:rPr lang="fr-FR" sz="1400" b="0" dirty="0">
                          <a:solidFill>
                            <a:schemeClr val="tx1"/>
                          </a:solidFill>
                        </a:rPr>
                        <a:t>et de qualité et satisfaire ses clients</a:t>
                      </a:r>
                    </a:p>
                  </a:txBody>
                  <a:tcPr anchor="ctr"/>
                </a:tc>
                <a:extLst>
                  <a:ext uri="{0D108BD9-81ED-4DB2-BD59-A6C34878D82A}">
                    <a16:rowId xmlns:a16="http://schemas.microsoft.com/office/drawing/2014/main" val="1408764320"/>
                  </a:ext>
                </a:extLst>
              </a:tr>
              <a:tr h="549466">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Attirer et fidéliser les talents</a:t>
                      </a:r>
                    </a:p>
                  </a:txBody>
                  <a:tcPr anchor="ctr"/>
                </a:tc>
                <a:extLst>
                  <a:ext uri="{0D108BD9-81ED-4DB2-BD59-A6C34878D82A}">
                    <a16:rowId xmlns:a16="http://schemas.microsoft.com/office/drawing/2014/main" val="1116312445"/>
                  </a:ext>
                </a:extLst>
              </a:tr>
            </a:tbl>
          </a:graphicData>
        </a:graphic>
      </p:graphicFrame>
      <p:graphicFrame>
        <p:nvGraphicFramePr>
          <p:cNvPr id="15" name="Graphique 14">
            <a:extLst>
              <a:ext uri="{FF2B5EF4-FFF2-40B4-BE49-F238E27FC236}">
                <a16:creationId xmlns:a16="http://schemas.microsoft.com/office/drawing/2014/main" id="{0515CEFD-A156-F391-5D3A-3763BFC5BE57}"/>
              </a:ext>
            </a:extLst>
          </p:cNvPr>
          <p:cNvGraphicFramePr/>
          <p:nvPr/>
        </p:nvGraphicFramePr>
        <p:xfrm>
          <a:off x="5780965" y="2448465"/>
          <a:ext cx="4875542" cy="3514097"/>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Connecteur droit 7">
            <a:extLst>
              <a:ext uri="{FF2B5EF4-FFF2-40B4-BE49-F238E27FC236}">
                <a16:creationId xmlns:a16="http://schemas.microsoft.com/office/drawing/2014/main" id="{5A7D1826-5C4E-DD4E-0B38-979EB932B596}"/>
              </a:ext>
            </a:extLst>
          </p:cNvPr>
          <p:cNvCxnSpPr>
            <a:cxnSpLocks/>
          </p:cNvCxnSpPr>
          <p:nvPr/>
        </p:nvCxnSpPr>
        <p:spPr>
          <a:xfrm>
            <a:off x="935427" y="4239090"/>
            <a:ext cx="972108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7F06892-2ED2-233A-9225-8ACEE6BB6136}"/>
              </a:ext>
            </a:extLst>
          </p:cNvPr>
          <p:cNvCxnSpPr>
            <a:cxnSpLocks/>
          </p:cNvCxnSpPr>
          <p:nvPr/>
        </p:nvCxnSpPr>
        <p:spPr>
          <a:xfrm>
            <a:off x="935427" y="3158970"/>
            <a:ext cx="972108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1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F832D7FA-6C1B-E5EA-DCD3-E9439CE9D839}"/>
              </a:ext>
            </a:extLst>
          </p:cNvPr>
          <p:cNvGraphicFramePr>
            <a:graphicFrameLocks noGrp="1"/>
          </p:cNvGraphicFramePr>
          <p:nvPr/>
        </p:nvGraphicFramePr>
        <p:xfrm>
          <a:off x="474019" y="1894897"/>
          <a:ext cx="4271831" cy="4144380"/>
        </p:xfrm>
        <a:graphic>
          <a:graphicData uri="http://schemas.openxmlformats.org/drawingml/2006/table">
            <a:tbl>
              <a:tblPr firstRow="1" bandRow="1">
                <a:tableStyleId>{2D5ABB26-0587-4C30-8999-92F81FD0307C}</a:tableStyleId>
              </a:tblPr>
              <a:tblGrid>
                <a:gridCol w="4271831">
                  <a:extLst>
                    <a:ext uri="{9D8B030D-6E8A-4147-A177-3AD203B41FA5}">
                      <a16:colId xmlns:a16="http://schemas.microsoft.com/office/drawing/2014/main" val="3792858708"/>
                    </a:ext>
                  </a:extLst>
                </a:gridCol>
              </a:tblGrid>
              <a:tr h="690730">
                <a:tc>
                  <a:txBody>
                    <a:bodyPr/>
                    <a:lstStyle/>
                    <a:p>
                      <a:pPr algn="ctr"/>
                      <a:r>
                        <a:rPr lang="fr-FR" sz="1200" b="0" dirty="0">
                          <a:solidFill>
                            <a:schemeClr val="tx1"/>
                          </a:solidFill>
                        </a:rPr>
                        <a:t>Améliorer la confiance que lui accordent ses clients, collaborateurs, fournisseurs, partenaires, actionnaires </a:t>
                      </a:r>
                    </a:p>
                  </a:txBody>
                  <a:tcPr anchor="ctr"/>
                </a:tc>
                <a:extLst>
                  <a:ext uri="{0D108BD9-81ED-4DB2-BD59-A6C34878D82A}">
                    <a16:rowId xmlns:a16="http://schemas.microsoft.com/office/drawing/2014/main" val="1219765613"/>
                  </a:ext>
                </a:extLst>
              </a:tr>
              <a:tr h="69073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Parce que c’est dans sa culture</a:t>
                      </a:r>
                    </a:p>
                  </a:txBody>
                  <a:tcPr anchor="ctr"/>
                </a:tc>
                <a:extLst>
                  <a:ext uri="{0D108BD9-81ED-4DB2-BD59-A6C34878D82A}">
                    <a16:rowId xmlns:a16="http://schemas.microsoft.com/office/drawing/2014/main" val="4106055938"/>
                  </a:ext>
                </a:extLst>
              </a:tr>
              <a:tr h="69073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Eviter des risques</a:t>
                      </a:r>
                    </a:p>
                  </a:txBody>
                  <a:tcPr anchor="ctr"/>
                </a:tc>
                <a:extLst>
                  <a:ext uri="{0D108BD9-81ED-4DB2-BD59-A6C34878D82A}">
                    <a16:rowId xmlns:a16="http://schemas.microsoft.com/office/drawing/2014/main" val="1571793737"/>
                  </a:ext>
                </a:extLst>
              </a:tr>
              <a:tr h="69073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Améliorer son image</a:t>
                      </a:r>
                    </a:p>
                  </a:txBody>
                  <a:tcPr anchor="ctr"/>
                </a:tc>
                <a:extLst>
                  <a:ext uri="{0D108BD9-81ED-4DB2-BD59-A6C34878D82A}">
                    <a16:rowId xmlns:a16="http://schemas.microsoft.com/office/drawing/2014/main" val="2339907429"/>
                  </a:ext>
                </a:extLst>
              </a:tr>
              <a:tr h="690730">
                <a:tc>
                  <a:txBody>
                    <a:bodyPr/>
                    <a:lstStyle/>
                    <a:p>
                      <a:pPr algn="ctr"/>
                      <a:r>
                        <a:rPr lang="fr-FR" sz="1200" b="0" dirty="0">
                          <a:solidFill>
                            <a:schemeClr val="tx1"/>
                          </a:solidFill>
                        </a:rPr>
                        <a:t>Instaurer des relations d’affaires durables </a:t>
                      </a:r>
                    </a:p>
                    <a:p>
                      <a:pPr algn="ctr"/>
                      <a:r>
                        <a:rPr lang="fr-FR" sz="1200" b="0" dirty="0">
                          <a:solidFill>
                            <a:schemeClr val="tx1"/>
                          </a:solidFill>
                        </a:rPr>
                        <a:t>et de qualité et satisfaire ses clients</a:t>
                      </a:r>
                    </a:p>
                  </a:txBody>
                  <a:tcPr anchor="ctr"/>
                </a:tc>
                <a:extLst>
                  <a:ext uri="{0D108BD9-81ED-4DB2-BD59-A6C34878D82A}">
                    <a16:rowId xmlns:a16="http://schemas.microsoft.com/office/drawing/2014/main" val="742542473"/>
                  </a:ext>
                </a:extLst>
              </a:tr>
              <a:tr h="69073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Attirer et fidéliser les talents</a:t>
                      </a:r>
                    </a:p>
                  </a:txBody>
                  <a:tcPr anchor="ctr"/>
                </a:tc>
                <a:extLst>
                  <a:ext uri="{0D108BD9-81ED-4DB2-BD59-A6C34878D82A}">
                    <a16:rowId xmlns:a16="http://schemas.microsoft.com/office/drawing/2014/main" val="3895482321"/>
                  </a:ext>
                </a:extLst>
              </a:tr>
            </a:tbl>
          </a:graphicData>
        </a:graphic>
      </p:graphicFrame>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392219"/>
            <a:ext cx="9110016" cy="232136"/>
          </a:xfrm>
        </p:spPr>
        <p:txBody>
          <a:bodyPr/>
          <a:lstStyle/>
          <a:p>
            <a:r>
              <a:rPr lang="fr-FR" altLang="fr-FR"/>
              <a:t>Occurrence pour le Cercle d’Ethique des Affaires  | Barômètre du climat Ethique | mai 2023</a:t>
            </a:r>
            <a:endParaRPr lang="fr-FR" altLang="fr-FR" dirty="0"/>
          </a:p>
        </p:txBody>
      </p:sp>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88198"/>
            <a:ext cx="484609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Comparaison avec les vagues précédentes</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49" name="Graphique 48">
            <a:extLst>
              <a:ext uri="{FF2B5EF4-FFF2-40B4-BE49-F238E27FC236}">
                <a16:creationId xmlns:a16="http://schemas.microsoft.com/office/drawing/2014/main" id="{B07DF9EC-BC0D-6E3A-D36F-4ACD975B64EC}"/>
              </a:ext>
            </a:extLst>
          </p:cNvPr>
          <p:cNvGraphicFramePr/>
          <p:nvPr/>
        </p:nvGraphicFramePr>
        <p:xfrm>
          <a:off x="4243230" y="2058227"/>
          <a:ext cx="6908268" cy="652835"/>
        </p:xfrm>
        <a:graphic>
          <a:graphicData uri="http://schemas.openxmlformats.org/drawingml/2006/chart">
            <c:chart xmlns:c="http://schemas.openxmlformats.org/drawingml/2006/chart" xmlns:r="http://schemas.openxmlformats.org/officeDocument/2006/relationships" r:id="rId2"/>
          </a:graphicData>
        </a:graphic>
      </p:graphicFrame>
      <p:cxnSp>
        <p:nvCxnSpPr>
          <p:cNvPr id="51" name="Connecteur droit 50">
            <a:extLst>
              <a:ext uri="{FF2B5EF4-FFF2-40B4-BE49-F238E27FC236}">
                <a16:creationId xmlns:a16="http://schemas.microsoft.com/office/drawing/2014/main" id="{B2493DC5-4D87-A8EB-DEED-5E21987F2034}"/>
              </a:ext>
            </a:extLst>
          </p:cNvPr>
          <p:cNvCxnSpPr>
            <a:cxnSpLocks/>
          </p:cNvCxnSpPr>
          <p:nvPr/>
        </p:nvCxnSpPr>
        <p:spPr>
          <a:xfrm>
            <a:off x="1138961" y="324898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40F5F453-D027-9EFF-4CE6-E4F6A7C9545A}"/>
              </a:ext>
            </a:extLst>
          </p:cNvPr>
          <p:cNvCxnSpPr>
            <a:cxnSpLocks/>
          </p:cNvCxnSpPr>
          <p:nvPr/>
        </p:nvCxnSpPr>
        <p:spPr>
          <a:xfrm>
            <a:off x="1138961" y="396906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9A8F6734-C29A-4FB2-7769-EB6A6C4E301B}"/>
              </a:ext>
            </a:extLst>
          </p:cNvPr>
          <p:cNvCxnSpPr>
            <a:cxnSpLocks/>
          </p:cNvCxnSpPr>
          <p:nvPr/>
        </p:nvCxnSpPr>
        <p:spPr>
          <a:xfrm>
            <a:off x="1138961" y="464413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940B52E5-12FF-CC9C-B664-812CAE471344}"/>
              </a:ext>
            </a:extLst>
          </p:cNvPr>
          <p:cNvCxnSpPr>
            <a:cxnSpLocks/>
          </p:cNvCxnSpPr>
          <p:nvPr/>
        </p:nvCxnSpPr>
        <p:spPr>
          <a:xfrm>
            <a:off x="1138961" y="540922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0209CD59-66BD-8943-7E2C-209066EC06A6}"/>
              </a:ext>
            </a:extLst>
          </p:cNvPr>
          <p:cNvCxnSpPr>
            <a:cxnSpLocks/>
          </p:cNvCxnSpPr>
          <p:nvPr/>
        </p:nvCxnSpPr>
        <p:spPr>
          <a:xfrm>
            <a:off x="1138961" y="261891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59" name="Graphique 58">
            <a:extLst>
              <a:ext uri="{FF2B5EF4-FFF2-40B4-BE49-F238E27FC236}">
                <a16:creationId xmlns:a16="http://schemas.microsoft.com/office/drawing/2014/main" id="{EEBD6B40-D013-E2F9-C4FD-553F2744FDDE}"/>
              </a:ext>
            </a:extLst>
          </p:cNvPr>
          <p:cNvGraphicFramePr/>
          <p:nvPr/>
        </p:nvGraphicFramePr>
        <p:xfrm>
          <a:off x="4243230" y="4567908"/>
          <a:ext cx="6908268" cy="7038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4" name="Graphique 63">
            <a:extLst>
              <a:ext uri="{FF2B5EF4-FFF2-40B4-BE49-F238E27FC236}">
                <a16:creationId xmlns:a16="http://schemas.microsoft.com/office/drawing/2014/main" id="{00ADEAB3-EBDB-F2E3-E836-6AD3968A7863}"/>
              </a:ext>
            </a:extLst>
          </p:cNvPr>
          <p:cNvGraphicFramePr/>
          <p:nvPr/>
        </p:nvGraphicFramePr>
        <p:xfrm>
          <a:off x="4243230" y="3338990"/>
          <a:ext cx="6908268" cy="6528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7" name="Graphique 66">
            <a:extLst>
              <a:ext uri="{FF2B5EF4-FFF2-40B4-BE49-F238E27FC236}">
                <a16:creationId xmlns:a16="http://schemas.microsoft.com/office/drawing/2014/main" id="{FC892126-E075-3C2E-A3AE-3E122821848D}"/>
              </a:ext>
            </a:extLst>
          </p:cNvPr>
          <p:cNvGraphicFramePr/>
          <p:nvPr/>
        </p:nvGraphicFramePr>
        <p:xfrm>
          <a:off x="4243230" y="4115729"/>
          <a:ext cx="6908268" cy="6528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8" name="Graphique 67">
            <a:extLst>
              <a:ext uri="{FF2B5EF4-FFF2-40B4-BE49-F238E27FC236}">
                <a16:creationId xmlns:a16="http://schemas.microsoft.com/office/drawing/2014/main" id="{2DFD28E5-512A-8C9F-B04D-9EC2F99400F2}"/>
              </a:ext>
            </a:extLst>
          </p:cNvPr>
          <p:cNvGraphicFramePr/>
          <p:nvPr/>
        </p:nvGraphicFramePr>
        <p:xfrm>
          <a:off x="4243230" y="5454225"/>
          <a:ext cx="6908268" cy="652835"/>
        </p:xfrm>
        <a:graphic>
          <a:graphicData uri="http://schemas.openxmlformats.org/drawingml/2006/chart">
            <c:chart xmlns:c="http://schemas.openxmlformats.org/drawingml/2006/chart" xmlns:r="http://schemas.openxmlformats.org/officeDocument/2006/relationships" r:id="rId6"/>
          </a:graphicData>
        </a:graphic>
      </p:graphicFrame>
      <p:sp>
        <p:nvSpPr>
          <p:cNvPr id="73" name="ZoneTexte 72">
            <a:extLst>
              <a:ext uri="{FF2B5EF4-FFF2-40B4-BE49-F238E27FC236}">
                <a16:creationId xmlns:a16="http://schemas.microsoft.com/office/drawing/2014/main" id="{8BE86FBE-A481-85AB-2443-09340DD044EC}"/>
              </a:ext>
            </a:extLst>
          </p:cNvPr>
          <p:cNvSpPr txBox="1"/>
          <p:nvPr/>
        </p:nvSpPr>
        <p:spPr>
          <a:xfrm>
            <a:off x="5310730" y="1638381"/>
            <a:ext cx="720080" cy="215444"/>
          </a:xfrm>
          <a:prstGeom prst="rect">
            <a:avLst/>
          </a:prstGeom>
        </p:spPr>
        <p:txBody>
          <a:bodyPr wrap="square" lIns="0" tIns="0" rIns="0" bIns="0" rtlCol="0" anchor="t" anchorCtr="0">
            <a:spAutoFit/>
          </a:bodyPr>
          <a:lstStyle/>
          <a:p>
            <a:pPr algn="l" fontAlgn="auto"/>
            <a:r>
              <a:rPr lang="fr-FR" sz="1400" b="1" dirty="0"/>
              <a:t>2021</a:t>
            </a:r>
          </a:p>
        </p:txBody>
      </p:sp>
      <p:sp>
        <p:nvSpPr>
          <p:cNvPr id="74" name="ZoneTexte 73">
            <a:extLst>
              <a:ext uri="{FF2B5EF4-FFF2-40B4-BE49-F238E27FC236}">
                <a16:creationId xmlns:a16="http://schemas.microsoft.com/office/drawing/2014/main" id="{94F46959-1AF9-1889-B324-D69833287CED}"/>
              </a:ext>
            </a:extLst>
          </p:cNvPr>
          <p:cNvSpPr txBox="1"/>
          <p:nvPr/>
        </p:nvSpPr>
        <p:spPr>
          <a:xfrm>
            <a:off x="7515975" y="1638381"/>
            <a:ext cx="720080" cy="215444"/>
          </a:xfrm>
          <a:prstGeom prst="rect">
            <a:avLst/>
          </a:prstGeom>
        </p:spPr>
        <p:txBody>
          <a:bodyPr wrap="square" lIns="0" tIns="0" rIns="0" bIns="0" rtlCol="0" anchor="t" anchorCtr="0">
            <a:spAutoFit/>
          </a:bodyPr>
          <a:lstStyle/>
          <a:p>
            <a:pPr algn="l" fontAlgn="auto"/>
            <a:r>
              <a:rPr lang="fr-FR" sz="1400" b="1" dirty="0"/>
              <a:t>2022</a:t>
            </a:r>
          </a:p>
        </p:txBody>
      </p:sp>
      <p:sp>
        <p:nvSpPr>
          <p:cNvPr id="75" name="ZoneTexte 74">
            <a:extLst>
              <a:ext uri="{FF2B5EF4-FFF2-40B4-BE49-F238E27FC236}">
                <a16:creationId xmlns:a16="http://schemas.microsoft.com/office/drawing/2014/main" id="{B7354FB7-55B9-CBF7-5391-5D9462D5D994}"/>
              </a:ext>
            </a:extLst>
          </p:cNvPr>
          <p:cNvSpPr txBox="1"/>
          <p:nvPr/>
        </p:nvSpPr>
        <p:spPr>
          <a:xfrm>
            <a:off x="9667289" y="1638381"/>
            <a:ext cx="720080" cy="215444"/>
          </a:xfrm>
          <a:prstGeom prst="rect">
            <a:avLst/>
          </a:prstGeom>
        </p:spPr>
        <p:txBody>
          <a:bodyPr wrap="square" lIns="0" tIns="0" rIns="0" bIns="0" rtlCol="0" anchor="t" anchorCtr="0">
            <a:spAutoFit/>
          </a:bodyPr>
          <a:lstStyle/>
          <a:p>
            <a:pPr algn="l" fontAlgn="auto"/>
            <a:r>
              <a:rPr lang="fr-FR" sz="1400" b="1" dirty="0"/>
              <a:t>2023</a:t>
            </a:r>
          </a:p>
        </p:txBody>
      </p:sp>
      <p:graphicFrame>
        <p:nvGraphicFramePr>
          <p:cNvPr id="5" name="Tableau 4">
            <a:extLst>
              <a:ext uri="{FF2B5EF4-FFF2-40B4-BE49-F238E27FC236}">
                <a16:creationId xmlns:a16="http://schemas.microsoft.com/office/drawing/2014/main" id="{29B362BF-2193-B88C-571F-A0E455CF4D0F}"/>
              </a:ext>
            </a:extLst>
          </p:cNvPr>
          <p:cNvGraphicFramePr>
            <a:graphicFrameLocks noGrp="1"/>
          </p:cNvGraphicFramePr>
          <p:nvPr/>
        </p:nvGraphicFramePr>
        <p:xfrm>
          <a:off x="652733" y="863715"/>
          <a:ext cx="6863242" cy="285360"/>
        </p:xfrm>
        <a:graphic>
          <a:graphicData uri="http://schemas.openxmlformats.org/drawingml/2006/table">
            <a:tbl>
              <a:tblPr>
                <a:tableStyleId>{5C22544A-7EE6-4342-B048-85BDC9FD1C3A}</a:tableStyleId>
              </a:tblPr>
              <a:tblGrid>
                <a:gridCol w="6863242">
                  <a:extLst>
                    <a:ext uri="{9D8B030D-6E8A-4147-A177-3AD203B41FA5}">
                      <a16:colId xmlns:a16="http://schemas.microsoft.com/office/drawing/2014/main" val="3555398857"/>
                    </a:ext>
                  </a:extLst>
                </a:gridCol>
              </a:tblGrid>
              <a:tr h="0">
                <a:tc>
                  <a:txBody>
                    <a:bodyPr/>
                    <a:lstStyle/>
                    <a:p>
                      <a:pPr lvl="0"/>
                      <a:r>
                        <a:rPr lang="fr-FR" sz="1400" b="1" kern="1200" dirty="0">
                          <a:solidFill>
                            <a:schemeClr val="dk1"/>
                          </a:solidFill>
                          <a:effectLst/>
                          <a:latin typeface="+mn-lt"/>
                          <a:ea typeface="+mn-ea"/>
                          <a:cs typeface="+mn-cs"/>
                        </a:rPr>
                        <a:t>Q3. Selon vous, si votre entreprise se comporte de façon éthique c'est parce qu'elle veut...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6" name="ZoneTexte 5">
            <a:extLst>
              <a:ext uri="{FF2B5EF4-FFF2-40B4-BE49-F238E27FC236}">
                <a16:creationId xmlns:a16="http://schemas.microsoft.com/office/drawing/2014/main" id="{DD88C2E2-3F1C-41E5-52EE-D7639234E808}"/>
              </a:ext>
            </a:extLst>
          </p:cNvPr>
          <p:cNvSpPr txBox="1"/>
          <p:nvPr/>
        </p:nvSpPr>
        <p:spPr>
          <a:xfrm>
            <a:off x="668216" y="1269388"/>
            <a:ext cx="7137973"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3 réponses maximum  | Base : 801 répondants estimant que leur entreprise se comporte de manière éthique</a:t>
            </a:r>
          </a:p>
        </p:txBody>
      </p:sp>
      <p:graphicFrame>
        <p:nvGraphicFramePr>
          <p:cNvPr id="7" name="Graphique 6">
            <a:extLst>
              <a:ext uri="{FF2B5EF4-FFF2-40B4-BE49-F238E27FC236}">
                <a16:creationId xmlns:a16="http://schemas.microsoft.com/office/drawing/2014/main" id="{1E715FF8-BD7B-0828-F672-983006417A7A}"/>
              </a:ext>
            </a:extLst>
          </p:cNvPr>
          <p:cNvGraphicFramePr/>
          <p:nvPr/>
        </p:nvGraphicFramePr>
        <p:xfrm>
          <a:off x="4243230" y="2733301"/>
          <a:ext cx="6908268" cy="652835"/>
        </p:xfrm>
        <a:graphic>
          <a:graphicData uri="http://schemas.openxmlformats.org/drawingml/2006/chart">
            <c:chart xmlns:c="http://schemas.openxmlformats.org/drawingml/2006/chart" xmlns:r="http://schemas.openxmlformats.org/officeDocument/2006/relationships" r:id="rId7"/>
          </a:graphicData>
        </a:graphic>
      </p:graphicFrame>
      <p:cxnSp>
        <p:nvCxnSpPr>
          <p:cNvPr id="8" name="Connecteur droit 7">
            <a:extLst>
              <a:ext uri="{FF2B5EF4-FFF2-40B4-BE49-F238E27FC236}">
                <a16:creationId xmlns:a16="http://schemas.microsoft.com/office/drawing/2014/main" id="{D78B17AF-A509-1331-E6CD-3B779324991C}"/>
              </a:ext>
            </a:extLst>
          </p:cNvPr>
          <p:cNvCxnSpPr/>
          <p:nvPr/>
        </p:nvCxnSpPr>
        <p:spPr>
          <a:xfrm>
            <a:off x="9426370" y="3023955"/>
            <a:ext cx="49505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D3B14270-10BF-DD63-BA35-E461CF9F488C}"/>
              </a:ext>
            </a:extLst>
          </p:cNvPr>
          <p:cNvSpPr>
            <a:spLocks noGrp="1"/>
          </p:cNvSpPr>
          <p:nvPr>
            <p:ph type="sldNum" sz="quarter" idx="4"/>
          </p:nvPr>
        </p:nvSpPr>
        <p:spPr/>
        <p:txBody>
          <a:bodyPr/>
          <a:lstStyle/>
          <a:p>
            <a:fld id="{69A197D1-22BB-4CE7-B90B-919B10D073A0}" type="slidenum">
              <a:rPr lang="fr-FR" altLang="fr-FR" smtClean="0"/>
              <a:pPr/>
              <a:t>61</a:t>
            </a:fld>
            <a:endParaRPr lang="fr-FR" altLang="fr-FR" dirty="0"/>
          </a:p>
        </p:txBody>
      </p:sp>
      <p:sp>
        <p:nvSpPr>
          <p:cNvPr id="10" name="ZoneTexte 9">
            <a:extLst>
              <a:ext uri="{FF2B5EF4-FFF2-40B4-BE49-F238E27FC236}">
                <a16:creationId xmlns:a16="http://schemas.microsoft.com/office/drawing/2014/main" id="{2FAFC5F1-2AFF-D0BC-9B80-D9A8B1DB5ED9}"/>
              </a:ext>
            </a:extLst>
          </p:cNvPr>
          <p:cNvSpPr txBox="1"/>
          <p:nvPr/>
        </p:nvSpPr>
        <p:spPr>
          <a:xfrm>
            <a:off x="5060885" y="1834952"/>
            <a:ext cx="855095" cy="153888"/>
          </a:xfrm>
          <a:prstGeom prst="rect">
            <a:avLst/>
          </a:prstGeom>
        </p:spPr>
        <p:txBody>
          <a:bodyPr wrap="square" lIns="0" tIns="0" rIns="0" bIns="0" rtlCol="0" anchor="t" anchorCtr="0">
            <a:spAutoFit/>
          </a:bodyPr>
          <a:lstStyle/>
          <a:p>
            <a:pPr algn="ctr" fontAlgn="auto"/>
            <a:r>
              <a:rPr lang="fr-FR" sz="1000" dirty="0">
                <a:solidFill>
                  <a:schemeClr val="bg1">
                    <a:lumMod val="65000"/>
                  </a:schemeClr>
                </a:solidFill>
              </a:rPr>
              <a:t>(n=/)</a:t>
            </a:r>
          </a:p>
        </p:txBody>
      </p:sp>
      <p:sp>
        <p:nvSpPr>
          <p:cNvPr id="11" name="ZoneTexte 10">
            <a:extLst>
              <a:ext uri="{FF2B5EF4-FFF2-40B4-BE49-F238E27FC236}">
                <a16:creationId xmlns:a16="http://schemas.microsoft.com/office/drawing/2014/main" id="{FB1FF4B4-3967-7B60-1715-0335D28C0634}"/>
              </a:ext>
            </a:extLst>
          </p:cNvPr>
          <p:cNvSpPr txBox="1"/>
          <p:nvPr/>
        </p:nvSpPr>
        <p:spPr>
          <a:xfrm>
            <a:off x="7302030" y="1834952"/>
            <a:ext cx="855095" cy="153888"/>
          </a:xfrm>
          <a:prstGeom prst="rect">
            <a:avLst/>
          </a:prstGeom>
        </p:spPr>
        <p:txBody>
          <a:bodyPr wrap="square" lIns="0" tIns="0" rIns="0" bIns="0" rtlCol="0" anchor="t" anchorCtr="0">
            <a:spAutoFit/>
          </a:bodyPr>
          <a:lstStyle/>
          <a:p>
            <a:pPr algn="ctr" fontAlgn="auto"/>
            <a:r>
              <a:rPr lang="fr-FR" sz="1000" dirty="0">
                <a:solidFill>
                  <a:schemeClr val="bg1">
                    <a:lumMod val="65000"/>
                  </a:schemeClr>
                </a:solidFill>
              </a:rPr>
              <a:t>(n=/)</a:t>
            </a:r>
          </a:p>
        </p:txBody>
      </p:sp>
      <p:sp>
        <p:nvSpPr>
          <p:cNvPr id="12" name="ZoneTexte 11">
            <a:extLst>
              <a:ext uri="{FF2B5EF4-FFF2-40B4-BE49-F238E27FC236}">
                <a16:creationId xmlns:a16="http://schemas.microsoft.com/office/drawing/2014/main" id="{B4523D16-A977-B3C2-25B3-E84117AF7297}"/>
              </a:ext>
            </a:extLst>
          </p:cNvPr>
          <p:cNvSpPr txBox="1"/>
          <p:nvPr/>
        </p:nvSpPr>
        <p:spPr>
          <a:xfrm>
            <a:off x="9451190" y="1834952"/>
            <a:ext cx="855095" cy="153888"/>
          </a:xfrm>
          <a:prstGeom prst="rect">
            <a:avLst/>
          </a:prstGeom>
        </p:spPr>
        <p:txBody>
          <a:bodyPr wrap="square" lIns="0" tIns="0" rIns="0" bIns="0" rtlCol="0" anchor="t" anchorCtr="0">
            <a:spAutoFit/>
          </a:bodyPr>
          <a:lstStyle/>
          <a:p>
            <a:pPr algn="ctr" fontAlgn="auto"/>
            <a:r>
              <a:rPr lang="fr-FR" sz="1000" dirty="0">
                <a:solidFill>
                  <a:schemeClr val="bg1">
                    <a:lumMod val="65000"/>
                  </a:schemeClr>
                </a:solidFill>
              </a:rPr>
              <a:t>(n=800)</a:t>
            </a:r>
          </a:p>
        </p:txBody>
      </p:sp>
      <p:sp>
        <p:nvSpPr>
          <p:cNvPr id="14" name="ZoneTexte 13">
            <a:extLst>
              <a:ext uri="{FF2B5EF4-FFF2-40B4-BE49-F238E27FC236}">
                <a16:creationId xmlns:a16="http://schemas.microsoft.com/office/drawing/2014/main" id="{2EEF01DA-959A-0476-18A2-555CC4203C00}"/>
              </a:ext>
            </a:extLst>
          </p:cNvPr>
          <p:cNvSpPr txBox="1"/>
          <p:nvPr/>
        </p:nvSpPr>
        <p:spPr>
          <a:xfrm>
            <a:off x="9454882" y="1834952"/>
            <a:ext cx="855095" cy="153888"/>
          </a:xfrm>
          <a:prstGeom prst="rect">
            <a:avLst/>
          </a:prstGeom>
        </p:spPr>
        <p:txBody>
          <a:bodyPr wrap="square" lIns="0" tIns="0" rIns="0" bIns="0" rtlCol="0" anchor="t" anchorCtr="0">
            <a:spAutoFit/>
          </a:bodyPr>
          <a:lstStyle/>
          <a:p>
            <a:pPr algn="ctr" fontAlgn="auto"/>
            <a:r>
              <a:rPr lang="fr-FR" sz="1000" dirty="0">
                <a:solidFill>
                  <a:schemeClr val="bg1">
                    <a:lumMod val="65000"/>
                  </a:schemeClr>
                </a:solidFill>
              </a:rPr>
              <a:t>(n=800)</a:t>
            </a:r>
          </a:p>
        </p:txBody>
      </p:sp>
      <p:sp>
        <p:nvSpPr>
          <p:cNvPr id="15" name="ZoneTexte 14">
            <a:extLst>
              <a:ext uri="{FF2B5EF4-FFF2-40B4-BE49-F238E27FC236}">
                <a16:creationId xmlns:a16="http://schemas.microsoft.com/office/drawing/2014/main" id="{C4ABE27E-FBBD-37DC-A9EC-E5A0A5D337F4}"/>
              </a:ext>
            </a:extLst>
          </p:cNvPr>
          <p:cNvSpPr txBox="1"/>
          <p:nvPr/>
        </p:nvSpPr>
        <p:spPr>
          <a:xfrm>
            <a:off x="10082094" y="5420874"/>
            <a:ext cx="315035" cy="369332"/>
          </a:xfrm>
          <a:prstGeom prst="rect">
            <a:avLst/>
          </a:prstGeom>
        </p:spPr>
        <p:txBody>
          <a:bodyPr wrap="square" lIns="0" tIns="0" rIns="0" bIns="0" rtlCol="0" anchor="t" anchorCtr="0">
            <a:spAutoFit/>
          </a:bodyPr>
          <a:lstStyle/>
          <a:p>
            <a:pPr algn="l" fontAlgn="auto"/>
            <a:r>
              <a:rPr lang="fr-FR" sz="2400" b="1" dirty="0">
                <a:solidFill>
                  <a:srgbClr val="FF0000"/>
                </a:solidFill>
              </a:rPr>
              <a:t>-</a:t>
            </a:r>
          </a:p>
        </p:txBody>
      </p:sp>
      <p:sp>
        <p:nvSpPr>
          <p:cNvPr id="16" name="ZoneTexte 15">
            <a:extLst>
              <a:ext uri="{FF2B5EF4-FFF2-40B4-BE49-F238E27FC236}">
                <a16:creationId xmlns:a16="http://schemas.microsoft.com/office/drawing/2014/main" id="{786B5C80-04E7-AEB6-374B-D84783F77A16}"/>
              </a:ext>
            </a:extLst>
          </p:cNvPr>
          <p:cNvSpPr txBox="1"/>
          <p:nvPr/>
        </p:nvSpPr>
        <p:spPr>
          <a:xfrm>
            <a:off x="10082094" y="4726379"/>
            <a:ext cx="315035" cy="369332"/>
          </a:xfrm>
          <a:prstGeom prst="rect">
            <a:avLst/>
          </a:prstGeom>
        </p:spPr>
        <p:txBody>
          <a:bodyPr wrap="square" lIns="0" tIns="0" rIns="0" bIns="0" rtlCol="0" anchor="t" anchorCtr="0">
            <a:spAutoFit/>
          </a:bodyPr>
          <a:lstStyle/>
          <a:p>
            <a:pPr algn="l" fontAlgn="auto"/>
            <a:r>
              <a:rPr lang="fr-FR" sz="2400" b="1" dirty="0">
                <a:solidFill>
                  <a:srgbClr val="FF0000"/>
                </a:solidFill>
              </a:rPr>
              <a:t>-</a:t>
            </a:r>
          </a:p>
        </p:txBody>
      </p:sp>
    </p:spTree>
    <p:extLst>
      <p:ext uri="{BB962C8B-B14F-4D97-AF65-F5344CB8AC3E}">
        <p14:creationId xmlns:p14="http://schemas.microsoft.com/office/powerpoint/2010/main" val="274765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608572"/>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nvGraphicFramePr>
        <p:xfrm>
          <a:off x="820251" y="1055394"/>
          <a:ext cx="6705742" cy="285360"/>
        </p:xfrm>
        <a:graphic>
          <a:graphicData uri="http://schemas.openxmlformats.org/drawingml/2006/table">
            <a:tbl>
              <a:tblPr>
                <a:tableStyleId>{5C22544A-7EE6-4342-B048-85BDC9FD1C3A}</a:tableStyleId>
              </a:tblPr>
              <a:tblGrid>
                <a:gridCol w="6705742">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Q3. Selon vous, si votre entreprise se comporte de façon éthique c'est parce qu'elle veut...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574827" y="372557"/>
            <a:ext cx="1159684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 Motivations du comportement éthique des entreprises</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381019"/>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829176" y="1434677"/>
            <a:ext cx="6796993"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801 répondants estimant que leur entreprise se comporte de manière éthique</a:t>
            </a: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nvGraphicFramePr>
        <p:xfrm>
          <a:off x="133564" y="2425538"/>
          <a:ext cx="11408687" cy="3011845"/>
        </p:xfrm>
        <a:graphic>
          <a:graphicData uri="http://schemas.openxmlformats.org/drawingml/2006/table">
            <a:tbl>
              <a:tblPr firstRow="1" bandRow="1"/>
              <a:tblGrid>
                <a:gridCol w="3168689">
                  <a:extLst>
                    <a:ext uri="{9D8B030D-6E8A-4147-A177-3AD203B41FA5}">
                      <a16:colId xmlns:a16="http://schemas.microsoft.com/office/drawing/2014/main" val="1613173348"/>
                    </a:ext>
                  </a:extLst>
                </a:gridCol>
                <a:gridCol w="1235252">
                  <a:extLst>
                    <a:ext uri="{9D8B030D-6E8A-4147-A177-3AD203B41FA5}">
                      <a16:colId xmlns:a16="http://schemas.microsoft.com/office/drawing/2014/main" val="2417229433"/>
                    </a:ext>
                  </a:extLst>
                </a:gridCol>
                <a:gridCol w="3114981">
                  <a:extLst>
                    <a:ext uri="{9D8B030D-6E8A-4147-A177-3AD203B41FA5}">
                      <a16:colId xmlns:a16="http://schemas.microsoft.com/office/drawing/2014/main" val="4065695276"/>
                    </a:ext>
                  </a:extLst>
                </a:gridCol>
                <a:gridCol w="3889765">
                  <a:extLst>
                    <a:ext uri="{9D8B030D-6E8A-4147-A177-3AD203B41FA5}">
                      <a16:colId xmlns:a16="http://schemas.microsoft.com/office/drawing/2014/main" val="1842800419"/>
                    </a:ext>
                  </a:extLst>
                </a:gridCol>
              </a:tblGrid>
              <a:tr h="673448">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Parce que c’est dans sa culture</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44%</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50 ans et plus : 47%</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Manager : 56%</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30 à 39 ans : 36%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5 à 9 ans d’ancienneté : 38%</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Non manager : 40%</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772022013"/>
                  </a:ext>
                </a:extLst>
              </a:tr>
              <a:tr h="49315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Eviter des risques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42%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0" i="0" u="none" strike="noStrike" kern="1200" baseline="0" dirty="0">
                          <a:solidFill>
                            <a:srgbClr val="00B050"/>
                          </a:solidFill>
                          <a:latin typeface="Calibri" panose="020F0502020204030204" pitchFamily="34" charset="0"/>
                          <a:ea typeface="+mn-ea"/>
                          <a:cs typeface="+mn-cs"/>
                        </a:rPr>
                        <a:t>Femme : 45%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Homme : 38%</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- 5 ans ancienneté : 34%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989341"/>
                  </a:ext>
                </a:extLst>
              </a:tr>
              <a:tr h="40582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Améliorer son image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40%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Non manager : 42%</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N’encadrant pas d’équipe : 42%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Manager : 32%</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Encadrant une équipe : 35%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593490565"/>
                  </a:ext>
                </a:extLst>
              </a:tr>
              <a:tr h="812686">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Instaurer des relations d’affaires durables et de qualité et satisfaire ses clients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34%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0" i="0" u="none" strike="noStrike" kern="1200" baseline="0" dirty="0">
                          <a:solidFill>
                            <a:srgbClr val="00B050"/>
                          </a:solidFill>
                          <a:latin typeface="Calibri" panose="020F0502020204030204" pitchFamily="34" charset="0"/>
                          <a:ea typeface="+mn-ea"/>
                          <a:cs typeface="+mn-cs"/>
                        </a:rPr>
                        <a:t>500 à 4999 salariés : 37%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5000 salariés ou + : 31%</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20 ans ancienneté ou + : 29%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8002930"/>
                  </a:ext>
                </a:extLst>
              </a:tr>
              <a:tr h="626723">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Attirer et fidéliser les talents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23%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0" i="0" u="none" strike="noStrike" kern="1200" baseline="0" dirty="0">
                          <a:solidFill>
                            <a:srgbClr val="00B050"/>
                          </a:solidFill>
                          <a:latin typeface="Calibri" panose="020F0502020204030204" pitchFamily="34" charset="0"/>
                          <a:ea typeface="+mn-ea"/>
                          <a:cs typeface="+mn-cs"/>
                        </a:rPr>
                        <a:t>500 à 4999 salariés : 23%</a:t>
                      </a:r>
                    </a:p>
                    <a:p>
                      <a:pPr algn="r"/>
                      <a:r>
                        <a:rPr lang="fr-FR" sz="900" b="0" i="0" u="none" strike="noStrike" kern="1200" baseline="0" dirty="0">
                          <a:solidFill>
                            <a:srgbClr val="00B050"/>
                          </a:solidFill>
                          <a:latin typeface="Calibri" panose="020F0502020204030204" pitchFamily="34" charset="0"/>
                          <a:ea typeface="+mn-ea"/>
                          <a:cs typeface="+mn-cs"/>
                        </a:rPr>
                        <a:t>Manager : 30%</a:t>
                      </a:r>
                    </a:p>
                    <a:p>
                      <a:pPr algn="r"/>
                      <a:r>
                        <a:rPr lang="fr-FR" sz="900" b="0" i="0" u="none" strike="noStrike" kern="1200" baseline="0" dirty="0">
                          <a:solidFill>
                            <a:srgbClr val="00B050"/>
                          </a:solidFill>
                          <a:latin typeface="Calibri" panose="020F0502020204030204" pitchFamily="34" charset="0"/>
                          <a:ea typeface="+mn-ea"/>
                          <a:cs typeface="+mn-cs"/>
                        </a:rPr>
                        <a:t>Encadrant une équipe : 27%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5000 salariés ou + : 17%</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Non manager : 16%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17%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3837908201"/>
                  </a:ext>
                </a:extLst>
              </a:tr>
            </a:tbl>
          </a:graphicData>
        </a:graphic>
      </p:graphicFrame>
      <p:sp>
        <p:nvSpPr>
          <p:cNvPr id="4" name="Espace réservé du numéro de diapositive 3">
            <a:extLst>
              <a:ext uri="{FF2B5EF4-FFF2-40B4-BE49-F238E27FC236}">
                <a16:creationId xmlns:a16="http://schemas.microsoft.com/office/drawing/2014/main" id="{5D18DDDE-7E25-59B0-D61E-CB1937738ECE}"/>
              </a:ext>
            </a:extLst>
          </p:cNvPr>
          <p:cNvSpPr>
            <a:spLocks noGrp="1"/>
          </p:cNvSpPr>
          <p:nvPr>
            <p:ph type="sldNum" sz="quarter" idx="4"/>
          </p:nvPr>
        </p:nvSpPr>
        <p:spPr/>
        <p:txBody>
          <a:bodyPr/>
          <a:lstStyle/>
          <a:p>
            <a:fld id="{69A197D1-22BB-4CE7-B90B-919B10D073A0}" type="slidenum">
              <a:rPr lang="fr-FR" altLang="fr-FR" smtClean="0"/>
              <a:pPr/>
              <a:t>62</a:t>
            </a:fld>
            <a:endParaRPr lang="fr-FR" altLang="fr-FR" dirty="0"/>
          </a:p>
        </p:txBody>
      </p:sp>
    </p:spTree>
    <p:extLst>
      <p:ext uri="{BB962C8B-B14F-4D97-AF65-F5344CB8AC3E}">
        <p14:creationId xmlns:p14="http://schemas.microsoft.com/office/powerpoint/2010/main" val="215466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63</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382852"/>
            <a:ext cx="10855569" cy="332399"/>
          </a:xfrm>
        </p:spPr>
        <p:txBody>
          <a:bodyPr/>
          <a:lstStyle/>
          <a:p>
            <a:r>
              <a:rPr lang="fr-FR" sz="2400" dirty="0"/>
              <a:t>Être éthique : trop coûteux pour les entreprises réfractaires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1144340"/>
          <a:ext cx="6658402" cy="285360"/>
        </p:xfrm>
        <a:graphic>
          <a:graphicData uri="http://schemas.openxmlformats.org/drawingml/2006/table">
            <a:tbl>
              <a:tblPr>
                <a:tableStyleId>{5C22544A-7EE6-4342-B048-85BDC9FD1C3A}</a:tableStyleId>
              </a:tblPr>
              <a:tblGrid>
                <a:gridCol w="6658402">
                  <a:extLst>
                    <a:ext uri="{9D8B030D-6E8A-4147-A177-3AD203B41FA5}">
                      <a16:colId xmlns:a16="http://schemas.microsoft.com/office/drawing/2014/main" val="3555398857"/>
                    </a:ext>
                  </a:extLst>
                </a:gridCol>
              </a:tblGrid>
              <a:tr h="0">
                <a:tc>
                  <a:txBody>
                    <a:bodyPr/>
                    <a:lstStyle/>
                    <a:p>
                      <a:pPr lvl="0"/>
                      <a:r>
                        <a:rPr lang="fr-FR" sz="1400" b="1" kern="1200" dirty="0">
                          <a:solidFill>
                            <a:schemeClr val="dk1"/>
                          </a:solidFill>
                          <a:effectLst/>
                          <a:latin typeface="+mn-lt"/>
                          <a:ea typeface="+mn-ea"/>
                          <a:cs typeface="+mn-cs"/>
                        </a:rPr>
                        <a:t>Q4. Selon vous, si votre entreprise ne se comporte pas de façon éthique c'est parce que...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52732" y="1543800"/>
            <a:ext cx="8773637" cy="164577"/>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3 réponses maximum  | Base : 131 répondants estimant que leur entreprise ne se comporte pas de manière éthique</a:t>
            </a:r>
          </a:p>
        </p:txBody>
      </p:sp>
      <p:graphicFrame>
        <p:nvGraphicFramePr>
          <p:cNvPr id="4" name="Tableau 7">
            <a:extLst>
              <a:ext uri="{FF2B5EF4-FFF2-40B4-BE49-F238E27FC236}">
                <a16:creationId xmlns:a16="http://schemas.microsoft.com/office/drawing/2014/main" id="{3DC082E8-73EC-2D0E-B81D-4E51495032AC}"/>
              </a:ext>
            </a:extLst>
          </p:cNvPr>
          <p:cNvGraphicFramePr>
            <a:graphicFrameLocks noGrp="1"/>
          </p:cNvGraphicFramePr>
          <p:nvPr/>
        </p:nvGraphicFramePr>
        <p:xfrm>
          <a:off x="1145450" y="2577310"/>
          <a:ext cx="5625624" cy="3850675"/>
        </p:xfrm>
        <a:graphic>
          <a:graphicData uri="http://schemas.openxmlformats.org/drawingml/2006/table">
            <a:tbl>
              <a:tblPr firstRow="1" bandRow="1">
                <a:tableStyleId>{2D5ABB26-0587-4C30-8999-92F81FD0307C}</a:tableStyleId>
              </a:tblPr>
              <a:tblGrid>
                <a:gridCol w="5625624">
                  <a:extLst>
                    <a:ext uri="{9D8B030D-6E8A-4147-A177-3AD203B41FA5}">
                      <a16:colId xmlns:a16="http://schemas.microsoft.com/office/drawing/2014/main" val="3325012296"/>
                    </a:ext>
                  </a:extLst>
                </a:gridCol>
              </a:tblGrid>
              <a:tr h="709175">
                <a:tc>
                  <a:txBody>
                    <a:bodyPr/>
                    <a:lstStyle/>
                    <a:p>
                      <a:pPr algn="ctr"/>
                      <a:r>
                        <a:rPr lang="fr-FR" sz="1400" b="0" dirty="0">
                          <a:solidFill>
                            <a:schemeClr val="tx1"/>
                          </a:solidFill>
                        </a:rPr>
                        <a:t>Cela entrainerait des coûts supplémentaires</a:t>
                      </a:r>
                    </a:p>
                  </a:txBody>
                  <a:tcPr anchor="ctr"/>
                </a:tc>
                <a:extLst>
                  <a:ext uri="{0D108BD9-81ED-4DB2-BD59-A6C34878D82A}">
                    <a16:rowId xmlns:a16="http://schemas.microsoft.com/office/drawing/2014/main" val="850639632"/>
                  </a:ext>
                </a:extLst>
              </a:tr>
              <a:tr h="709175">
                <a:tc>
                  <a:txBody>
                    <a:bodyPr/>
                    <a:lstStyle/>
                    <a:p>
                      <a:pPr algn="ctr"/>
                      <a:r>
                        <a:rPr lang="fr-FR" sz="1400" b="0" dirty="0">
                          <a:solidFill>
                            <a:schemeClr val="tx1"/>
                          </a:solidFill>
                        </a:rPr>
                        <a:t>C’est dans sa culture</a:t>
                      </a:r>
                    </a:p>
                  </a:txBody>
                  <a:tcPr anchor="ctr"/>
                </a:tc>
                <a:extLst>
                  <a:ext uri="{0D108BD9-81ED-4DB2-BD59-A6C34878D82A}">
                    <a16:rowId xmlns:a16="http://schemas.microsoft.com/office/drawing/2014/main" val="976695675"/>
                  </a:ext>
                </a:extLst>
              </a:tr>
              <a:tr h="709175">
                <a:tc>
                  <a:txBody>
                    <a:bodyPr/>
                    <a:lstStyle/>
                    <a:p>
                      <a:pPr algn="ctr"/>
                      <a:r>
                        <a:rPr lang="fr-FR" sz="1400" b="0" dirty="0">
                          <a:solidFill>
                            <a:schemeClr val="tx1"/>
                          </a:solidFill>
                        </a:rPr>
                        <a:t>Ses clients, collaborateurs, fournisseurs, partenaires, </a:t>
                      </a:r>
                    </a:p>
                    <a:p>
                      <a:pPr algn="ctr"/>
                      <a:r>
                        <a:rPr lang="fr-FR" sz="1400" b="0" dirty="0">
                          <a:solidFill>
                            <a:schemeClr val="tx1"/>
                          </a:solidFill>
                        </a:rPr>
                        <a:t>actionnaires ne considèrent pas cela comme prioritaire</a:t>
                      </a:r>
                    </a:p>
                  </a:txBody>
                  <a:tcPr anchor="ctr"/>
                </a:tc>
                <a:extLst>
                  <a:ext uri="{0D108BD9-81ED-4DB2-BD59-A6C34878D82A}">
                    <a16:rowId xmlns:a16="http://schemas.microsoft.com/office/drawing/2014/main" val="2111303180"/>
                  </a:ext>
                </a:extLst>
              </a:tr>
              <a:tr h="709175">
                <a:tc>
                  <a:txBody>
                    <a:bodyPr/>
                    <a:lstStyle/>
                    <a:p>
                      <a:pPr algn="ctr"/>
                      <a:r>
                        <a:rPr lang="fr-FR" sz="1400" b="0" dirty="0">
                          <a:solidFill>
                            <a:schemeClr val="tx1"/>
                          </a:solidFill>
                        </a:rPr>
                        <a:t>Cela lui ferait perdre des marchés</a:t>
                      </a:r>
                    </a:p>
                  </a:txBody>
                  <a:tcPr anchor="ctr"/>
                </a:tc>
                <a:extLst>
                  <a:ext uri="{0D108BD9-81ED-4DB2-BD59-A6C34878D82A}">
                    <a16:rowId xmlns:a16="http://schemas.microsoft.com/office/drawing/2014/main" val="3826371416"/>
                  </a:ext>
                </a:extLst>
              </a:tr>
              <a:tr h="709175">
                <a:tc>
                  <a:txBody>
                    <a:bodyPr/>
                    <a:lstStyle/>
                    <a:p>
                      <a:pPr algn="ctr"/>
                      <a:r>
                        <a:rPr lang="fr-FR" sz="1400" b="0" dirty="0">
                          <a:solidFill>
                            <a:schemeClr val="tx1"/>
                          </a:solidFill>
                        </a:rPr>
                        <a:t>Ses concurrents ne sont pas éthiques</a:t>
                      </a:r>
                    </a:p>
                  </a:txBody>
                  <a:tcPr anchor="ctr"/>
                </a:tc>
                <a:extLst>
                  <a:ext uri="{0D108BD9-81ED-4DB2-BD59-A6C34878D82A}">
                    <a16:rowId xmlns:a16="http://schemas.microsoft.com/office/drawing/2014/main" val="1408764320"/>
                  </a:ext>
                </a:extLst>
              </a:tr>
              <a:tr h="0">
                <a:tc>
                  <a:txBody>
                    <a:bodyPr/>
                    <a:lstStyle/>
                    <a:p>
                      <a:pPr algn="ctr"/>
                      <a:endParaRPr lang="fr-FR" sz="1400" b="0" dirty="0">
                        <a:solidFill>
                          <a:schemeClr val="tx1"/>
                        </a:solidFill>
                      </a:endParaRPr>
                    </a:p>
                  </a:txBody>
                  <a:tcPr anchor="ctr"/>
                </a:tc>
                <a:extLst>
                  <a:ext uri="{0D108BD9-81ED-4DB2-BD59-A6C34878D82A}">
                    <a16:rowId xmlns:a16="http://schemas.microsoft.com/office/drawing/2014/main" val="1116312445"/>
                  </a:ext>
                </a:extLst>
              </a:tr>
            </a:tbl>
          </a:graphicData>
        </a:graphic>
      </p:graphicFrame>
      <p:graphicFrame>
        <p:nvGraphicFramePr>
          <p:cNvPr id="17" name="Graphique 16">
            <a:extLst>
              <a:ext uri="{FF2B5EF4-FFF2-40B4-BE49-F238E27FC236}">
                <a16:creationId xmlns:a16="http://schemas.microsoft.com/office/drawing/2014/main" id="{0E510F5C-AC68-F410-9C77-C7FBE0AFA8F2}"/>
              </a:ext>
            </a:extLst>
          </p:cNvPr>
          <p:cNvGraphicFramePr/>
          <p:nvPr/>
        </p:nvGraphicFramePr>
        <p:xfrm>
          <a:off x="6456039" y="2422826"/>
          <a:ext cx="4565623" cy="3837139"/>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Connecteur droit 2">
            <a:extLst>
              <a:ext uri="{FF2B5EF4-FFF2-40B4-BE49-F238E27FC236}">
                <a16:creationId xmlns:a16="http://schemas.microsoft.com/office/drawing/2014/main" id="{F5B104C1-5583-40C4-60E3-65F35CAC458A}"/>
              </a:ext>
            </a:extLst>
          </p:cNvPr>
          <p:cNvCxnSpPr/>
          <p:nvPr/>
        </p:nvCxnSpPr>
        <p:spPr>
          <a:xfrm>
            <a:off x="1170337" y="473414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394F739D-9657-0E80-BF11-A4D51A7AA145}"/>
              </a:ext>
            </a:extLst>
          </p:cNvPr>
          <p:cNvCxnSpPr/>
          <p:nvPr/>
        </p:nvCxnSpPr>
        <p:spPr>
          <a:xfrm>
            <a:off x="1170337" y="329398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21BDB90C-0118-FB09-EAFE-D884DFEAACC6}"/>
              </a:ext>
            </a:extLst>
          </p:cNvPr>
          <p:cNvSpPr txBox="1"/>
          <p:nvPr/>
        </p:nvSpPr>
        <p:spPr>
          <a:xfrm>
            <a:off x="1370475" y="5933424"/>
            <a:ext cx="3956486" cy="276999"/>
          </a:xfrm>
          <a:prstGeom prst="rect">
            <a:avLst/>
          </a:prstGeom>
        </p:spPr>
        <p:txBody>
          <a:bodyPr wrap="square" lIns="0" tIns="0" rIns="0" bIns="0" rtlCol="0" anchor="t" anchorCtr="0">
            <a:spAutoFit/>
          </a:bodyPr>
          <a:lstStyle/>
          <a:p>
            <a:pPr algn="r" fontAlgn="auto"/>
            <a:r>
              <a:rPr lang="fr-FR" sz="900" dirty="0">
                <a:solidFill>
                  <a:srgbClr val="00B050"/>
                </a:solidFill>
              </a:rPr>
              <a:t>50 ans et plus : 10% </a:t>
            </a:r>
          </a:p>
          <a:p>
            <a:pPr algn="r" fontAlgn="auto"/>
            <a:r>
              <a:rPr lang="fr-FR" sz="900" dirty="0">
                <a:solidFill>
                  <a:srgbClr val="FF0000"/>
                </a:solidFill>
              </a:rPr>
              <a:t>Femme : 9%</a:t>
            </a:r>
          </a:p>
        </p:txBody>
      </p:sp>
    </p:spTree>
    <p:extLst>
      <p:ext uri="{BB962C8B-B14F-4D97-AF65-F5344CB8AC3E}">
        <p14:creationId xmlns:p14="http://schemas.microsoft.com/office/powerpoint/2010/main" val="228526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64</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188640"/>
            <a:ext cx="10855569" cy="664797"/>
          </a:xfrm>
        </p:spPr>
        <p:txBody>
          <a:bodyPr/>
          <a:lstStyle/>
          <a:p>
            <a:r>
              <a:rPr lang="fr-FR" sz="2400" dirty="0"/>
              <a:t>Moins de 6 répondants sur 10 se disent au courant des actions menées par leur entreprise en matière d’éthique et de conformité. Une tendance baissière sur ces dernières années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759839" y="1097907"/>
          <a:ext cx="7889903" cy="285360"/>
        </p:xfrm>
        <a:graphic>
          <a:graphicData uri="http://schemas.openxmlformats.org/drawingml/2006/table">
            <a:tbl>
              <a:tblPr>
                <a:tableStyleId>{5C22544A-7EE6-4342-B048-85BDC9FD1C3A}</a:tableStyleId>
              </a:tblPr>
              <a:tblGrid>
                <a:gridCol w="7889903">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Q5. Etes-vous au courant des actions menées par votre entreprise en matière d’éthique et de conformité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775324" y="146721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5940970" y="2689570"/>
            <a:ext cx="4712713" cy="1569660"/>
          </a:xfrm>
          <a:prstGeom prst="rect">
            <a:avLst/>
          </a:prstGeom>
          <a:noFill/>
        </p:spPr>
        <p:txBody>
          <a:bodyPr wrap="square" lIns="0" rIns="0" rtlCol="0" anchor="b">
            <a:spAutoFit/>
          </a:bodyPr>
          <a:lstStyle/>
          <a:p>
            <a:r>
              <a:rPr lang="en-US" sz="2400" b="1" noProof="1">
                <a:solidFill>
                  <a:srgbClr val="17406D"/>
                </a:solidFill>
                <a:latin typeface="Roboto" panose="02000000000000000000"/>
              </a:rPr>
              <a:t>Sont au courant des actions menées par leur entreprise en matière d’éthique et de conformité</a:t>
            </a:r>
          </a:p>
        </p:txBody>
      </p:sp>
      <p:graphicFrame>
        <p:nvGraphicFramePr>
          <p:cNvPr id="17" name="Graphique 16">
            <a:extLst>
              <a:ext uri="{FF2B5EF4-FFF2-40B4-BE49-F238E27FC236}">
                <a16:creationId xmlns:a16="http://schemas.microsoft.com/office/drawing/2014/main" id="{E141A779-4313-B477-3281-73EA203AA94B}"/>
              </a:ext>
            </a:extLst>
          </p:cNvPr>
          <p:cNvGraphicFramePr/>
          <p:nvPr/>
        </p:nvGraphicFramePr>
        <p:xfrm>
          <a:off x="1969162" y="1898830"/>
          <a:ext cx="3856808" cy="3552884"/>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0">
            <a:extLst>
              <a:ext uri="{FF2B5EF4-FFF2-40B4-BE49-F238E27FC236}">
                <a16:creationId xmlns:a16="http://schemas.microsoft.com/office/drawing/2014/main" id="{EEEF2565-571A-3646-A8D0-FB43A8959989}"/>
              </a:ext>
            </a:extLst>
          </p:cNvPr>
          <p:cNvSpPr txBox="1"/>
          <p:nvPr/>
        </p:nvSpPr>
        <p:spPr>
          <a:xfrm>
            <a:off x="5870975" y="2123855"/>
            <a:ext cx="1345240" cy="830997"/>
          </a:xfrm>
          <a:prstGeom prst="rect">
            <a:avLst/>
          </a:prstGeom>
          <a:noFill/>
        </p:spPr>
        <p:txBody>
          <a:bodyPr wrap="none" rtlCol="0" anchor="ctr">
            <a:spAutoFit/>
          </a:bodyPr>
          <a:lstStyle/>
          <a:p>
            <a:r>
              <a:rPr lang="en-US" sz="4800" b="1" dirty="0">
                <a:solidFill>
                  <a:srgbClr val="17406D"/>
                </a:solidFill>
                <a:latin typeface="Roboto" panose="02000000000000000000"/>
              </a:rPr>
              <a:t>55%</a:t>
            </a:r>
          </a:p>
        </p:txBody>
      </p:sp>
      <p:sp>
        <p:nvSpPr>
          <p:cNvPr id="19" name="Arc 18">
            <a:extLst>
              <a:ext uri="{FF2B5EF4-FFF2-40B4-BE49-F238E27FC236}">
                <a16:creationId xmlns:a16="http://schemas.microsoft.com/office/drawing/2014/main" id="{AF73D947-45EF-6697-7F78-470A7C4D8EE1}"/>
              </a:ext>
            </a:extLst>
          </p:cNvPr>
          <p:cNvSpPr/>
          <p:nvPr/>
        </p:nvSpPr>
        <p:spPr>
          <a:xfrm>
            <a:off x="1799551" y="2058413"/>
            <a:ext cx="3666379" cy="3445140"/>
          </a:xfrm>
          <a:prstGeom prst="arc">
            <a:avLst>
              <a:gd name="adj1" fmla="val 16240062"/>
              <a:gd name="adj2" fmla="val 60791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aphicFrame>
        <p:nvGraphicFramePr>
          <p:cNvPr id="8" name="Graphique 7">
            <a:extLst>
              <a:ext uri="{FF2B5EF4-FFF2-40B4-BE49-F238E27FC236}">
                <a16:creationId xmlns:a16="http://schemas.microsoft.com/office/drawing/2014/main" id="{DE55C91A-0AA5-29BA-0E24-12A01E5370F3}"/>
              </a:ext>
            </a:extLst>
          </p:cNvPr>
          <p:cNvGraphicFramePr/>
          <p:nvPr/>
        </p:nvGraphicFramePr>
        <p:xfrm>
          <a:off x="6086195" y="5081462"/>
          <a:ext cx="3365043" cy="1069829"/>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a:extLst>
              <a:ext uri="{FF2B5EF4-FFF2-40B4-BE49-F238E27FC236}">
                <a16:creationId xmlns:a16="http://schemas.microsoft.com/office/drawing/2014/main" id="{9A9F8951-F1FD-CC81-B04D-678AEE88659F}"/>
              </a:ext>
            </a:extLst>
          </p:cNvPr>
          <p:cNvSpPr txBox="1"/>
          <p:nvPr/>
        </p:nvSpPr>
        <p:spPr>
          <a:xfrm>
            <a:off x="5986031" y="4247442"/>
            <a:ext cx="3956486" cy="461665"/>
          </a:xfrm>
          <a:prstGeom prst="rect">
            <a:avLst/>
          </a:prstGeom>
        </p:spPr>
        <p:txBody>
          <a:bodyPr wrap="square" lIns="0" tIns="0" rIns="0" bIns="0" rtlCol="0" anchor="t" anchorCtr="0">
            <a:spAutoFit/>
          </a:bodyPr>
          <a:lstStyle/>
          <a:p>
            <a:pPr fontAlgn="auto"/>
            <a:r>
              <a:rPr lang="fr-FR" sz="1000" dirty="0">
                <a:solidFill>
                  <a:srgbClr val="00B050"/>
                </a:solidFill>
              </a:rPr>
              <a:t>Homme : 60% </a:t>
            </a:r>
            <a:r>
              <a:rPr lang="fr-FR" sz="1000" dirty="0"/>
              <a:t>/</a:t>
            </a:r>
            <a:r>
              <a:rPr lang="fr-FR" sz="1000" dirty="0">
                <a:solidFill>
                  <a:srgbClr val="00B050"/>
                </a:solidFill>
              </a:rPr>
              <a:t> </a:t>
            </a:r>
            <a:r>
              <a:rPr lang="fr-FR" sz="1000" dirty="0">
                <a:solidFill>
                  <a:srgbClr val="FF0000"/>
                </a:solidFill>
              </a:rPr>
              <a:t>Femme : 52%</a:t>
            </a:r>
          </a:p>
          <a:p>
            <a:pPr fontAlgn="auto"/>
            <a:r>
              <a:rPr lang="fr-FR" sz="1000" dirty="0">
                <a:solidFill>
                  <a:srgbClr val="00B050"/>
                </a:solidFill>
              </a:rPr>
              <a:t>Encadrant une équipe: 72% </a:t>
            </a:r>
            <a:r>
              <a:rPr lang="fr-FR" sz="1000" dirty="0"/>
              <a:t>/</a:t>
            </a:r>
            <a:r>
              <a:rPr lang="fr-FR" sz="1000" dirty="0">
                <a:solidFill>
                  <a:srgbClr val="00B050"/>
                </a:solidFill>
              </a:rPr>
              <a:t> </a:t>
            </a:r>
            <a:r>
              <a:rPr lang="fr-FR" sz="1000" dirty="0">
                <a:solidFill>
                  <a:srgbClr val="FF0000"/>
                </a:solidFill>
              </a:rPr>
              <a:t>N’encadrant pas d’équipe : 48%</a:t>
            </a:r>
          </a:p>
          <a:p>
            <a:pPr fontAlgn="auto"/>
            <a:r>
              <a:rPr lang="fr-FR" sz="1000" dirty="0">
                <a:solidFill>
                  <a:srgbClr val="FF0000"/>
                </a:solidFill>
              </a:rPr>
              <a:t>5 à 9 ans d’ancienneté : 47%</a:t>
            </a:r>
          </a:p>
        </p:txBody>
      </p:sp>
    </p:spTree>
    <p:extLst>
      <p:ext uri="{BB962C8B-B14F-4D97-AF65-F5344CB8AC3E}">
        <p14:creationId xmlns:p14="http://schemas.microsoft.com/office/powerpoint/2010/main" val="146937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phique 7">
            <a:extLst>
              <a:ext uri="{FF2B5EF4-FFF2-40B4-BE49-F238E27FC236}">
                <a16:creationId xmlns:a16="http://schemas.microsoft.com/office/drawing/2014/main" id="{23CDDB77-D291-7EDD-43FF-97EE20A673F8}"/>
              </a:ext>
            </a:extLst>
          </p:cNvPr>
          <p:cNvGraphicFramePr/>
          <p:nvPr/>
        </p:nvGraphicFramePr>
        <p:xfrm>
          <a:off x="5033911" y="5260913"/>
          <a:ext cx="3365043" cy="1069829"/>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65</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188640"/>
            <a:ext cx="10855569" cy="664797"/>
          </a:xfrm>
        </p:spPr>
        <p:txBody>
          <a:bodyPr/>
          <a:lstStyle/>
          <a:p>
            <a:r>
              <a:rPr lang="fr-FR" sz="2400" dirty="0"/>
              <a:t>Plus de 6 répondants sur 10 se sentent concernés par les actions menées par l’entreprise en matière d’éthique et de conformité</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1062172"/>
          <a:ext cx="8728632" cy="285360"/>
        </p:xfrm>
        <a:graphic>
          <a:graphicData uri="http://schemas.openxmlformats.org/drawingml/2006/table">
            <a:tbl>
              <a:tblPr>
                <a:tableStyleId>{5C22544A-7EE6-4342-B048-85BDC9FD1C3A}</a:tableStyleId>
              </a:tblPr>
              <a:tblGrid>
                <a:gridCol w="8728632">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Q6. Vous sentez-vous concerné(e) par les actions menées par votre entreprise en matière d’éthique et conformité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46721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5223225" y="2834701"/>
            <a:ext cx="4712713" cy="1569660"/>
          </a:xfrm>
          <a:prstGeom prst="rect">
            <a:avLst/>
          </a:prstGeom>
          <a:noFill/>
        </p:spPr>
        <p:txBody>
          <a:bodyPr wrap="square" lIns="0" rIns="0" rtlCol="0" anchor="b">
            <a:spAutoFit/>
          </a:bodyPr>
          <a:lstStyle/>
          <a:p>
            <a:r>
              <a:rPr lang="en-US" sz="2400" b="1" noProof="1">
                <a:solidFill>
                  <a:srgbClr val="17406D"/>
                </a:solidFill>
                <a:latin typeface="Roboto" panose="02000000000000000000"/>
              </a:rPr>
              <a:t>Se sentent concerné(e)s par les actions menées par leur entreprise en matière d’éthique et de conformité</a:t>
            </a:r>
          </a:p>
        </p:txBody>
      </p:sp>
      <p:graphicFrame>
        <p:nvGraphicFramePr>
          <p:cNvPr id="17" name="Graphique 16">
            <a:extLst>
              <a:ext uri="{FF2B5EF4-FFF2-40B4-BE49-F238E27FC236}">
                <a16:creationId xmlns:a16="http://schemas.microsoft.com/office/drawing/2014/main" id="{8801C572-F460-3A35-DE7B-D6786B52CB84}"/>
              </a:ext>
            </a:extLst>
          </p:cNvPr>
          <p:cNvGraphicFramePr/>
          <p:nvPr/>
        </p:nvGraphicFramePr>
        <p:xfrm>
          <a:off x="1272388" y="1973864"/>
          <a:ext cx="5168526" cy="3843551"/>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0">
            <a:extLst>
              <a:ext uri="{FF2B5EF4-FFF2-40B4-BE49-F238E27FC236}">
                <a16:creationId xmlns:a16="http://schemas.microsoft.com/office/drawing/2014/main" id="{DEB4865E-EB30-1B7D-7514-3D57DA78DC27}"/>
              </a:ext>
            </a:extLst>
          </p:cNvPr>
          <p:cNvSpPr txBox="1"/>
          <p:nvPr/>
        </p:nvSpPr>
        <p:spPr>
          <a:xfrm>
            <a:off x="5160444" y="2032312"/>
            <a:ext cx="1345240" cy="830997"/>
          </a:xfrm>
          <a:prstGeom prst="rect">
            <a:avLst/>
          </a:prstGeom>
          <a:noFill/>
        </p:spPr>
        <p:txBody>
          <a:bodyPr wrap="none" rtlCol="0" anchor="ctr">
            <a:spAutoFit/>
          </a:bodyPr>
          <a:lstStyle/>
          <a:p>
            <a:r>
              <a:rPr lang="en-US" sz="4800" b="1" dirty="0">
                <a:solidFill>
                  <a:srgbClr val="17406D"/>
                </a:solidFill>
                <a:latin typeface="Roboto" panose="02000000000000000000"/>
              </a:rPr>
              <a:t>65%</a:t>
            </a:r>
          </a:p>
        </p:txBody>
      </p:sp>
      <p:sp>
        <p:nvSpPr>
          <p:cNvPr id="19" name="Arc 18">
            <a:extLst>
              <a:ext uri="{FF2B5EF4-FFF2-40B4-BE49-F238E27FC236}">
                <a16:creationId xmlns:a16="http://schemas.microsoft.com/office/drawing/2014/main" id="{7F7E231B-21E0-BF57-FDA5-E7A92946B7B3}"/>
              </a:ext>
            </a:extLst>
          </p:cNvPr>
          <p:cNvSpPr/>
          <p:nvPr/>
        </p:nvSpPr>
        <p:spPr>
          <a:xfrm>
            <a:off x="1370475" y="2149300"/>
            <a:ext cx="3341672" cy="3377736"/>
          </a:xfrm>
          <a:prstGeom prst="arc">
            <a:avLst>
              <a:gd name="adj1" fmla="val 16240062"/>
              <a:gd name="adj2" fmla="val 842963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 name="ZoneTexte 1">
            <a:extLst>
              <a:ext uri="{FF2B5EF4-FFF2-40B4-BE49-F238E27FC236}">
                <a16:creationId xmlns:a16="http://schemas.microsoft.com/office/drawing/2014/main" id="{56649E34-03DE-AD17-E04C-E3B7AF4CEFC6}"/>
              </a:ext>
            </a:extLst>
          </p:cNvPr>
          <p:cNvSpPr txBox="1"/>
          <p:nvPr/>
        </p:nvSpPr>
        <p:spPr>
          <a:xfrm>
            <a:off x="5236595" y="4464808"/>
            <a:ext cx="3716940" cy="461665"/>
          </a:xfrm>
          <a:prstGeom prst="rect">
            <a:avLst/>
          </a:prstGeom>
        </p:spPr>
        <p:txBody>
          <a:bodyPr wrap="square" lIns="0" tIns="0" rIns="0" bIns="0" rtlCol="0" anchor="t" anchorCtr="0">
            <a:spAutoFit/>
          </a:bodyPr>
          <a:lstStyle/>
          <a:p>
            <a:pPr fontAlgn="auto"/>
            <a:r>
              <a:rPr lang="fr-FR" sz="1000" dirty="0">
                <a:solidFill>
                  <a:srgbClr val="00B050"/>
                </a:solidFill>
              </a:rPr>
              <a:t>Homme : 68% </a:t>
            </a:r>
            <a:r>
              <a:rPr lang="fr-FR" sz="1000" dirty="0"/>
              <a:t>/ </a:t>
            </a:r>
            <a:r>
              <a:rPr lang="fr-FR" sz="1000" dirty="0">
                <a:solidFill>
                  <a:srgbClr val="C00000"/>
                </a:solidFill>
              </a:rPr>
              <a:t>Femme : 63%</a:t>
            </a:r>
          </a:p>
          <a:p>
            <a:pPr fontAlgn="auto"/>
            <a:r>
              <a:rPr lang="fr-FR" sz="1000" dirty="0">
                <a:solidFill>
                  <a:srgbClr val="00B050"/>
                </a:solidFill>
              </a:rPr>
              <a:t>Encadrant une équipe : 78% </a:t>
            </a:r>
            <a:r>
              <a:rPr lang="fr-FR" sz="1000" dirty="0"/>
              <a:t>/ </a:t>
            </a:r>
            <a:r>
              <a:rPr lang="fr-FR" sz="1000" dirty="0">
                <a:solidFill>
                  <a:srgbClr val="C00000"/>
                </a:solidFill>
              </a:rPr>
              <a:t>N’encadrant pas d’équipe : 59%</a:t>
            </a:r>
          </a:p>
          <a:p>
            <a:pPr fontAlgn="auto"/>
            <a:r>
              <a:rPr lang="fr-FR" sz="1000" dirty="0">
                <a:solidFill>
                  <a:srgbClr val="C00000"/>
                </a:solidFill>
              </a:rPr>
              <a:t>49 à 49 ans ancienneté : 61%</a:t>
            </a:r>
          </a:p>
        </p:txBody>
      </p:sp>
    </p:spTree>
    <p:extLst>
      <p:ext uri="{BB962C8B-B14F-4D97-AF65-F5344CB8AC3E}">
        <p14:creationId xmlns:p14="http://schemas.microsoft.com/office/powerpoint/2010/main" val="261493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BAE7A-5C67-47C6-F118-3667A311E5CA}"/>
              </a:ext>
            </a:extLst>
          </p:cNvPr>
          <p:cNvSpPr>
            <a:spLocks noGrp="1"/>
          </p:cNvSpPr>
          <p:nvPr>
            <p:ph type="title"/>
          </p:nvPr>
        </p:nvSpPr>
        <p:spPr>
          <a:xfrm>
            <a:off x="812331" y="188640"/>
            <a:ext cx="10872909" cy="664797"/>
          </a:xfrm>
        </p:spPr>
        <p:txBody>
          <a:bodyPr/>
          <a:lstStyle/>
          <a:p>
            <a:r>
              <a:rPr lang="fr-FR" sz="2400" dirty="0"/>
              <a:t>Des managers significativement plus au fait et plus concernés par les actions menées par leur entreprise en matière d’éthique et de conformité</a:t>
            </a:r>
          </a:p>
        </p:txBody>
      </p:sp>
      <p:sp>
        <p:nvSpPr>
          <p:cNvPr id="4" name="Espace réservé du pied de page 3">
            <a:extLst>
              <a:ext uri="{FF2B5EF4-FFF2-40B4-BE49-F238E27FC236}">
                <a16:creationId xmlns:a16="http://schemas.microsoft.com/office/drawing/2014/main" id="{BD7541D4-C108-A807-D96D-C431D1A69BF8}"/>
              </a:ext>
            </a:extLst>
          </p:cNvPr>
          <p:cNvSpPr>
            <a:spLocks noGrp="1"/>
          </p:cNvSpPr>
          <p:nvPr>
            <p:ph type="ftr" sz="quarter" idx="3"/>
          </p:nvPr>
        </p:nvSpPr>
        <p:spPr/>
        <p:txBody>
          <a:bodyPr/>
          <a:lstStyle/>
          <a:p>
            <a:r>
              <a:rPr lang="fr-FR" altLang="fr-FR"/>
              <a:t>Occurrence pour le Cercle d’Ethique des Affaires  | Barômètre du climat Ethique | mai 2023</a:t>
            </a:r>
            <a:endParaRPr lang="fr-FR" altLang="fr-FR" dirty="0"/>
          </a:p>
        </p:txBody>
      </p:sp>
      <p:sp>
        <p:nvSpPr>
          <p:cNvPr id="5" name="Espace réservé du numéro de diapositive 4">
            <a:extLst>
              <a:ext uri="{FF2B5EF4-FFF2-40B4-BE49-F238E27FC236}">
                <a16:creationId xmlns:a16="http://schemas.microsoft.com/office/drawing/2014/main" id="{4D6293A9-0340-BFC2-5C00-B8F1D23491F1}"/>
              </a:ext>
            </a:extLst>
          </p:cNvPr>
          <p:cNvSpPr>
            <a:spLocks noGrp="1"/>
          </p:cNvSpPr>
          <p:nvPr>
            <p:ph type="sldNum" sz="quarter" idx="4"/>
          </p:nvPr>
        </p:nvSpPr>
        <p:spPr/>
        <p:txBody>
          <a:bodyPr/>
          <a:lstStyle/>
          <a:p>
            <a:fld id="{69A197D1-22BB-4CE7-B90B-919B10D073A0}" type="slidenum">
              <a:rPr lang="fr-FR" altLang="fr-FR" smtClean="0"/>
              <a:pPr/>
              <a:t>66</a:t>
            </a:fld>
            <a:endParaRPr lang="fr-FR" altLang="fr-FR" dirty="0"/>
          </a:p>
        </p:txBody>
      </p:sp>
      <p:graphicFrame>
        <p:nvGraphicFramePr>
          <p:cNvPr id="6" name="Graphique 5">
            <a:extLst>
              <a:ext uri="{FF2B5EF4-FFF2-40B4-BE49-F238E27FC236}">
                <a16:creationId xmlns:a16="http://schemas.microsoft.com/office/drawing/2014/main" id="{03178F5C-9E68-51D4-F6F5-F4BFCA23B3A7}"/>
              </a:ext>
            </a:extLst>
          </p:cNvPr>
          <p:cNvGraphicFramePr/>
          <p:nvPr/>
        </p:nvGraphicFramePr>
        <p:xfrm>
          <a:off x="1685510" y="3510644"/>
          <a:ext cx="2745305" cy="26563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au 6">
            <a:extLst>
              <a:ext uri="{FF2B5EF4-FFF2-40B4-BE49-F238E27FC236}">
                <a16:creationId xmlns:a16="http://schemas.microsoft.com/office/drawing/2014/main" id="{F7486006-17D5-2946-8D26-09421E2A5171}"/>
              </a:ext>
            </a:extLst>
          </p:cNvPr>
          <p:cNvGraphicFramePr>
            <a:graphicFrameLocks noGrp="1"/>
          </p:cNvGraphicFramePr>
          <p:nvPr/>
        </p:nvGraphicFramePr>
        <p:xfrm>
          <a:off x="652733" y="1093619"/>
          <a:ext cx="8638620" cy="498720"/>
        </p:xfrm>
        <a:graphic>
          <a:graphicData uri="http://schemas.openxmlformats.org/drawingml/2006/table">
            <a:tbl>
              <a:tblPr>
                <a:tableStyleId>{5C22544A-7EE6-4342-B048-85BDC9FD1C3A}</a:tableStyleId>
              </a:tblPr>
              <a:tblGrid>
                <a:gridCol w="8638620">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Q5. Etes-vous au courant des actions menées par votre entreprise en matière d’éthique et de conformité ? </a:t>
                      </a:r>
                    </a:p>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Q6. Vous sentez-vous concerné(e) par les actions menées par votre entreprise en matière d’éthique et conformité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8" name="ZoneTexte 7">
            <a:extLst>
              <a:ext uri="{FF2B5EF4-FFF2-40B4-BE49-F238E27FC236}">
                <a16:creationId xmlns:a16="http://schemas.microsoft.com/office/drawing/2014/main" id="{A1CD2991-A2C1-3FDE-C1D6-B14D9BB8DE33}"/>
              </a:ext>
            </a:extLst>
          </p:cNvPr>
          <p:cNvSpPr txBox="1"/>
          <p:nvPr/>
        </p:nvSpPr>
        <p:spPr>
          <a:xfrm>
            <a:off x="668217" y="1673805"/>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15" name="TextBox 94">
            <a:extLst>
              <a:ext uri="{FF2B5EF4-FFF2-40B4-BE49-F238E27FC236}">
                <a16:creationId xmlns:a16="http://schemas.microsoft.com/office/drawing/2014/main" id="{8FA3A21D-A42E-2D77-80B4-38969E7D0B78}"/>
              </a:ext>
            </a:extLst>
          </p:cNvPr>
          <p:cNvSpPr txBox="1"/>
          <p:nvPr/>
        </p:nvSpPr>
        <p:spPr>
          <a:xfrm>
            <a:off x="6903964" y="2454840"/>
            <a:ext cx="4772656" cy="584775"/>
          </a:xfrm>
          <a:prstGeom prst="rect">
            <a:avLst/>
          </a:prstGeom>
          <a:noFill/>
        </p:spPr>
        <p:txBody>
          <a:bodyPr wrap="square" lIns="0" rIns="0" rtlCol="0" anchor="b">
            <a:spAutoFit/>
          </a:bodyPr>
          <a:lstStyle/>
          <a:p>
            <a:pPr algn="ctr"/>
            <a:r>
              <a:rPr lang="en-US" sz="1600" b="1" noProof="1">
                <a:solidFill>
                  <a:srgbClr val="17406D"/>
                </a:solidFill>
                <a:latin typeface="Roboto" panose="02000000000000000000"/>
              </a:rPr>
              <a:t>Se sentent concerné(e)s par les actions menées par leur entreprise en matière d’éthique et de conformité</a:t>
            </a:r>
            <a:endParaRPr lang="en-US" sz="2400" b="1" noProof="1">
              <a:solidFill>
                <a:srgbClr val="17406D"/>
              </a:solidFill>
              <a:latin typeface="Roboto" panose="02000000000000000000"/>
            </a:endParaRPr>
          </a:p>
        </p:txBody>
      </p:sp>
      <p:graphicFrame>
        <p:nvGraphicFramePr>
          <p:cNvPr id="20" name="Graphique 19">
            <a:extLst>
              <a:ext uri="{FF2B5EF4-FFF2-40B4-BE49-F238E27FC236}">
                <a16:creationId xmlns:a16="http://schemas.microsoft.com/office/drawing/2014/main" id="{BF69614B-13E8-4558-93D8-DD94778F6086}"/>
              </a:ext>
            </a:extLst>
          </p:cNvPr>
          <p:cNvGraphicFramePr/>
          <p:nvPr/>
        </p:nvGraphicFramePr>
        <p:xfrm>
          <a:off x="7986210" y="3517919"/>
          <a:ext cx="2745305" cy="2656386"/>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Connecteur droit 22">
            <a:extLst>
              <a:ext uri="{FF2B5EF4-FFF2-40B4-BE49-F238E27FC236}">
                <a16:creationId xmlns:a16="http://schemas.microsoft.com/office/drawing/2014/main" id="{A92A96F2-0BC2-EAF2-271B-C6EEBAF03D0F}"/>
              </a:ext>
            </a:extLst>
          </p:cNvPr>
          <p:cNvCxnSpPr>
            <a:cxnSpLocks/>
          </p:cNvCxnSpPr>
          <p:nvPr/>
        </p:nvCxnSpPr>
        <p:spPr>
          <a:xfrm>
            <a:off x="6186010" y="2978950"/>
            <a:ext cx="0" cy="3150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Box 94">
            <a:extLst>
              <a:ext uri="{FF2B5EF4-FFF2-40B4-BE49-F238E27FC236}">
                <a16:creationId xmlns:a16="http://schemas.microsoft.com/office/drawing/2014/main" id="{F23D03D4-FB0D-6723-F991-76D53E1F0423}"/>
              </a:ext>
            </a:extLst>
          </p:cNvPr>
          <p:cNvSpPr txBox="1"/>
          <p:nvPr/>
        </p:nvSpPr>
        <p:spPr>
          <a:xfrm>
            <a:off x="806523" y="2454841"/>
            <a:ext cx="4772656" cy="584775"/>
          </a:xfrm>
          <a:prstGeom prst="rect">
            <a:avLst/>
          </a:prstGeom>
          <a:noFill/>
        </p:spPr>
        <p:txBody>
          <a:bodyPr wrap="square" lIns="0" rIns="0" rtlCol="0" anchor="b">
            <a:spAutoFit/>
          </a:bodyPr>
          <a:lstStyle/>
          <a:p>
            <a:pPr algn="ctr"/>
            <a:r>
              <a:rPr lang="en-US" sz="1600" b="1" noProof="1">
                <a:solidFill>
                  <a:srgbClr val="17406D"/>
                </a:solidFill>
                <a:latin typeface="Roboto" panose="02000000000000000000"/>
              </a:rPr>
              <a:t>Sont au courant des actions menées par leur entreprise en matière d’éthique et de conformité</a:t>
            </a:r>
          </a:p>
        </p:txBody>
      </p:sp>
      <p:sp>
        <p:nvSpPr>
          <p:cNvPr id="24" name="ZoneTexte 23">
            <a:extLst>
              <a:ext uri="{FF2B5EF4-FFF2-40B4-BE49-F238E27FC236}">
                <a16:creationId xmlns:a16="http://schemas.microsoft.com/office/drawing/2014/main" id="{FE9EA214-72A7-AB03-E735-A593BD185A15}"/>
              </a:ext>
            </a:extLst>
          </p:cNvPr>
          <p:cNvSpPr txBox="1"/>
          <p:nvPr/>
        </p:nvSpPr>
        <p:spPr>
          <a:xfrm>
            <a:off x="2623308" y="3474005"/>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7" name="ZoneTexte 26">
            <a:extLst>
              <a:ext uri="{FF2B5EF4-FFF2-40B4-BE49-F238E27FC236}">
                <a16:creationId xmlns:a16="http://schemas.microsoft.com/office/drawing/2014/main" id="{4FA09172-A633-A862-C628-1DA8EE0E2131}"/>
              </a:ext>
            </a:extLst>
          </p:cNvPr>
          <p:cNvSpPr txBox="1"/>
          <p:nvPr/>
        </p:nvSpPr>
        <p:spPr>
          <a:xfrm>
            <a:off x="8886310" y="3429000"/>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3" name="Forme libre : forme 2">
            <a:extLst>
              <a:ext uri="{FF2B5EF4-FFF2-40B4-BE49-F238E27FC236}">
                <a16:creationId xmlns:a16="http://schemas.microsoft.com/office/drawing/2014/main" id="{58035198-6274-299C-1F72-EC22797F5DD3}"/>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Tree>
    <p:extLst>
      <p:ext uri="{BB962C8B-B14F-4D97-AF65-F5344CB8AC3E}">
        <p14:creationId xmlns:p14="http://schemas.microsoft.com/office/powerpoint/2010/main" val="96970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67</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602614" y="218006"/>
            <a:ext cx="10855569" cy="664797"/>
          </a:xfrm>
        </p:spPr>
        <p:txBody>
          <a:bodyPr/>
          <a:lstStyle/>
          <a:p>
            <a:r>
              <a:rPr lang="fr-FR" sz="2400" dirty="0"/>
              <a:t>L’exemplarité du management, le respect et la protection des données personnelles : principaux sujets à traiter en termes d’éthique et de conformité</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59134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3168" y="1249188"/>
          <a:ext cx="7783092" cy="285360"/>
        </p:xfrm>
        <a:graphic>
          <a:graphicData uri="http://schemas.openxmlformats.org/drawingml/2006/table">
            <a:tbl>
              <a:tblPr>
                <a:tableStyleId>{5C22544A-7EE6-4342-B048-85BDC9FD1C3A}</a:tableStyleId>
              </a:tblPr>
              <a:tblGrid>
                <a:gridCol w="7783092">
                  <a:extLst>
                    <a:ext uri="{9D8B030D-6E8A-4147-A177-3AD203B41FA5}">
                      <a16:colId xmlns:a16="http://schemas.microsoft.com/office/drawing/2014/main" val="3555398857"/>
                    </a:ext>
                  </a:extLst>
                </a:gridCol>
              </a:tblGrid>
              <a:tr h="0">
                <a:tc>
                  <a:txBody>
                    <a:bodyPr/>
                    <a:lstStyle/>
                    <a:p>
                      <a:pPr lvl="0"/>
                      <a:r>
                        <a:rPr lang="fr-FR" sz="1400" b="1" kern="1200" dirty="0">
                          <a:solidFill>
                            <a:schemeClr val="dk1"/>
                          </a:solidFill>
                          <a:effectLst/>
                          <a:latin typeface="+mn-lt"/>
                          <a:ea typeface="+mn-ea"/>
                          <a:cs typeface="+mn-cs"/>
                        </a:rPr>
                        <a:t>Q7. Pour vous, quels sont 3 sujets les plus importants dans le domaine de l’éthique et de la conformité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50012"/>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3 réponses maximum  | Base : 1001 répondants</a:t>
            </a:r>
          </a:p>
        </p:txBody>
      </p:sp>
      <p:graphicFrame>
        <p:nvGraphicFramePr>
          <p:cNvPr id="4" name="Tableau 7">
            <a:extLst>
              <a:ext uri="{FF2B5EF4-FFF2-40B4-BE49-F238E27FC236}">
                <a16:creationId xmlns:a16="http://schemas.microsoft.com/office/drawing/2014/main" id="{3DC082E8-73EC-2D0E-B81D-4E51495032AC}"/>
              </a:ext>
            </a:extLst>
          </p:cNvPr>
          <p:cNvGraphicFramePr>
            <a:graphicFrameLocks noGrp="1"/>
          </p:cNvGraphicFramePr>
          <p:nvPr/>
        </p:nvGraphicFramePr>
        <p:xfrm>
          <a:off x="1055440" y="2443255"/>
          <a:ext cx="4617693" cy="3888988"/>
        </p:xfrm>
        <a:graphic>
          <a:graphicData uri="http://schemas.openxmlformats.org/drawingml/2006/table">
            <a:tbl>
              <a:tblPr firstRow="1" bandRow="1">
                <a:tableStyleId>{2D5ABB26-0587-4C30-8999-92F81FD0307C}</a:tableStyleId>
              </a:tblPr>
              <a:tblGrid>
                <a:gridCol w="4617693">
                  <a:extLst>
                    <a:ext uri="{9D8B030D-6E8A-4147-A177-3AD203B41FA5}">
                      <a16:colId xmlns:a16="http://schemas.microsoft.com/office/drawing/2014/main" val="3325012296"/>
                    </a:ext>
                  </a:extLst>
                </a:gridCol>
              </a:tblGrid>
              <a:tr h="554627">
                <a:tc>
                  <a:txBody>
                    <a:bodyPr/>
                    <a:lstStyle/>
                    <a:p>
                      <a:pPr lvl="0" algn="ctr"/>
                      <a:r>
                        <a:rPr lang="fr-FR" sz="1400" kern="1200" dirty="0">
                          <a:solidFill>
                            <a:schemeClr val="tx1"/>
                          </a:solidFill>
                          <a:effectLst/>
                          <a:latin typeface="+mn-lt"/>
                          <a:ea typeface="+mn-ea"/>
                          <a:cs typeface="+mn-cs"/>
                        </a:rPr>
                        <a:t>Exemplarité du management – </a:t>
                      </a:r>
                    </a:p>
                    <a:p>
                      <a:pPr lvl="0" algn="ctr"/>
                      <a:r>
                        <a:rPr lang="fr-FR" sz="1400" kern="1200" dirty="0">
                          <a:solidFill>
                            <a:schemeClr val="tx1"/>
                          </a:solidFill>
                          <a:effectLst/>
                          <a:latin typeface="+mn-lt"/>
                          <a:ea typeface="+mn-ea"/>
                          <a:cs typeface="+mn-cs"/>
                        </a:rPr>
                        <a:t>Respect et protection des collaborateurs</a:t>
                      </a:r>
                    </a:p>
                  </a:txBody>
                  <a:tcPr anchor="ctr"/>
                </a:tc>
                <a:extLst>
                  <a:ext uri="{0D108BD9-81ED-4DB2-BD59-A6C34878D82A}">
                    <a16:rowId xmlns:a16="http://schemas.microsoft.com/office/drawing/2014/main" val="850639632"/>
                  </a:ext>
                </a:extLst>
              </a:tr>
              <a:tr h="372511">
                <a:tc>
                  <a:txBody>
                    <a:bodyPr/>
                    <a:lstStyle/>
                    <a:p>
                      <a:pPr lvl="0" algn="ctr"/>
                      <a:r>
                        <a:rPr lang="fr-FR" sz="1400" kern="1200" dirty="0">
                          <a:solidFill>
                            <a:schemeClr val="tx1"/>
                          </a:solidFill>
                          <a:effectLst/>
                          <a:latin typeface="+mn-lt"/>
                          <a:ea typeface="+mn-ea"/>
                          <a:cs typeface="+mn-cs"/>
                        </a:rPr>
                        <a:t>Respect et protection des données personnelles</a:t>
                      </a:r>
                    </a:p>
                  </a:txBody>
                  <a:tcPr anchor="ctr"/>
                </a:tc>
                <a:extLst>
                  <a:ext uri="{0D108BD9-81ED-4DB2-BD59-A6C34878D82A}">
                    <a16:rowId xmlns:a16="http://schemas.microsoft.com/office/drawing/2014/main" val="976695675"/>
                  </a:ext>
                </a:extLst>
              </a:tr>
              <a:tr h="554627">
                <a:tc>
                  <a:txBody>
                    <a:bodyPr/>
                    <a:lstStyle/>
                    <a:p>
                      <a:pPr lvl="0" algn="ctr"/>
                      <a:r>
                        <a:rPr lang="fr-FR" sz="1400" kern="1200" dirty="0">
                          <a:solidFill>
                            <a:schemeClr val="tx1"/>
                          </a:solidFill>
                          <a:effectLst/>
                          <a:latin typeface="+mn-lt"/>
                          <a:ea typeface="+mn-ea"/>
                          <a:cs typeface="+mn-cs"/>
                        </a:rPr>
                        <a:t>Respect et protection des clients</a:t>
                      </a:r>
                    </a:p>
                  </a:txBody>
                  <a:tcPr anchor="ctr"/>
                </a:tc>
                <a:extLst>
                  <a:ext uri="{0D108BD9-81ED-4DB2-BD59-A6C34878D82A}">
                    <a16:rowId xmlns:a16="http://schemas.microsoft.com/office/drawing/2014/main" val="2111303180"/>
                  </a:ext>
                </a:extLst>
              </a:tr>
              <a:tr h="326252">
                <a:tc>
                  <a:txBody>
                    <a:bodyPr/>
                    <a:lstStyle/>
                    <a:p>
                      <a:pPr lvl="0" algn="ctr"/>
                      <a:r>
                        <a:rPr lang="fr-FR" sz="1400" kern="1200" dirty="0">
                          <a:solidFill>
                            <a:schemeClr val="tx1"/>
                          </a:solidFill>
                          <a:effectLst/>
                          <a:latin typeface="+mn-lt"/>
                          <a:ea typeface="+mn-ea"/>
                          <a:cs typeface="+mn-cs"/>
                        </a:rPr>
                        <a:t>Respect des valeurs de mon entreprise</a:t>
                      </a:r>
                    </a:p>
                  </a:txBody>
                  <a:tcPr anchor="ctr"/>
                </a:tc>
                <a:extLst>
                  <a:ext uri="{0D108BD9-81ED-4DB2-BD59-A6C34878D82A}">
                    <a16:rowId xmlns:a16="http://schemas.microsoft.com/office/drawing/2014/main" val="3826371416"/>
                  </a:ext>
                </a:extLst>
              </a:tr>
              <a:tr h="426673">
                <a:tc>
                  <a:txBody>
                    <a:bodyPr/>
                    <a:lstStyle/>
                    <a:p>
                      <a:pPr lvl="0" algn="ctr"/>
                      <a:r>
                        <a:rPr lang="fr-FR" sz="1400" kern="1200" dirty="0">
                          <a:solidFill>
                            <a:schemeClr val="tx1"/>
                          </a:solidFill>
                          <a:effectLst/>
                          <a:latin typeface="+mn-lt"/>
                          <a:ea typeface="+mn-ea"/>
                          <a:cs typeface="+mn-cs"/>
                        </a:rPr>
                        <a:t>Lutte contre la fraude, prévention de la corruption, blanchiment d’argent</a:t>
                      </a:r>
                    </a:p>
                  </a:txBody>
                  <a:tcPr anchor="ctr"/>
                </a:tc>
                <a:extLst>
                  <a:ext uri="{0D108BD9-81ED-4DB2-BD59-A6C34878D82A}">
                    <a16:rowId xmlns:a16="http://schemas.microsoft.com/office/drawing/2014/main" val="1408764320"/>
                  </a:ext>
                </a:extLst>
              </a:tr>
              <a:tr h="35556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kern="1200" dirty="0">
                          <a:solidFill>
                            <a:schemeClr val="tx1"/>
                          </a:solidFill>
                          <a:effectLst/>
                          <a:latin typeface="+mn-lt"/>
                          <a:ea typeface="+mn-ea"/>
                          <a:cs typeface="+mn-cs"/>
                        </a:rPr>
                        <a:t>Prévention des conflits d’intérêts</a:t>
                      </a:r>
                    </a:p>
                  </a:txBody>
                  <a:tcPr anchor="ctr"/>
                </a:tc>
                <a:extLst>
                  <a:ext uri="{0D108BD9-81ED-4DB2-BD59-A6C34878D82A}">
                    <a16:rowId xmlns:a16="http://schemas.microsoft.com/office/drawing/2014/main" val="1247273471"/>
                  </a:ext>
                </a:extLst>
              </a:tr>
              <a:tr h="462228">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kern="1200" dirty="0">
                          <a:solidFill>
                            <a:schemeClr val="tx1"/>
                          </a:solidFill>
                          <a:effectLst/>
                          <a:latin typeface="+mn-lt"/>
                          <a:ea typeface="+mn-ea"/>
                          <a:cs typeface="+mn-cs"/>
                        </a:rPr>
                        <a:t>Respect des communautés locales</a:t>
                      </a:r>
                    </a:p>
                  </a:txBody>
                  <a:tcPr anchor="ctr"/>
                </a:tc>
                <a:extLst>
                  <a:ext uri="{0D108BD9-81ED-4DB2-BD59-A6C34878D82A}">
                    <a16:rowId xmlns:a16="http://schemas.microsoft.com/office/drawing/2014/main" val="4006396349"/>
                  </a:ext>
                </a:extLst>
              </a:tr>
              <a:tr h="372511">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kern="1200" dirty="0">
                          <a:solidFill>
                            <a:schemeClr val="tx1"/>
                          </a:solidFill>
                          <a:effectLst/>
                          <a:latin typeface="+mn-lt"/>
                          <a:ea typeface="+mn-ea"/>
                          <a:cs typeface="+mn-cs"/>
                        </a:rPr>
                        <a:t>Respect des partenaires économiques</a:t>
                      </a:r>
                    </a:p>
                  </a:txBody>
                  <a:tcPr anchor="ctr"/>
                </a:tc>
                <a:extLst>
                  <a:ext uri="{0D108BD9-81ED-4DB2-BD59-A6C34878D82A}">
                    <a16:rowId xmlns:a16="http://schemas.microsoft.com/office/drawing/2014/main" val="4005051293"/>
                  </a:ext>
                </a:extLst>
              </a:tr>
              <a:tr h="372511">
                <a:tc>
                  <a:txBody>
                    <a:bodyPr/>
                    <a:lstStyle/>
                    <a:p>
                      <a:pPr algn="ctr"/>
                      <a:r>
                        <a:rPr lang="fr-FR" sz="1400" b="0" dirty="0">
                          <a:solidFill>
                            <a:schemeClr val="tx1"/>
                          </a:solidFill>
                        </a:rPr>
                        <a:t>Autres</a:t>
                      </a:r>
                    </a:p>
                  </a:txBody>
                  <a:tcPr anchor="ctr"/>
                </a:tc>
                <a:extLst>
                  <a:ext uri="{0D108BD9-81ED-4DB2-BD59-A6C34878D82A}">
                    <a16:rowId xmlns:a16="http://schemas.microsoft.com/office/drawing/2014/main" val="1116312445"/>
                  </a:ext>
                </a:extLst>
              </a:tr>
            </a:tbl>
          </a:graphicData>
        </a:graphic>
      </p:graphicFrame>
      <p:graphicFrame>
        <p:nvGraphicFramePr>
          <p:cNvPr id="21" name="Graphique 20">
            <a:extLst>
              <a:ext uri="{FF2B5EF4-FFF2-40B4-BE49-F238E27FC236}">
                <a16:creationId xmlns:a16="http://schemas.microsoft.com/office/drawing/2014/main" id="{FBF2F3A7-34EE-C6CF-277B-FC06D3D8E881}"/>
              </a:ext>
            </a:extLst>
          </p:cNvPr>
          <p:cNvGraphicFramePr/>
          <p:nvPr/>
        </p:nvGraphicFramePr>
        <p:xfrm>
          <a:off x="5465929" y="2444364"/>
          <a:ext cx="5445605" cy="4055657"/>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Connecteur droit 7">
            <a:extLst>
              <a:ext uri="{FF2B5EF4-FFF2-40B4-BE49-F238E27FC236}">
                <a16:creationId xmlns:a16="http://schemas.microsoft.com/office/drawing/2014/main" id="{0AAA3B23-4AF0-A690-E81F-38FF0405DA4E}"/>
              </a:ext>
            </a:extLst>
          </p:cNvPr>
          <p:cNvCxnSpPr/>
          <p:nvPr/>
        </p:nvCxnSpPr>
        <p:spPr>
          <a:xfrm>
            <a:off x="1089732" y="473414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id="{AAAF74FB-F26F-2A31-0D80-941A6268012B}"/>
              </a:ext>
            </a:extLst>
          </p:cNvPr>
          <p:cNvCxnSpPr/>
          <p:nvPr/>
        </p:nvCxnSpPr>
        <p:spPr>
          <a:xfrm>
            <a:off x="1089732" y="342900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313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608572"/>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nvGraphicFramePr>
        <p:xfrm>
          <a:off x="694144" y="818710"/>
          <a:ext cx="7787122" cy="285360"/>
        </p:xfrm>
        <a:graphic>
          <a:graphicData uri="http://schemas.openxmlformats.org/drawingml/2006/table">
            <a:tbl>
              <a:tblPr>
                <a:tableStyleId>{5C22544A-7EE6-4342-B048-85BDC9FD1C3A}</a:tableStyleId>
              </a:tblPr>
              <a:tblGrid>
                <a:gridCol w="7787122">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Q7. Pour vous, quels sont 3 sujets les plus importants dans le domaine de l’éthique et de la conformité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336014"/>
            <a:ext cx="11462580"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 </a:t>
            </a:r>
            <a:r>
              <a:rPr lang="fr-FR" sz="2400" dirty="0"/>
              <a:t>principaux sujets à traiter en termes d’éthique et de conformité</a:t>
            </a:r>
            <a:endParaRPr lang="fr-FR" sz="2400" b="1" dirty="0">
              <a:latin typeface="Oswald" panose="00000500000000000000" pitchFamily="2" charset="0"/>
              <a:ea typeface="Roboto" panose="02000000000000000000" pitchFamily="2" charset="0"/>
              <a:cs typeface="Roboto" panose="02000000000000000000" pitchFamily="2" charset="0"/>
            </a:endParaRP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336014"/>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703069" y="1197992"/>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3 réponses maximum  | Base : 1001 répondants</a:t>
            </a: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nvGraphicFramePr>
        <p:xfrm>
          <a:off x="281875" y="2078850"/>
          <a:ext cx="11619770" cy="3900861"/>
        </p:xfrm>
        <a:graphic>
          <a:graphicData uri="http://schemas.openxmlformats.org/drawingml/2006/table">
            <a:tbl>
              <a:tblPr firstRow="1" bandRow="1"/>
              <a:tblGrid>
                <a:gridCol w="3227316">
                  <a:extLst>
                    <a:ext uri="{9D8B030D-6E8A-4147-A177-3AD203B41FA5}">
                      <a16:colId xmlns:a16="http://schemas.microsoft.com/office/drawing/2014/main" val="1613173348"/>
                    </a:ext>
                  </a:extLst>
                </a:gridCol>
                <a:gridCol w="1258106">
                  <a:extLst>
                    <a:ext uri="{9D8B030D-6E8A-4147-A177-3AD203B41FA5}">
                      <a16:colId xmlns:a16="http://schemas.microsoft.com/office/drawing/2014/main" val="2417229433"/>
                    </a:ext>
                  </a:extLst>
                </a:gridCol>
                <a:gridCol w="3172615">
                  <a:extLst>
                    <a:ext uri="{9D8B030D-6E8A-4147-A177-3AD203B41FA5}">
                      <a16:colId xmlns:a16="http://schemas.microsoft.com/office/drawing/2014/main" val="4065695276"/>
                    </a:ext>
                  </a:extLst>
                </a:gridCol>
                <a:gridCol w="3961733">
                  <a:extLst>
                    <a:ext uri="{9D8B030D-6E8A-4147-A177-3AD203B41FA5}">
                      <a16:colId xmlns:a16="http://schemas.microsoft.com/office/drawing/2014/main" val="1842800419"/>
                    </a:ext>
                  </a:extLst>
                </a:gridCol>
              </a:tblGrid>
              <a:tr h="673448">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lvl="0" algn="ctr"/>
                      <a:r>
                        <a:rPr lang="fr-FR" sz="900" b="1" kern="1200" dirty="0">
                          <a:solidFill>
                            <a:schemeClr val="tx1"/>
                          </a:solidFill>
                          <a:latin typeface="Verdana"/>
                          <a:ea typeface="+mn-ea"/>
                          <a:cs typeface="+mn-cs"/>
                        </a:rPr>
                        <a:t>Exemplarité du management – </a:t>
                      </a:r>
                    </a:p>
                    <a:p>
                      <a:pPr lvl="0" algn="ctr"/>
                      <a:r>
                        <a:rPr lang="fr-FR" sz="900" b="1" kern="1200" dirty="0">
                          <a:solidFill>
                            <a:schemeClr val="tx1"/>
                          </a:solidFill>
                          <a:latin typeface="Verdana"/>
                          <a:ea typeface="+mn-ea"/>
                          <a:cs typeface="+mn-cs"/>
                        </a:rPr>
                        <a:t>Respect et protection des collaborateurs</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51%</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50 ans et plus : 56%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Manager : 63%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59%</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30 à 39 ans : 41%</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Non manager : 46%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47%</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772022013"/>
                  </a:ext>
                </a:extLst>
              </a:tr>
              <a:tr h="49315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Respect et protection des données personnelles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45%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0" i="0" u="none" strike="noStrike" kern="1200" baseline="0" dirty="0">
                          <a:solidFill>
                            <a:srgbClr val="00B050"/>
                          </a:solidFill>
                          <a:latin typeface="Calibri" panose="020F0502020204030204" pitchFamily="34" charset="0"/>
                          <a:ea typeface="+mn-ea"/>
                          <a:cs typeface="+mn-cs"/>
                        </a:rPr>
                        <a:t>Femme : 49%</a:t>
                      </a:r>
                    </a:p>
                    <a:p>
                      <a:pPr algn="r"/>
                      <a:r>
                        <a:rPr lang="fr-FR" sz="900" b="0" i="0" u="none" strike="noStrike" kern="1200" baseline="0" dirty="0">
                          <a:solidFill>
                            <a:srgbClr val="00B050"/>
                          </a:solidFill>
                          <a:latin typeface="Calibri" panose="020F0502020204030204" pitchFamily="34" charset="0"/>
                          <a:ea typeface="+mn-ea"/>
                          <a:cs typeface="+mn-cs"/>
                        </a:rPr>
                        <a:t>Non manager : 47%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Homme : 39%</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Manager : 40% </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989341"/>
                  </a:ext>
                </a:extLst>
              </a:tr>
              <a:tr h="40582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Respect et protection des clients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39%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Non manager : 41% </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Manager : 35%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593490565"/>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Lutte contre la fraude, prévention de la corruption, blanchiment d’argent</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36%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5000 salariés ou plus : 42% </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Entreprise entre 500 et 4999 salariés : 30%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77370848"/>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Prévention des conflits d’intérêts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23%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Entre 40 et 49 ans : 27%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a:solidFill>
                          <a:srgbClr val="C00000"/>
                        </a:solidFill>
                        <a:latin typeface="Calibri" panose="020F0502020204030204" pitchFamily="34" charset="0"/>
                        <a:ea typeface="+mn-ea"/>
                        <a:cs typeface="+mn-cs"/>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3723130188"/>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Respect des partenaires économiques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12%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Entreprise entre 500 et 4999 salariés : 15% </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17%</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Moins de 30 ans : 29%</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16%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5000 salariés ou plus : 10%</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9%</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20 ans ancienneté ou + : 9%</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10%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37908201"/>
                  </a:ext>
                </a:extLst>
              </a:tr>
              <a:tr h="626723">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Autre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Femme : 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Non manager : 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N’encadrant pas d’équipe : 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Homme : 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Manager : 2%</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Encadrant une équipe : 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4124064072"/>
                  </a:ext>
                </a:extLst>
              </a:tr>
            </a:tbl>
          </a:graphicData>
        </a:graphic>
      </p:graphicFrame>
      <p:sp>
        <p:nvSpPr>
          <p:cNvPr id="4" name="Espace réservé du numéro de diapositive 3">
            <a:extLst>
              <a:ext uri="{FF2B5EF4-FFF2-40B4-BE49-F238E27FC236}">
                <a16:creationId xmlns:a16="http://schemas.microsoft.com/office/drawing/2014/main" id="{5D18DDDE-7E25-59B0-D61E-CB1937738ECE}"/>
              </a:ext>
            </a:extLst>
          </p:cNvPr>
          <p:cNvSpPr>
            <a:spLocks noGrp="1"/>
          </p:cNvSpPr>
          <p:nvPr>
            <p:ph type="sldNum" sz="quarter" idx="4"/>
          </p:nvPr>
        </p:nvSpPr>
        <p:spPr/>
        <p:txBody>
          <a:bodyPr/>
          <a:lstStyle/>
          <a:p>
            <a:fld id="{69A197D1-22BB-4CE7-B90B-919B10D073A0}" type="slidenum">
              <a:rPr lang="fr-FR" altLang="fr-FR" smtClean="0"/>
              <a:pPr/>
              <a:t>68</a:t>
            </a:fld>
            <a:endParaRPr lang="fr-FR" altLang="fr-FR" dirty="0"/>
          </a:p>
        </p:txBody>
      </p:sp>
    </p:spTree>
    <p:extLst>
      <p:ext uri="{BB962C8B-B14F-4D97-AF65-F5344CB8AC3E}">
        <p14:creationId xmlns:p14="http://schemas.microsoft.com/office/powerpoint/2010/main" val="314564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Graphique 21">
            <a:extLst>
              <a:ext uri="{FF2B5EF4-FFF2-40B4-BE49-F238E27FC236}">
                <a16:creationId xmlns:a16="http://schemas.microsoft.com/office/drawing/2014/main" id="{2CB6DAFF-D2EC-65B9-42E3-AE7DB48AF2E5}"/>
              </a:ext>
            </a:extLst>
          </p:cNvPr>
          <p:cNvGraphicFramePr/>
          <p:nvPr/>
        </p:nvGraphicFramePr>
        <p:xfrm>
          <a:off x="4880865" y="2168860"/>
          <a:ext cx="4950550" cy="4276445"/>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69</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650395" y="161927"/>
            <a:ext cx="11025789" cy="664797"/>
          </a:xfrm>
        </p:spPr>
        <p:txBody>
          <a:bodyPr/>
          <a:lstStyle/>
          <a:p>
            <a:r>
              <a:rPr lang="fr-FR" sz="2400" dirty="0"/>
              <a:t>Principales preuves de la prise en compte de l’éthique dans l’entreprise : l’intégration dans les process et un sujet visible dans la communication interne et externe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50133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1116546"/>
          <a:ext cx="9538722" cy="285360"/>
        </p:xfrm>
        <a:graphic>
          <a:graphicData uri="http://schemas.openxmlformats.org/drawingml/2006/table">
            <a:tbl>
              <a:tblPr>
                <a:tableStyleId>{5C22544A-7EE6-4342-B048-85BDC9FD1C3A}</a:tableStyleId>
              </a:tblPr>
              <a:tblGrid>
                <a:gridCol w="9538722">
                  <a:extLst>
                    <a:ext uri="{9D8B030D-6E8A-4147-A177-3AD203B41FA5}">
                      <a16:colId xmlns:a16="http://schemas.microsoft.com/office/drawing/2014/main" val="3555398857"/>
                    </a:ext>
                  </a:extLst>
                </a:gridCol>
              </a:tblGrid>
              <a:tr h="0">
                <a:tc>
                  <a:txBody>
                    <a:bodyPr/>
                    <a:lstStyle/>
                    <a:p>
                      <a:pPr lvl="0"/>
                      <a:r>
                        <a:rPr lang="fr-FR" sz="1400" b="1" kern="1200" dirty="0">
                          <a:solidFill>
                            <a:schemeClr val="dk1"/>
                          </a:solidFill>
                          <a:effectLst/>
                          <a:latin typeface="+mn-lt"/>
                          <a:ea typeface="+mn-ea"/>
                          <a:cs typeface="+mn-cs"/>
                        </a:rPr>
                        <a:t>Q8. Quelles sont selon vous les meilleures preuves de la prise en compte de l’éthique par une entreprise ? Quand l’éthique est…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44901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Base : 1001 répondants</a:t>
            </a:r>
          </a:p>
        </p:txBody>
      </p:sp>
      <p:graphicFrame>
        <p:nvGraphicFramePr>
          <p:cNvPr id="4" name="Tableau 7">
            <a:extLst>
              <a:ext uri="{FF2B5EF4-FFF2-40B4-BE49-F238E27FC236}">
                <a16:creationId xmlns:a16="http://schemas.microsoft.com/office/drawing/2014/main" id="{3DC082E8-73EC-2D0E-B81D-4E51495032AC}"/>
              </a:ext>
            </a:extLst>
          </p:cNvPr>
          <p:cNvGraphicFramePr>
            <a:graphicFrameLocks noGrp="1"/>
          </p:cNvGraphicFramePr>
          <p:nvPr/>
        </p:nvGraphicFramePr>
        <p:xfrm>
          <a:off x="650395" y="2303875"/>
          <a:ext cx="4617693" cy="3986416"/>
        </p:xfrm>
        <a:graphic>
          <a:graphicData uri="http://schemas.openxmlformats.org/drawingml/2006/table">
            <a:tbl>
              <a:tblPr firstRow="1" bandRow="1">
                <a:tableStyleId>{2D5ABB26-0587-4C30-8999-92F81FD0307C}</a:tableStyleId>
              </a:tblPr>
              <a:tblGrid>
                <a:gridCol w="4617693">
                  <a:extLst>
                    <a:ext uri="{9D8B030D-6E8A-4147-A177-3AD203B41FA5}">
                      <a16:colId xmlns:a16="http://schemas.microsoft.com/office/drawing/2014/main" val="3325012296"/>
                    </a:ext>
                  </a:extLst>
                </a:gridCol>
              </a:tblGrid>
              <a:tr h="546987">
                <a:tc>
                  <a:txBody>
                    <a:bodyPr/>
                    <a:lstStyle/>
                    <a:p>
                      <a:pPr lvl="0" algn="ctr"/>
                      <a:r>
                        <a:rPr lang="fr-FR" sz="1300" kern="1200" dirty="0">
                          <a:solidFill>
                            <a:schemeClr val="tx1"/>
                          </a:solidFill>
                          <a:effectLst/>
                          <a:latin typeface="+mn-lt"/>
                          <a:ea typeface="+mn-ea"/>
                          <a:cs typeface="+mn-cs"/>
                        </a:rPr>
                        <a:t>Intégrée et prise en compte </a:t>
                      </a:r>
                    </a:p>
                    <a:p>
                      <a:pPr lvl="0" algn="ctr"/>
                      <a:r>
                        <a:rPr lang="fr-FR" sz="1300" kern="1200" dirty="0">
                          <a:solidFill>
                            <a:schemeClr val="tx1"/>
                          </a:solidFill>
                          <a:effectLst/>
                          <a:latin typeface="+mn-lt"/>
                          <a:ea typeface="+mn-ea"/>
                          <a:cs typeface="+mn-cs"/>
                        </a:rPr>
                        <a:t>dans les process de l’entreprise</a:t>
                      </a:r>
                    </a:p>
                  </a:txBody>
                  <a:tcPr anchor="ctr"/>
                </a:tc>
                <a:extLst>
                  <a:ext uri="{0D108BD9-81ED-4DB2-BD59-A6C34878D82A}">
                    <a16:rowId xmlns:a16="http://schemas.microsoft.com/office/drawing/2014/main" val="850639632"/>
                  </a:ext>
                </a:extLst>
              </a:tr>
              <a:tr h="484990">
                <a:tc>
                  <a:txBody>
                    <a:bodyPr/>
                    <a:lstStyle/>
                    <a:p>
                      <a:pPr lvl="0" algn="ctr"/>
                      <a:r>
                        <a:rPr lang="fr-FR" sz="1300" kern="1200" dirty="0">
                          <a:solidFill>
                            <a:schemeClr val="tx1"/>
                          </a:solidFill>
                          <a:effectLst/>
                          <a:latin typeface="+mn-lt"/>
                          <a:ea typeface="+mn-ea"/>
                          <a:cs typeface="+mn-cs"/>
                        </a:rPr>
                        <a:t>Visible dans la communication interne </a:t>
                      </a:r>
                    </a:p>
                    <a:p>
                      <a:pPr lvl="0" algn="ctr"/>
                      <a:r>
                        <a:rPr lang="fr-FR" sz="1300" kern="1200" dirty="0">
                          <a:solidFill>
                            <a:schemeClr val="tx1"/>
                          </a:solidFill>
                          <a:effectLst/>
                          <a:latin typeface="+mn-lt"/>
                          <a:ea typeface="+mn-ea"/>
                          <a:cs typeface="+mn-cs"/>
                        </a:rPr>
                        <a:t>et externe de l’entreprise</a:t>
                      </a:r>
                    </a:p>
                  </a:txBody>
                  <a:tcPr anchor="ctr"/>
                </a:tc>
                <a:extLst>
                  <a:ext uri="{0D108BD9-81ED-4DB2-BD59-A6C34878D82A}">
                    <a16:rowId xmlns:a16="http://schemas.microsoft.com/office/drawing/2014/main" val="976695675"/>
                  </a:ext>
                </a:extLst>
              </a:tr>
              <a:tr h="526056">
                <a:tc>
                  <a:txBody>
                    <a:bodyPr/>
                    <a:lstStyle/>
                    <a:p>
                      <a:pPr lvl="0" algn="ctr"/>
                      <a:r>
                        <a:rPr lang="fr-FR" sz="1300" kern="1200" dirty="0">
                          <a:solidFill>
                            <a:schemeClr val="tx1"/>
                          </a:solidFill>
                          <a:effectLst/>
                          <a:latin typeface="+mn-lt"/>
                          <a:ea typeface="+mn-ea"/>
                          <a:cs typeface="+mn-cs"/>
                        </a:rPr>
                        <a:t>Portée dans les discours des dirigeants</a:t>
                      </a:r>
                    </a:p>
                  </a:txBody>
                  <a:tcPr anchor="ctr"/>
                </a:tc>
                <a:extLst>
                  <a:ext uri="{0D108BD9-81ED-4DB2-BD59-A6C34878D82A}">
                    <a16:rowId xmlns:a16="http://schemas.microsoft.com/office/drawing/2014/main" val="2111303180"/>
                  </a:ext>
                </a:extLst>
              </a:tr>
              <a:tr h="484990">
                <a:tc>
                  <a:txBody>
                    <a:bodyPr/>
                    <a:lstStyle/>
                    <a:p>
                      <a:pPr lvl="0" algn="ctr"/>
                      <a:r>
                        <a:rPr lang="fr-FR" sz="1300" kern="1200" dirty="0">
                          <a:solidFill>
                            <a:schemeClr val="tx1"/>
                          </a:solidFill>
                          <a:effectLst/>
                          <a:latin typeface="+mn-lt"/>
                          <a:ea typeface="+mn-ea"/>
                          <a:cs typeface="+mn-cs"/>
                        </a:rPr>
                        <a:t>Utilisée pour définir et développer </a:t>
                      </a:r>
                    </a:p>
                    <a:p>
                      <a:pPr lvl="0" algn="ctr"/>
                      <a:r>
                        <a:rPr lang="fr-FR" sz="1300" kern="1200" dirty="0">
                          <a:solidFill>
                            <a:schemeClr val="tx1"/>
                          </a:solidFill>
                          <a:effectLst/>
                          <a:latin typeface="+mn-lt"/>
                          <a:ea typeface="+mn-ea"/>
                          <a:cs typeface="+mn-cs"/>
                        </a:rPr>
                        <a:t>les offres et les services</a:t>
                      </a:r>
                    </a:p>
                  </a:txBody>
                  <a:tcPr anchor="ctr"/>
                </a:tc>
                <a:extLst>
                  <a:ext uri="{0D108BD9-81ED-4DB2-BD59-A6C34878D82A}">
                    <a16:rowId xmlns:a16="http://schemas.microsoft.com/office/drawing/2014/main" val="3826371416"/>
                  </a:ext>
                </a:extLst>
              </a:tr>
              <a:tr h="49057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300" kern="1200" dirty="0">
                          <a:solidFill>
                            <a:schemeClr val="tx1"/>
                          </a:solidFill>
                          <a:effectLst/>
                          <a:latin typeface="+mn-lt"/>
                          <a:ea typeface="+mn-ea"/>
                          <a:cs typeface="+mn-cs"/>
                        </a:rPr>
                        <a:t>Utilisée pour motiver la prise de décision</a:t>
                      </a:r>
                    </a:p>
                  </a:txBody>
                  <a:tcPr anchor="ctr"/>
                </a:tc>
                <a:extLst>
                  <a:ext uri="{0D108BD9-81ED-4DB2-BD59-A6C34878D82A}">
                    <a16:rowId xmlns:a16="http://schemas.microsoft.com/office/drawing/2014/main" val="1408764320"/>
                  </a:ext>
                </a:extLst>
              </a:tr>
              <a:tr h="408812">
                <a:tc>
                  <a:txBody>
                    <a:bodyPr/>
                    <a:lstStyle/>
                    <a:p>
                      <a:pPr lvl="0" algn="ctr"/>
                      <a:r>
                        <a:rPr lang="fr-FR" sz="1300" kern="1200" dirty="0">
                          <a:solidFill>
                            <a:schemeClr val="tx1"/>
                          </a:solidFill>
                          <a:effectLst/>
                          <a:latin typeface="+mn-lt"/>
                          <a:ea typeface="+mn-ea"/>
                          <a:cs typeface="+mn-cs"/>
                        </a:rPr>
                        <a:t>Utilisée pour questionner les </a:t>
                      </a:r>
                    </a:p>
                    <a:p>
                      <a:pPr lvl="0" algn="ctr"/>
                      <a:r>
                        <a:rPr lang="fr-FR" sz="1300" kern="1200" dirty="0">
                          <a:solidFill>
                            <a:schemeClr val="tx1"/>
                          </a:solidFill>
                          <a:effectLst/>
                          <a:latin typeface="+mn-lt"/>
                          <a:ea typeface="+mn-ea"/>
                          <a:cs typeface="+mn-cs"/>
                        </a:rPr>
                        <a:t>pratiques dans l’entreprise</a:t>
                      </a:r>
                    </a:p>
                  </a:txBody>
                  <a:tcPr anchor="ctr"/>
                </a:tc>
                <a:extLst>
                  <a:ext uri="{0D108BD9-81ED-4DB2-BD59-A6C34878D82A}">
                    <a16:rowId xmlns:a16="http://schemas.microsoft.com/office/drawing/2014/main" val="1247273471"/>
                  </a:ext>
                </a:extLst>
              </a:tr>
              <a:tr h="531456">
                <a:tc>
                  <a:txBody>
                    <a:bodyPr/>
                    <a:lstStyle/>
                    <a:p>
                      <a:pPr lvl="0" algn="ctr"/>
                      <a:r>
                        <a:rPr lang="fr-FR" sz="1300" kern="1200" dirty="0">
                          <a:solidFill>
                            <a:schemeClr val="tx1"/>
                          </a:solidFill>
                          <a:effectLst/>
                          <a:latin typeface="+mn-lt"/>
                          <a:ea typeface="+mn-ea"/>
                          <a:cs typeface="+mn-cs"/>
                        </a:rPr>
                        <a:t>Susceptible d’être invoquée pour </a:t>
                      </a:r>
                    </a:p>
                    <a:p>
                      <a:pPr lvl="0" algn="ctr"/>
                      <a:r>
                        <a:rPr lang="fr-FR" sz="1300" kern="1200" dirty="0">
                          <a:solidFill>
                            <a:schemeClr val="tx1"/>
                          </a:solidFill>
                          <a:effectLst/>
                          <a:latin typeface="+mn-lt"/>
                          <a:ea typeface="+mn-ea"/>
                          <a:cs typeface="+mn-cs"/>
                        </a:rPr>
                        <a:t>désobéir à une consigne</a:t>
                      </a:r>
                    </a:p>
                  </a:txBody>
                  <a:tcPr anchor="ctr"/>
                </a:tc>
                <a:extLst>
                  <a:ext uri="{0D108BD9-81ED-4DB2-BD59-A6C34878D82A}">
                    <a16:rowId xmlns:a16="http://schemas.microsoft.com/office/drawing/2014/main" val="4006396349"/>
                  </a:ext>
                </a:extLst>
              </a:tr>
              <a:tr h="428302">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300" kern="1200" dirty="0">
                          <a:solidFill>
                            <a:schemeClr val="tx1"/>
                          </a:solidFill>
                          <a:effectLst/>
                          <a:latin typeface="+mn-lt"/>
                          <a:ea typeface="+mn-ea"/>
                          <a:cs typeface="+mn-cs"/>
                        </a:rPr>
                        <a:t>Autre</a:t>
                      </a:r>
                    </a:p>
                  </a:txBody>
                  <a:tcPr anchor="ctr"/>
                </a:tc>
                <a:extLst>
                  <a:ext uri="{0D108BD9-81ED-4DB2-BD59-A6C34878D82A}">
                    <a16:rowId xmlns:a16="http://schemas.microsoft.com/office/drawing/2014/main" val="4005051293"/>
                  </a:ext>
                </a:extLst>
              </a:tr>
            </a:tbl>
          </a:graphicData>
        </a:graphic>
      </p:graphicFrame>
      <p:sp>
        <p:nvSpPr>
          <p:cNvPr id="10" name="Bulle narrative : rectangle 9">
            <a:extLst>
              <a:ext uri="{FF2B5EF4-FFF2-40B4-BE49-F238E27FC236}">
                <a16:creationId xmlns:a16="http://schemas.microsoft.com/office/drawing/2014/main" id="{24004593-B219-9F79-FCE3-B35DDEF5F2ED}"/>
              </a:ext>
            </a:extLst>
          </p:cNvPr>
          <p:cNvSpPr/>
          <p:nvPr/>
        </p:nvSpPr>
        <p:spPr>
          <a:xfrm>
            <a:off x="267896" y="5894287"/>
            <a:ext cx="1804881" cy="338555"/>
          </a:xfrm>
          <a:prstGeom prst="wedgeRectCallout">
            <a:avLst>
              <a:gd name="adj1" fmla="val 63673"/>
              <a:gd name="adj2" fmla="val -7482"/>
            </a:avLst>
          </a:prstGeom>
          <a:noFill/>
          <a:ln>
            <a:solidFill>
              <a:schemeClr val="tx1"/>
            </a:solidFill>
          </a:ln>
        </p:spPr>
        <p:txBody>
          <a:bodyPr lIns="0" tIns="0" rIns="0" bIns="0" rtlCol="0" anchor="ctr">
            <a:noAutofit/>
          </a:bodyPr>
          <a:lstStyle/>
          <a:p>
            <a:pPr algn="ctr"/>
            <a:r>
              <a:rPr lang="fr-FR" sz="900" dirty="0">
                <a:latin typeface="Roboto" pitchFamily="2" charset="0"/>
                <a:ea typeface="Roboto" pitchFamily="2" charset="0"/>
              </a:rPr>
              <a:t>« être proche et à l’écoute de ses employés » ; « Clients satisfaits »</a:t>
            </a:r>
            <a:endParaRPr lang="fr-FR" sz="1100" dirty="0">
              <a:latin typeface="Roboto" pitchFamily="2" charset="0"/>
              <a:ea typeface="Roboto" pitchFamily="2" charset="0"/>
            </a:endParaRPr>
          </a:p>
        </p:txBody>
      </p:sp>
      <p:cxnSp>
        <p:nvCxnSpPr>
          <p:cNvPr id="3" name="Connecteur droit 2">
            <a:extLst>
              <a:ext uri="{FF2B5EF4-FFF2-40B4-BE49-F238E27FC236}">
                <a16:creationId xmlns:a16="http://schemas.microsoft.com/office/drawing/2014/main" id="{B99B5F8C-6982-B9BA-B5AA-FD1E65A0ABED}"/>
              </a:ext>
            </a:extLst>
          </p:cNvPr>
          <p:cNvCxnSpPr/>
          <p:nvPr/>
        </p:nvCxnSpPr>
        <p:spPr>
          <a:xfrm>
            <a:off x="1170337" y="3340732"/>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0689A88C-9AD6-20D7-3403-FC7AF8B9FF8D}"/>
              </a:ext>
            </a:extLst>
          </p:cNvPr>
          <p:cNvCxnSpPr/>
          <p:nvPr/>
        </p:nvCxnSpPr>
        <p:spPr>
          <a:xfrm>
            <a:off x="1170337" y="5320952"/>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45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5456F92-BAC0-BB60-7ECB-F61072BC1901}"/>
              </a:ext>
            </a:extLst>
          </p:cNvPr>
          <p:cNvSpPr txBox="1"/>
          <p:nvPr/>
        </p:nvSpPr>
        <p:spPr>
          <a:xfrm>
            <a:off x="695400" y="346158"/>
            <a:ext cx="10801199" cy="609398"/>
          </a:xfrm>
          <a:prstGeom prst="rect">
            <a:avLst/>
          </a:prstGeom>
        </p:spPr>
        <p:txBody>
          <a:bodyPr vert="horz" wrap="square" lIns="252000" tIns="0" rIns="0" bIns="0" rtlCol="0" anchor="t" anchorCtr="0">
            <a:spAutoFit/>
          </a:bodyPr>
          <a:lstStyle>
            <a:defPPr>
              <a:defRPr lang="fr-FR"/>
            </a:defPPr>
            <a:lvl1pPr algn="ctr" defTabSz="914423" eaLnBrk="1" latinLnBrk="0" hangingPunct="1">
              <a:lnSpc>
                <a:spcPct val="90000"/>
              </a:lnSpc>
              <a:buNone/>
              <a:defRPr sz="6000" b="1" spc="-150" baseline="0">
                <a:latin typeface="Oswald" pitchFamily="2" charset="0"/>
                <a:ea typeface="Roboto" pitchFamily="2" charset="0"/>
                <a:cs typeface="Open Sans" panose="020B0606030504020204" pitchFamily="34" charset="0"/>
              </a:defRPr>
            </a:lvl1pPr>
          </a:lstStyle>
          <a:p>
            <a:r>
              <a:rPr lang="fr-FR" sz="4400" dirty="0"/>
              <a:t>QU’ENTEND-ON PAR L’ÉTHIQUE EN ENTREPRISE ?</a:t>
            </a:r>
          </a:p>
        </p:txBody>
      </p:sp>
      <p:sp>
        <p:nvSpPr>
          <p:cNvPr id="2" name="ZoneTexte 1">
            <a:extLst>
              <a:ext uri="{FF2B5EF4-FFF2-40B4-BE49-F238E27FC236}">
                <a16:creationId xmlns:a16="http://schemas.microsoft.com/office/drawing/2014/main" id="{5322A996-E17D-C94A-CABC-7AF627805895}"/>
              </a:ext>
            </a:extLst>
          </p:cNvPr>
          <p:cNvSpPr txBox="1"/>
          <p:nvPr/>
        </p:nvSpPr>
        <p:spPr>
          <a:xfrm>
            <a:off x="1100445" y="1669233"/>
            <a:ext cx="10576175" cy="443198"/>
          </a:xfrm>
          <a:prstGeom prst="rect">
            <a:avLst/>
          </a:prstGeom>
        </p:spPr>
        <p:txBody>
          <a:bodyPr vert="horz" wrap="square" lIns="252000" tIns="0" rIns="0" bIns="0" rtlCol="0" anchor="t" anchorCtr="0">
            <a:spAutoFit/>
          </a:bodyPr>
          <a:lstStyle>
            <a:defPPr>
              <a:defRPr lang="fr-FR"/>
            </a:defPPr>
            <a:lvl1pPr algn="ctr" defTabSz="914423" eaLnBrk="1" latinLnBrk="0" hangingPunct="1">
              <a:lnSpc>
                <a:spcPct val="90000"/>
              </a:lnSpc>
              <a:buNone/>
              <a:defRPr sz="4400" b="1" spc="-150" baseline="0">
                <a:latin typeface="Oswald" pitchFamily="2" charset="0"/>
                <a:ea typeface="Roboto" pitchFamily="2" charset="0"/>
                <a:cs typeface="Open Sans" panose="020B0606030504020204" pitchFamily="34" charset="0"/>
              </a:defRPr>
            </a:lvl1pPr>
          </a:lstStyle>
          <a:p>
            <a:pPr algn="l"/>
            <a:r>
              <a:rPr lang="fr-FR" sz="3200" dirty="0"/>
              <a:t>QVT, ATTENTION ACCORDÉE AUX SALARIÉS ET À LEUR BIEN-ÊTRE</a:t>
            </a:r>
          </a:p>
        </p:txBody>
      </p:sp>
      <p:sp>
        <p:nvSpPr>
          <p:cNvPr id="6" name="ZoneTexte 5">
            <a:extLst>
              <a:ext uri="{FF2B5EF4-FFF2-40B4-BE49-F238E27FC236}">
                <a16:creationId xmlns:a16="http://schemas.microsoft.com/office/drawing/2014/main" id="{EB7C2BE5-ABC3-015F-CD9C-89C1001D5FF9}"/>
              </a:ext>
            </a:extLst>
          </p:cNvPr>
          <p:cNvSpPr txBox="1"/>
          <p:nvPr/>
        </p:nvSpPr>
        <p:spPr>
          <a:xfrm>
            <a:off x="425370" y="1525862"/>
            <a:ext cx="675075" cy="914096"/>
          </a:xfrm>
          <a:prstGeom prst="rect">
            <a:avLst/>
          </a:prstGeom>
        </p:spPr>
        <p:txBody>
          <a:bodyPr vert="horz" wrap="square" lIns="252000" tIns="0" rIns="0" bIns="0" rtlCol="0" anchor="t" anchorCtr="0">
            <a:spAutoFit/>
          </a:bodyPr>
          <a:lstStyle>
            <a:defPPr>
              <a:defRPr lang="fr-FR"/>
            </a:defPPr>
            <a:lvl1pPr algn="ctr" defTabSz="914423" eaLnBrk="1" latinLnBrk="0" hangingPunct="1">
              <a:lnSpc>
                <a:spcPct val="90000"/>
              </a:lnSpc>
              <a:buNone/>
              <a:defRPr sz="4400" b="1" spc="-150" baseline="0">
                <a:latin typeface="Oswald" pitchFamily="2" charset="0"/>
                <a:ea typeface="Roboto" pitchFamily="2" charset="0"/>
                <a:cs typeface="Open Sans" panose="020B0606030504020204" pitchFamily="34" charset="0"/>
              </a:defRPr>
            </a:lvl1pPr>
          </a:lstStyle>
          <a:p>
            <a:pPr algn="l"/>
            <a:r>
              <a:rPr lang="fr-FR" sz="6600" dirty="0">
                <a:solidFill>
                  <a:schemeClr val="accent6"/>
                </a:solidFill>
              </a:rPr>
              <a:t>1</a:t>
            </a:r>
          </a:p>
        </p:txBody>
      </p:sp>
      <p:sp>
        <p:nvSpPr>
          <p:cNvPr id="7" name="ZoneTexte 6">
            <a:extLst>
              <a:ext uri="{FF2B5EF4-FFF2-40B4-BE49-F238E27FC236}">
                <a16:creationId xmlns:a16="http://schemas.microsoft.com/office/drawing/2014/main" id="{81E22BF7-5156-B032-C6E6-2B7729CC1C37}"/>
              </a:ext>
            </a:extLst>
          </p:cNvPr>
          <p:cNvSpPr txBox="1"/>
          <p:nvPr/>
        </p:nvSpPr>
        <p:spPr>
          <a:xfrm>
            <a:off x="695400" y="4059070"/>
            <a:ext cx="11116235" cy="1938992"/>
          </a:xfrm>
          <a:prstGeom prst="rect">
            <a:avLst/>
          </a:prstGeom>
        </p:spPr>
        <p:txBody>
          <a:bodyPr vert="horz" wrap="square" lIns="252000" tIns="0" rIns="0" bIns="0" rtlCol="0" anchor="t" anchorCtr="0">
            <a:spAutoFit/>
          </a:bodyPr>
          <a:lstStyle>
            <a:defPPr>
              <a:defRPr lang="fr-FR"/>
            </a:defPPr>
            <a:lvl1pPr algn="ctr" defTabSz="914423" eaLnBrk="1" latinLnBrk="0" hangingPunct="1">
              <a:lnSpc>
                <a:spcPct val="90000"/>
              </a:lnSpc>
              <a:buNone/>
              <a:defRPr sz="4400" b="1" spc="-150" baseline="0">
                <a:latin typeface="Oswald" pitchFamily="2" charset="0"/>
                <a:ea typeface="Roboto" pitchFamily="2" charset="0"/>
                <a:cs typeface="Open Sans" panose="020B0606030504020204" pitchFamily="34" charset="0"/>
              </a:defRPr>
            </a:lvl1pPr>
          </a:lstStyle>
          <a:p>
            <a:pPr algn="l"/>
            <a:r>
              <a:rPr lang="fr-FR" sz="2800" dirty="0"/>
              <a:t>QUE L’ENTREPRISE SE COMPORTE DE MANIÈRE ÉTHIQUE OU NON, CE SONT LES DEUX LEVIERS PRINCIPAUX MOBILISÉS :</a:t>
            </a:r>
          </a:p>
          <a:p>
            <a:pPr algn="l"/>
            <a:endParaRPr lang="fr-FR" sz="2800" dirty="0"/>
          </a:p>
          <a:p>
            <a:pPr marL="457200" indent="-457200" algn="l">
              <a:buClr>
                <a:schemeClr val="accent4"/>
              </a:buClr>
              <a:buFont typeface="Wingdings" panose="05000000000000000000" pitchFamily="2" charset="2"/>
              <a:buChar char="§"/>
            </a:pPr>
            <a:r>
              <a:rPr lang="fr-FR" sz="2800" dirty="0"/>
              <a:t>UNE COMPRÉHENSION DE L’ÉTHIQUE PREMIÈREMENT CENTRÉE SUR SOI</a:t>
            </a:r>
          </a:p>
          <a:p>
            <a:pPr marL="457200" indent="-457200" algn="l">
              <a:buClr>
                <a:schemeClr val="accent4"/>
              </a:buClr>
              <a:buFont typeface="Wingdings" panose="05000000000000000000" pitchFamily="2" charset="2"/>
              <a:buChar char="§"/>
            </a:pPr>
            <a:r>
              <a:rPr lang="fr-FR" sz="2800" dirty="0"/>
              <a:t>DES SUJETS DE CONFORMITÉ ET DE DÉONTOLOGIE AU SECOND PLAN</a:t>
            </a:r>
          </a:p>
        </p:txBody>
      </p:sp>
      <p:sp>
        <p:nvSpPr>
          <p:cNvPr id="8" name="ZoneTexte 7">
            <a:extLst>
              <a:ext uri="{FF2B5EF4-FFF2-40B4-BE49-F238E27FC236}">
                <a16:creationId xmlns:a16="http://schemas.microsoft.com/office/drawing/2014/main" id="{48522D85-3E1D-0462-386A-AE9A141C0C43}"/>
              </a:ext>
            </a:extLst>
          </p:cNvPr>
          <p:cNvSpPr txBox="1"/>
          <p:nvPr/>
        </p:nvSpPr>
        <p:spPr>
          <a:xfrm>
            <a:off x="1100445" y="2918216"/>
            <a:ext cx="10576175" cy="443198"/>
          </a:xfrm>
          <a:prstGeom prst="rect">
            <a:avLst/>
          </a:prstGeom>
        </p:spPr>
        <p:txBody>
          <a:bodyPr vert="horz" wrap="square" lIns="252000" tIns="0" rIns="0" bIns="0" rtlCol="0" anchor="t" anchorCtr="0">
            <a:spAutoFit/>
          </a:bodyPr>
          <a:lstStyle>
            <a:defPPr>
              <a:defRPr lang="fr-FR"/>
            </a:defPPr>
            <a:lvl1pPr algn="ctr" defTabSz="914423" eaLnBrk="1" latinLnBrk="0" hangingPunct="1">
              <a:lnSpc>
                <a:spcPct val="90000"/>
              </a:lnSpc>
              <a:buNone/>
              <a:defRPr sz="4400" b="1" spc="-150" baseline="0">
                <a:latin typeface="Oswald" pitchFamily="2" charset="0"/>
                <a:ea typeface="Roboto" pitchFamily="2" charset="0"/>
                <a:cs typeface="Open Sans" panose="020B0606030504020204" pitchFamily="34" charset="0"/>
              </a:defRPr>
            </a:lvl1pPr>
          </a:lstStyle>
          <a:p>
            <a:pPr algn="l"/>
            <a:r>
              <a:rPr lang="fr-FR" sz="3200" dirty="0"/>
              <a:t>LA RSE, L’ÉCOLOGIE</a:t>
            </a:r>
          </a:p>
        </p:txBody>
      </p:sp>
      <p:sp>
        <p:nvSpPr>
          <p:cNvPr id="9" name="ZoneTexte 8">
            <a:extLst>
              <a:ext uri="{FF2B5EF4-FFF2-40B4-BE49-F238E27FC236}">
                <a16:creationId xmlns:a16="http://schemas.microsoft.com/office/drawing/2014/main" id="{7789F71D-C337-9BD0-2A44-1B6C05ACC84B}"/>
              </a:ext>
            </a:extLst>
          </p:cNvPr>
          <p:cNvSpPr txBox="1"/>
          <p:nvPr/>
        </p:nvSpPr>
        <p:spPr>
          <a:xfrm>
            <a:off x="425370" y="2747382"/>
            <a:ext cx="675075" cy="914096"/>
          </a:xfrm>
          <a:prstGeom prst="rect">
            <a:avLst/>
          </a:prstGeom>
        </p:spPr>
        <p:txBody>
          <a:bodyPr vert="horz" wrap="square" lIns="252000" tIns="0" rIns="0" bIns="0" rtlCol="0" anchor="t" anchorCtr="0">
            <a:spAutoFit/>
          </a:bodyPr>
          <a:lstStyle>
            <a:defPPr>
              <a:defRPr lang="fr-FR"/>
            </a:defPPr>
            <a:lvl1pPr algn="ctr" defTabSz="914423" eaLnBrk="1" latinLnBrk="0" hangingPunct="1">
              <a:lnSpc>
                <a:spcPct val="90000"/>
              </a:lnSpc>
              <a:buNone/>
              <a:defRPr sz="4400" b="1" spc="-150" baseline="0">
                <a:latin typeface="Oswald" pitchFamily="2" charset="0"/>
                <a:ea typeface="Roboto" pitchFamily="2" charset="0"/>
                <a:cs typeface="Open Sans" panose="020B0606030504020204" pitchFamily="34" charset="0"/>
              </a:defRPr>
            </a:lvl1pPr>
          </a:lstStyle>
          <a:p>
            <a:pPr algn="l"/>
            <a:r>
              <a:rPr lang="fr-FR" sz="6600" dirty="0">
                <a:solidFill>
                  <a:schemeClr val="accent6"/>
                </a:solidFill>
              </a:rPr>
              <a:t>2</a:t>
            </a:r>
          </a:p>
        </p:txBody>
      </p:sp>
    </p:spTree>
    <p:extLst>
      <p:ext uri="{BB962C8B-B14F-4D97-AF65-F5344CB8AC3E}">
        <p14:creationId xmlns:p14="http://schemas.microsoft.com/office/powerpoint/2010/main" val="241486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au 7">
            <a:extLst>
              <a:ext uri="{FF2B5EF4-FFF2-40B4-BE49-F238E27FC236}">
                <a16:creationId xmlns:a16="http://schemas.microsoft.com/office/drawing/2014/main" id="{B799453B-D88E-674F-E183-2DCD380842E1}"/>
              </a:ext>
            </a:extLst>
          </p:cNvPr>
          <p:cNvGraphicFramePr>
            <a:graphicFrameLocks noGrp="1"/>
          </p:cNvGraphicFramePr>
          <p:nvPr/>
        </p:nvGraphicFramePr>
        <p:xfrm>
          <a:off x="713867" y="1929755"/>
          <a:ext cx="4617693" cy="4919625"/>
        </p:xfrm>
        <a:graphic>
          <a:graphicData uri="http://schemas.openxmlformats.org/drawingml/2006/table">
            <a:tbl>
              <a:tblPr firstRow="1" bandRow="1">
                <a:tableStyleId>{2D5ABB26-0587-4C30-8999-92F81FD0307C}</a:tableStyleId>
              </a:tblPr>
              <a:tblGrid>
                <a:gridCol w="4617693">
                  <a:extLst>
                    <a:ext uri="{9D8B030D-6E8A-4147-A177-3AD203B41FA5}">
                      <a16:colId xmlns:a16="http://schemas.microsoft.com/office/drawing/2014/main" val="3325012296"/>
                    </a:ext>
                  </a:extLst>
                </a:gridCol>
              </a:tblGrid>
              <a:tr h="681162">
                <a:tc>
                  <a:txBody>
                    <a:bodyPr/>
                    <a:lstStyle/>
                    <a:p>
                      <a:pPr lvl="0" algn="ctr"/>
                      <a:r>
                        <a:rPr lang="fr-FR" sz="1200" kern="1200" dirty="0">
                          <a:solidFill>
                            <a:schemeClr val="tx1"/>
                          </a:solidFill>
                          <a:effectLst/>
                          <a:latin typeface="+mn-lt"/>
                          <a:ea typeface="+mn-ea"/>
                          <a:cs typeface="+mn-cs"/>
                        </a:rPr>
                        <a:t>Intégrée et prise en compte </a:t>
                      </a:r>
                    </a:p>
                    <a:p>
                      <a:pPr lvl="0" algn="ctr"/>
                      <a:r>
                        <a:rPr lang="fr-FR" sz="1200" kern="1200" dirty="0">
                          <a:solidFill>
                            <a:schemeClr val="tx1"/>
                          </a:solidFill>
                          <a:effectLst/>
                          <a:latin typeface="+mn-lt"/>
                          <a:ea typeface="+mn-ea"/>
                          <a:cs typeface="+mn-cs"/>
                        </a:rPr>
                        <a:t>dans les process de l’entreprise</a:t>
                      </a:r>
                    </a:p>
                  </a:txBody>
                  <a:tcPr anchor="ctr"/>
                </a:tc>
                <a:extLst>
                  <a:ext uri="{0D108BD9-81ED-4DB2-BD59-A6C34878D82A}">
                    <a16:rowId xmlns:a16="http://schemas.microsoft.com/office/drawing/2014/main" val="850639632"/>
                  </a:ext>
                </a:extLst>
              </a:tr>
              <a:tr h="603958">
                <a:tc>
                  <a:txBody>
                    <a:bodyPr/>
                    <a:lstStyle/>
                    <a:p>
                      <a:pPr lvl="0" algn="ctr"/>
                      <a:r>
                        <a:rPr lang="fr-FR" sz="1200" kern="1200" dirty="0">
                          <a:solidFill>
                            <a:schemeClr val="tx1"/>
                          </a:solidFill>
                          <a:effectLst/>
                          <a:latin typeface="+mn-lt"/>
                          <a:ea typeface="+mn-ea"/>
                          <a:cs typeface="+mn-cs"/>
                        </a:rPr>
                        <a:t>Visible dans la communication interne </a:t>
                      </a:r>
                    </a:p>
                    <a:p>
                      <a:pPr lvl="0" algn="ctr"/>
                      <a:r>
                        <a:rPr lang="fr-FR" sz="1200" kern="1200" dirty="0">
                          <a:solidFill>
                            <a:schemeClr val="tx1"/>
                          </a:solidFill>
                          <a:effectLst/>
                          <a:latin typeface="+mn-lt"/>
                          <a:ea typeface="+mn-ea"/>
                          <a:cs typeface="+mn-cs"/>
                        </a:rPr>
                        <a:t>et externe de l’entreprise</a:t>
                      </a:r>
                    </a:p>
                  </a:txBody>
                  <a:tcPr anchor="ctr"/>
                </a:tc>
                <a:extLst>
                  <a:ext uri="{0D108BD9-81ED-4DB2-BD59-A6C34878D82A}">
                    <a16:rowId xmlns:a16="http://schemas.microsoft.com/office/drawing/2014/main" val="976695675"/>
                  </a:ext>
                </a:extLst>
              </a:tr>
              <a:tr h="655097">
                <a:tc>
                  <a:txBody>
                    <a:bodyPr/>
                    <a:lstStyle/>
                    <a:p>
                      <a:pPr lvl="0" algn="ctr"/>
                      <a:r>
                        <a:rPr lang="fr-FR" sz="1200" kern="1200" dirty="0">
                          <a:solidFill>
                            <a:schemeClr val="tx1"/>
                          </a:solidFill>
                          <a:effectLst/>
                          <a:latin typeface="+mn-lt"/>
                          <a:ea typeface="+mn-ea"/>
                          <a:cs typeface="+mn-cs"/>
                        </a:rPr>
                        <a:t>Portée dans les discours des dirigeants</a:t>
                      </a:r>
                    </a:p>
                  </a:txBody>
                  <a:tcPr anchor="ctr"/>
                </a:tc>
                <a:extLst>
                  <a:ext uri="{0D108BD9-81ED-4DB2-BD59-A6C34878D82A}">
                    <a16:rowId xmlns:a16="http://schemas.microsoft.com/office/drawing/2014/main" val="2111303180"/>
                  </a:ext>
                </a:extLst>
              </a:tr>
              <a:tr h="603958">
                <a:tc>
                  <a:txBody>
                    <a:bodyPr/>
                    <a:lstStyle/>
                    <a:p>
                      <a:pPr lvl="0" algn="ctr"/>
                      <a:r>
                        <a:rPr lang="fr-FR" sz="1200" kern="1200" dirty="0">
                          <a:solidFill>
                            <a:schemeClr val="tx1"/>
                          </a:solidFill>
                          <a:effectLst/>
                          <a:latin typeface="+mn-lt"/>
                          <a:ea typeface="+mn-ea"/>
                          <a:cs typeface="+mn-cs"/>
                        </a:rPr>
                        <a:t>Utilisée pour définir et développer </a:t>
                      </a:r>
                    </a:p>
                    <a:p>
                      <a:pPr lvl="0" algn="ctr"/>
                      <a:r>
                        <a:rPr lang="fr-FR" sz="1200" kern="1200" dirty="0">
                          <a:solidFill>
                            <a:schemeClr val="tx1"/>
                          </a:solidFill>
                          <a:effectLst/>
                          <a:latin typeface="+mn-lt"/>
                          <a:ea typeface="+mn-ea"/>
                          <a:cs typeface="+mn-cs"/>
                        </a:rPr>
                        <a:t>les offres et les services</a:t>
                      </a:r>
                    </a:p>
                  </a:txBody>
                  <a:tcPr anchor="ctr"/>
                </a:tc>
                <a:extLst>
                  <a:ext uri="{0D108BD9-81ED-4DB2-BD59-A6C34878D82A}">
                    <a16:rowId xmlns:a16="http://schemas.microsoft.com/office/drawing/2014/main" val="3826371416"/>
                  </a:ext>
                </a:extLst>
              </a:tr>
              <a:tr h="610912">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Utilisée pour motiver la prise de décision</a:t>
                      </a:r>
                    </a:p>
                  </a:txBody>
                  <a:tcPr anchor="ctr"/>
                </a:tc>
                <a:extLst>
                  <a:ext uri="{0D108BD9-81ED-4DB2-BD59-A6C34878D82A}">
                    <a16:rowId xmlns:a16="http://schemas.microsoft.com/office/drawing/2014/main" val="1408764320"/>
                  </a:ext>
                </a:extLst>
              </a:tr>
              <a:tr h="569351">
                <a:tc>
                  <a:txBody>
                    <a:bodyPr/>
                    <a:lstStyle/>
                    <a:p>
                      <a:pPr lvl="0" algn="ctr"/>
                      <a:r>
                        <a:rPr lang="fr-FR" sz="1200" kern="1200" dirty="0">
                          <a:solidFill>
                            <a:schemeClr val="tx1"/>
                          </a:solidFill>
                          <a:effectLst/>
                          <a:latin typeface="+mn-lt"/>
                          <a:ea typeface="+mn-ea"/>
                          <a:cs typeface="+mn-cs"/>
                        </a:rPr>
                        <a:t>Utilisée pour questionner les </a:t>
                      </a:r>
                    </a:p>
                    <a:p>
                      <a:pPr lvl="0" algn="ctr"/>
                      <a:r>
                        <a:rPr lang="fr-FR" sz="1200" kern="1200" dirty="0">
                          <a:solidFill>
                            <a:schemeClr val="tx1"/>
                          </a:solidFill>
                          <a:effectLst/>
                          <a:latin typeface="+mn-lt"/>
                          <a:ea typeface="+mn-ea"/>
                          <a:cs typeface="+mn-cs"/>
                        </a:rPr>
                        <a:t>pratiques dans l’entreprise</a:t>
                      </a:r>
                    </a:p>
                  </a:txBody>
                  <a:tcPr anchor="ctr"/>
                </a:tc>
                <a:extLst>
                  <a:ext uri="{0D108BD9-81ED-4DB2-BD59-A6C34878D82A}">
                    <a16:rowId xmlns:a16="http://schemas.microsoft.com/office/drawing/2014/main" val="1247273471"/>
                  </a:ext>
                </a:extLst>
              </a:tr>
              <a:tr h="661822">
                <a:tc>
                  <a:txBody>
                    <a:bodyPr/>
                    <a:lstStyle/>
                    <a:p>
                      <a:pPr lvl="0" algn="ctr"/>
                      <a:r>
                        <a:rPr lang="fr-FR" sz="1200" kern="1200" dirty="0">
                          <a:solidFill>
                            <a:schemeClr val="tx1"/>
                          </a:solidFill>
                          <a:effectLst/>
                          <a:latin typeface="+mn-lt"/>
                          <a:ea typeface="+mn-ea"/>
                          <a:cs typeface="+mn-cs"/>
                        </a:rPr>
                        <a:t>Susceptible d’être invoquée pour </a:t>
                      </a:r>
                    </a:p>
                    <a:p>
                      <a:pPr lvl="0" algn="ctr"/>
                      <a:r>
                        <a:rPr lang="fr-FR" sz="1200" kern="1200" dirty="0">
                          <a:solidFill>
                            <a:schemeClr val="tx1"/>
                          </a:solidFill>
                          <a:effectLst/>
                          <a:latin typeface="+mn-lt"/>
                          <a:ea typeface="+mn-ea"/>
                          <a:cs typeface="+mn-cs"/>
                        </a:rPr>
                        <a:t>désobéir à une consigne</a:t>
                      </a:r>
                    </a:p>
                  </a:txBody>
                  <a:tcPr anchor="ctr"/>
                </a:tc>
                <a:extLst>
                  <a:ext uri="{0D108BD9-81ED-4DB2-BD59-A6C34878D82A}">
                    <a16:rowId xmlns:a16="http://schemas.microsoft.com/office/drawing/2014/main" val="4006396349"/>
                  </a:ext>
                </a:extLst>
              </a:tr>
              <a:tr h="53336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endParaRPr lang="fr-FR" sz="105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4005051293"/>
                  </a:ext>
                </a:extLst>
              </a:tr>
            </a:tbl>
          </a:graphicData>
        </a:graphic>
      </p:graphicFrame>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482229"/>
            <a:ext cx="9110016" cy="232136"/>
          </a:xfrm>
        </p:spPr>
        <p:txBody>
          <a:bodyPr/>
          <a:lstStyle/>
          <a:p>
            <a:r>
              <a:rPr lang="fr-FR" altLang="fr-FR"/>
              <a:t>Occurrence pour le Cercle d’Ethique des Affaires  | Barômètre du climat Ethique | mai 2023</a:t>
            </a:r>
            <a:endParaRPr lang="fr-FR" altLang="fr-FR" dirty="0"/>
          </a:p>
        </p:txBody>
      </p:sp>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88198"/>
            <a:ext cx="484609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Comparaison avec les vagues précédentes</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2" name="Tableau 1">
            <a:extLst>
              <a:ext uri="{FF2B5EF4-FFF2-40B4-BE49-F238E27FC236}">
                <a16:creationId xmlns:a16="http://schemas.microsoft.com/office/drawing/2014/main" id="{79332368-F359-ADB3-A0B1-1823FC3F28C1}"/>
              </a:ext>
            </a:extLst>
          </p:cNvPr>
          <p:cNvGraphicFramePr>
            <a:graphicFrameLocks noGrp="1"/>
          </p:cNvGraphicFramePr>
          <p:nvPr/>
        </p:nvGraphicFramePr>
        <p:xfrm>
          <a:off x="652733" y="816601"/>
          <a:ext cx="9563865" cy="285360"/>
        </p:xfrm>
        <a:graphic>
          <a:graphicData uri="http://schemas.openxmlformats.org/drawingml/2006/table">
            <a:tbl>
              <a:tblPr>
                <a:tableStyleId>{5C22544A-7EE6-4342-B048-85BDC9FD1C3A}</a:tableStyleId>
              </a:tblPr>
              <a:tblGrid>
                <a:gridCol w="9563865">
                  <a:extLst>
                    <a:ext uri="{9D8B030D-6E8A-4147-A177-3AD203B41FA5}">
                      <a16:colId xmlns:a16="http://schemas.microsoft.com/office/drawing/2014/main" val="3555398857"/>
                    </a:ext>
                  </a:extLst>
                </a:gridCol>
              </a:tblGrid>
              <a:tr h="0">
                <a:tc>
                  <a:txBody>
                    <a:bodyPr/>
                    <a:lstStyle/>
                    <a:p>
                      <a:pPr lvl="0"/>
                      <a:r>
                        <a:rPr lang="fr-FR" sz="1400" b="1" kern="1200" dirty="0">
                          <a:solidFill>
                            <a:schemeClr val="dk1"/>
                          </a:solidFill>
                          <a:effectLst/>
                          <a:latin typeface="+mn-lt"/>
                          <a:ea typeface="+mn-ea"/>
                          <a:cs typeface="+mn-cs"/>
                        </a:rPr>
                        <a:t>Q8. Quelles sont selon vous les meilleures preuves de la prise en compte de l’éthique par une entreprise ? Quand l’éthique est…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 name="ZoneTexte 2">
            <a:extLst>
              <a:ext uri="{FF2B5EF4-FFF2-40B4-BE49-F238E27FC236}">
                <a16:creationId xmlns:a16="http://schemas.microsoft.com/office/drawing/2014/main" id="{EC02663D-8206-84F2-9466-45340582F162}"/>
              </a:ext>
            </a:extLst>
          </p:cNvPr>
          <p:cNvSpPr txBox="1"/>
          <p:nvPr/>
        </p:nvSpPr>
        <p:spPr>
          <a:xfrm>
            <a:off x="668217" y="1152182"/>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Base : 1001 répondants</a:t>
            </a:r>
          </a:p>
        </p:txBody>
      </p:sp>
      <p:graphicFrame>
        <p:nvGraphicFramePr>
          <p:cNvPr id="11" name="Graphique 10">
            <a:extLst>
              <a:ext uri="{FF2B5EF4-FFF2-40B4-BE49-F238E27FC236}">
                <a16:creationId xmlns:a16="http://schemas.microsoft.com/office/drawing/2014/main" id="{9799757C-A11B-C04E-C566-450E22481EE8}"/>
              </a:ext>
            </a:extLst>
          </p:cNvPr>
          <p:cNvGraphicFramePr/>
          <p:nvPr/>
        </p:nvGraphicFramePr>
        <p:xfrm>
          <a:off x="4262815" y="2056085"/>
          <a:ext cx="6908268" cy="652835"/>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Connecteur droit 11">
            <a:extLst>
              <a:ext uri="{FF2B5EF4-FFF2-40B4-BE49-F238E27FC236}">
                <a16:creationId xmlns:a16="http://schemas.microsoft.com/office/drawing/2014/main" id="{6CC81B81-788E-540A-A871-09663AA197AB}"/>
              </a:ext>
            </a:extLst>
          </p:cNvPr>
          <p:cNvCxnSpPr>
            <a:cxnSpLocks/>
          </p:cNvCxnSpPr>
          <p:nvPr/>
        </p:nvCxnSpPr>
        <p:spPr>
          <a:xfrm>
            <a:off x="1138961" y="257390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FDF847EF-2FDA-7164-639B-2AC93057C9EF}"/>
              </a:ext>
            </a:extLst>
          </p:cNvPr>
          <p:cNvCxnSpPr>
            <a:cxnSpLocks/>
          </p:cNvCxnSpPr>
          <p:nvPr/>
        </p:nvCxnSpPr>
        <p:spPr>
          <a:xfrm>
            <a:off x="1138961" y="383404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448F48BA-6FF5-3235-E0C2-4CB5799CE194}"/>
              </a:ext>
            </a:extLst>
          </p:cNvPr>
          <p:cNvCxnSpPr>
            <a:cxnSpLocks/>
          </p:cNvCxnSpPr>
          <p:nvPr/>
        </p:nvCxnSpPr>
        <p:spPr>
          <a:xfrm>
            <a:off x="1138961" y="450912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AA48B7C8-F698-C1BF-186C-4488056B41DA}"/>
              </a:ext>
            </a:extLst>
          </p:cNvPr>
          <p:cNvCxnSpPr>
            <a:cxnSpLocks/>
          </p:cNvCxnSpPr>
          <p:nvPr/>
        </p:nvCxnSpPr>
        <p:spPr>
          <a:xfrm>
            <a:off x="1138961" y="500417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4B62841-CD28-B159-EFD4-3EE0D1AEE610}"/>
              </a:ext>
            </a:extLst>
          </p:cNvPr>
          <p:cNvCxnSpPr>
            <a:cxnSpLocks/>
          </p:cNvCxnSpPr>
          <p:nvPr/>
        </p:nvCxnSpPr>
        <p:spPr>
          <a:xfrm>
            <a:off x="1138961" y="567925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A62DE798-33DF-C622-4F11-80317B6BD73D}"/>
              </a:ext>
            </a:extLst>
          </p:cNvPr>
          <p:cNvCxnSpPr>
            <a:cxnSpLocks/>
          </p:cNvCxnSpPr>
          <p:nvPr/>
        </p:nvCxnSpPr>
        <p:spPr>
          <a:xfrm>
            <a:off x="1138961" y="324898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20" name="Graphique 19">
            <a:extLst>
              <a:ext uri="{FF2B5EF4-FFF2-40B4-BE49-F238E27FC236}">
                <a16:creationId xmlns:a16="http://schemas.microsoft.com/office/drawing/2014/main" id="{AF490D0A-368A-724B-3CF7-093C0551A2E4}"/>
              </a:ext>
            </a:extLst>
          </p:cNvPr>
          <p:cNvGraphicFramePr/>
          <p:nvPr/>
        </p:nvGraphicFramePr>
        <p:xfrm>
          <a:off x="4262815" y="2573905"/>
          <a:ext cx="6908268" cy="7038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Graphique 22">
            <a:extLst>
              <a:ext uri="{FF2B5EF4-FFF2-40B4-BE49-F238E27FC236}">
                <a16:creationId xmlns:a16="http://schemas.microsoft.com/office/drawing/2014/main" id="{689809CD-B361-2485-5425-97B764F35A4C}"/>
              </a:ext>
            </a:extLst>
          </p:cNvPr>
          <p:cNvGraphicFramePr/>
          <p:nvPr/>
        </p:nvGraphicFramePr>
        <p:xfrm>
          <a:off x="4262815" y="3338990"/>
          <a:ext cx="6787410" cy="6528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Graphique 23">
            <a:extLst>
              <a:ext uri="{FF2B5EF4-FFF2-40B4-BE49-F238E27FC236}">
                <a16:creationId xmlns:a16="http://schemas.microsoft.com/office/drawing/2014/main" id="{414466C5-7670-58B5-E230-73BE58B749C3}"/>
              </a:ext>
            </a:extLst>
          </p:cNvPr>
          <p:cNvGraphicFramePr/>
          <p:nvPr/>
        </p:nvGraphicFramePr>
        <p:xfrm>
          <a:off x="4262815" y="3991300"/>
          <a:ext cx="6908268" cy="6528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aphique 24">
            <a:extLst>
              <a:ext uri="{FF2B5EF4-FFF2-40B4-BE49-F238E27FC236}">
                <a16:creationId xmlns:a16="http://schemas.microsoft.com/office/drawing/2014/main" id="{0B40ED3C-FCDC-0AF8-211C-28F04D04C601}"/>
              </a:ext>
            </a:extLst>
          </p:cNvPr>
          <p:cNvGraphicFramePr/>
          <p:nvPr/>
        </p:nvGraphicFramePr>
        <p:xfrm>
          <a:off x="4262815" y="5071420"/>
          <a:ext cx="6908268" cy="65283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aphique 25">
            <a:extLst>
              <a:ext uri="{FF2B5EF4-FFF2-40B4-BE49-F238E27FC236}">
                <a16:creationId xmlns:a16="http://schemas.microsoft.com/office/drawing/2014/main" id="{AFA6CCB4-68B8-A8BB-782B-24596034ECB9}"/>
              </a:ext>
            </a:extLst>
          </p:cNvPr>
          <p:cNvGraphicFramePr/>
          <p:nvPr/>
        </p:nvGraphicFramePr>
        <p:xfrm>
          <a:off x="4242094" y="5698792"/>
          <a:ext cx="6908268" cy="65283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raphique 26">
            <a:extLst>
              <a:ext uri="{FF2B5EF4-FFF2-40B4-BE49-F238E27FC236}">
                <a16:creationId xmlns:a16="http://schemas.microsoft.com/office/drawing/2014/main" id="{9F0E880C-0069-EAE9-E566-2FE9B636F400}"/>
              </a:ext>
            </a:extLst>
          </p:cNvPr>
          <p:cNvGraphicFramePr/>
          <p:nvPr/>
        </p:nvGraphicFramePr>
        <p:xfrm>
          <a:off x="4262815" y="4548564"/>
          <a:ext cx="6908268" cy="652835"/>
        </p:xfrm>
        <a:graphic>
          <a:graphicData uri="http://schemas.openxmlformats.org/drawingml/2006/chart">
            <c:chart xmlns:c="http://schemas.openxmlformats.org/drawingml/2006/chart" xmlns:r="http://schemas.openxmlformats.org/officeDocument/2006/relationships" r:id="rId8"/>
          </a:graphicData>
        </a:graphic>
      </p:graphicFrame>
      <p:sp>
        <p:nvSpPr>
          <p:cNvPr id="31" name="ZoneTexte 30">
            <a:extLst>
              <a:ext uri="{FF2B5EF4-FFF2-40B4-BE49-F238E27FC236}">
                <a16:creationId xmlns:a16="http://schemas.microsoft.com/office/drawing/2014/main" id="{E8BE136F-A9B0-71DB-F89D-AAC32589FD29}"/>
              </a:ext>
            </a:extLst>
          </p:cNvPr>
          <p:cNvSpPr txBox="1"/>
          <p:nvPr/>
        </p:nvSpPr>
        <p:spPr>
          <a:xfrm>
            <a:off x="5825970" y="1683386"/>
            <a:ext cx="720080" cy="215444"/>
          </a:xfrm>
          <a:prstGeom prst="rect">
            <a:avLst/>
          </a:prstGeom>
        </p:spPr>
        <p:txBody>
          <a:bodyPr wrap="square" lIns="0" tIns="0" rIns="0" bIns="0" rtlCol="0" anchor="t" anchorCtr="0">
            <a:spAutoFit/>
          </a:bodyPr>
          <a:lstStyle/>
          <a:p>
            <a:pPr algn="l" fontAlgn="auto"/>
            <a:r>
              <a:rPr lang="fr-FR" sz="1400" b="1" dirty="0"/>
              <a:t>2022</a:t>
            </a:r>
          </a:p>
        </p:txBody>
      </p:sp>
      <p:sp>
        <p:nvSpPr>
          <p:cNvPr id="32" name="ZoneTexte 31">
            <a:extLst>
              <a:ext uri="{FF2B5EF4-FFF2-40B4-BE49-F238E27FC236}">
                <a16:creationId xmlns:a16="http://schemas.microsoft.com/office/drawing/2014/main" id="{68D06B42-E194-5398-41BA-AB0806A54C21}"/>
              </a:ext>
            </a:extLst>
          </p:cNvPr>
          <p:cNvSpPr txBox="1"/>
          <p:nvPr/>
        </p:nvSpPr>
        <p:spPr>
          <a:xfrm>
            <a:off x="9156340" y="1683386"/>
            <a:ext cx="720080" cy="215444"/>
          </a:xfrm>
          <a:prstGeom prst="rect">
            <a:avLst/>
          </a:prstGeom>
        </p:spPr>
        <p:txBody>
          <a:bodyPr wrap="square" lIns="0" tIns="0" rIns="0" bIns="0" rtlCol="0" anchor="t" anchorCtr="0">
            <a:spAutoFit/>
          </a:bodyPr>
          <a:lstStyle/>
          <a:p>
            <a:pPr algn="l" fontAlgn="auto"/>
            <a:r>
              <a:rPr lang="fr-FR" sz="1400" b="1" dirty="0"/>
              <a:t>2023</a:t>
            </a:r>
          </a:p>
        </p:txBody>
      </p:sp>
      <p:cxnSp>
        <p:nvCxnSpPr>
          <p:cNvPr id="35" name="Connecteur droit 34">
            <a:extLst>
              <a:ext uri="{FF2B5EF4-FFF2-40B4-BE49-F238E27FC236}">
                <a16:creationId xmlns:a16="http://schemas.microsoft.com/office/drawing/2014/main" id="{173FDC4F-D2B7-5A78-4608-D5EDED2C4BC0}"/>
              </a:ext>
            </a:extLst>
          </p:cNvPr>
          <p:cNvCxnSpPr/>
          <p:nvPr/>
        </p:nvCxnSpPr>
        <p:spPr>
          <a:xfrm>
            <a:off x="8980829" y="6084295"/>
            <a:ext cx="49505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8E4052E7-D155-49F5-9386-0F494765AE1B}"/>
              </a:ext>
            </a:extLst>
          </p:cNvPr>
          <p:cNvCxnSpPr/>
          <p:nvPr/>
        </p:nvCxnSpPr>
        <p:spPr>
          <a:xfrm>
            <a:off x="8886310" y="4824155"/>
            <a:ext cx="49505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1C9194A8-FF91-67E0-DECA-73EF54292CEF}"/>
              </a:ext>
            </a:extLst>
          </p:cNvPr>
          <p:cNvSpPr>
            <a:spLocks noGrp="1"/>
          </p:cNvSpPr>
          <p:nvPr>
            <p:ph type="sldNum" sz="quarter" idx="4"/>
          </p:nvPr>
        </p:nvSpPr>
        <p:spPr/>
        <p:txBody>
          <a:bodyPr/>
          <a:lstStyle/>
          <a:p>
            <a:fld id="{69A197D1-22BB-4CE7-B90B-919B10D073A0}" type="slidenum">
              <a:rPr lang="fr-FR" altLang="fr-FR" smtClean="0"/>
              <a:pPr/>
              <a:t>70</a:t>
            </a:fld>
            <a:endParaRPr lang="fr-FR" altLang="fr-FR" dirty="0"/>
          </a:p>
        </p:txBody>
      </p:sp>
      <p:sp>
        <p:nvSpPr>
          <p:cNvPr id="7" name="ZoneTexte 6">
            <a:extLst>
              <a:ext uri="{FF2B5EF4-FFF2-40B4-BE49-F238E27FC236}">
                <a16:creationId xmlns:a16="http://schemas.microsoft.com/office/drawing/2014/main" id="{A147E2CD-BB78-24F2-2A59-48F75ADDF36B}"/>
              </a:ext>
            </a:extLst>
          </p:cNvPr>
          <p:cNvSpPr txBox="1"/>
          <p:nvPr/>
        </p:nvSpPr>
        <p:spPr>
          <a:xfrm>
            <a:off x="5591840" y="1879957"/>
            <a:ext cx="855095" cy="153888"/>
          </a:xfrm>
          <a:prstGeom prst="rect">
            <a:avLst/>
          </a:prstGeom>
        </p:spPr>
        <p:txBody>
          <a:bodyPr wrap="square" lIns="0" tIns="0" rIns="0" bIns="0" rtlCol="0" anchor="t" anchorCtr="0">
            <a:spAutoFit/>
          </a:bodyPr>
          <a:lstStyle/>
          <a:p>
            <a:pPr algn="ctr" fontAlgn="auto"/>
            <a:r>
              <a:rPr lang="fr-FR" sz="1000" dirty="0">
                <a:solidFill>
                  <a:schemeClr val="bg1">
                    <a:lumMod val="65000"/>
                  </a:schemeClr>
                </a:solidFill>
              </a:rPr>
              <a:t>(n=1000)</a:t>
            </a:r>
          </a:p>
        </p:txBody>
      </p:sp>
      <p:sp>
        <p:nvSpPr>
          <p:cNvPr id="8" name="ZoneTexte 7">
            <a:extLst>
              <a:ext uri="{FF2B5EF4-FFF2-40B4-BE49-F238E27FC236}">
                <a16:creationId xmlns:a16="http://schemas.microsoft.com/office/drawing/2014/main" id="{9BAD7783-EE38-916A-7E37-AEA61C4ABFBB}"/>
              </a:ext>
            </a:extLst>
          </p:cNvPr>
          <p:cNvSpPr txBox="1"/>
          <p:nvPr/>
        </p:nvSpPr>
        <p:spPr>
          <a:xfrm>
            <a:off x="8931315" y="1879957"/>
            <a:ext cx="855095" cy="153888"/>
          </a:xfrm>
          <a:prstGeom prst="rect">
            <a:avLst/>
          </a:prstGeom>
        </p:spPr>
        <p:txBody>
          <a:bodyPr wrap="square" lIns="0" tIns="0" rIns="0" bIns="0" rtlCol="0" anchor="t" anchorCtr="0">
            <a:spAutoFit/>
          </a:bodyPr>
          <a:lstStyle/>
          <a:p>
            <a:pPr algn="ctr" fontAlgn="auto"/>
            <a:r>
              <a:rPr lang="fr-FR" sz="1000" dirty="0">
                <a:solidFill>
                  <a:schemeClr val="bg1">
                    <a:lumMod val="65000"/>
                  </a:schemeClr>
                </a:solidFill>
              </a:rPr>
              <a:t>(n=1001)</a:t>
            </a:r>
          </a:p>
        </p:txBody>
      </p:sp>
      <p:sp>
        <p:nvSpPr>
          <p:cNvPr id="6" name="ZoneTexte 5">
            <a:extLst>
              <a:ext uri="{FF2B5EF4-FFF2-40B4-BE49-F238E27FC236}">
                <a16:creationId xmlns:a16="http://schemas.microsoft.com/office/drawing/2014/main" id="{F7C46528-A66A-2285-973E-0704CCC802FA}"/>
              </a:ext>
            </a:extLst>
          </p:cNvPr>
          <p:cNvSpPr txBox="1"/>
          <p:nvPr/>
        </p:nvSpPr>
        <p:spPr>
          <a:xfrm>
            <a:off x="9666365" y="3335635"/>
            <a:ext cx="315035" cy="287258"/>
          </a:xfrm>
          <a:prstGeom prst="rect">
            <a:avLst/>
          </a:prstGeom>
        </p:spPr>
        <p:txBody>
          <a:bodyPr wrap="square" lIns="0" tIns="0" rIns="0" bIns="0" rtlCol="0" anchor="t" anchorCtr="0">
            <a:spAutoFit/>
          </a:bodyPr>
          <a:lstStyle/>
          <a:p>
            <a:pPr algn="l" fontAlgn="auto"/>
            <a:r>
              <a:rPr lang="fr-FR" sz="2800" b="1" baseline="-25000" dirty="0">
                <a:solidFill>
                  <a:srgbClr val="00B050"/>
                </a:solidFill>
              </a:rPr>
              <a:t>+</a:t>
            </a:r>
          </a:p>
        </p:txBody>
      </p:sp>
      <p:sp>
        <p:nvSpPr>
          <p:cNvPr id="9" name="ZoneTexte 8">
            <a:extLst>
              <a:ext uri="{FF2B5EF4-FFF2-40B4-BE49-F238E27FC236}">
                <a16:creationId xmlns:a16="http://schemas.microsoft.com/office/drawing/2014/main" id="{ABBEDFC4-BEFE-492A-3A7A-D53EB9BB22C1}"/>
              </a:ext>
            </a:extLst>
          </p:cNvPr>
          <p:cNvSpPr txBox="1"/>
          <p:nvPr/>
        </p:nvSpPr>
        <p:spPr>
          <a:xfrm>
            <a:off x="9666364" y="3915939"/>
            <a:ext cx="315035" cy="369332"/>
          </a:xfrm>
          <a:prstGeom prst="rect">
            <a:avLst/>
          </a:prstGeom>
        </p:spPr>
        <p:txBody>
          <a:bodyPr wrap="square" lIns="0" tIns="0" rIns="0" bIns="0" rtlCol="0" anchor="t" anchorCtr="0">
            <a:spAutoFit/>
          </a:bodyPr>
          <a:lstStyle/>
          <a:p>
            <a:pPr algn="l" fontAlgn="auto"/>
            <a:r>
              <a:rPr lang="fr-FR" sz="2400" b="1" dirty="0">
                <a:solidFill>
                  <a:srgbClr val="FF0000"/>
                </a:solidFill>
              </a:rPr>
              <a:t>-</a:t>
            </a:r>
          </a:p>
        </p:txBody>
      </p:sp>
    </p:spTree>
    <p:extLst>
      <p:ext uri="{BB962C8B-B14F-4D97-AF65-F5344CB8AC3E}">
        <p14:creationId xmlns:p14="http://schemas.microsoft.com/office/powerpoint/2010/main" val="300704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608572"/>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nvGraphicFramePr>
        <p:xfrm>
          <a:off x="698785" y="862910"/>
          <a:ext cx="7827485" cy="498720"/>
        </p:xfrm>
        <a:graphic>
          <a:graphicData uri="http://schemas.openxmlformats.org/drawingml/2006/table">
            <a:tbl>
              <a:tblPr>
                <a:tableStyleId>{5C22544A-7EE6-4342-B048-85BDC9FD1C3A}</a:tableStyleId>
              </a:tblPr>
              <a:tblGrid>
                <a:gridCol w="7827485">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Q8. Quelles sont selon vous les meilleurs preuves de la prise en compte de l’éthique par une entreprise ? </a:t>
                      </a:r>
                    </a:p>
                    <a:p>
                      <a:pPr lvl="0"/>
                      <a:r>
                        <a:rPr lang="fr-FR" sz="1400" b="1" kern="1200" dirty="0">
                          <a:solidFill>
                            <a:schemeClr val="dk1"/>
                          </a:solidFill>
                          <a:effectLst/>
                          <a:latin typeface="+mn-lt"/>
                          <a:ea typeface="+mn-ea"/>
                          <a:cs typeface="+mn-cs"/>
                        </a:rPr>
                        <a:t>Quand l’éthique est…</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99259" y="260428"/>
            <a:ext cx="11312376"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 </a:t>
            </a:r>
            <a:r>
              <a:rPr lang="fr-FR" sz="2400" dirty="0"/>
              <a:t>Principales preuves de la prise en compte de l’éthique dans l’entreprise </a:t>
            </a:r>
            <a:endParaRPr lang="fr-FR" sz="2400" b="1" dirty="0">
              <a:latin typeface="Oswald" panose="00000500000000000000" pitchFamily="2" charset="0"/>
              <a:ea typeface="Roboto" panose="02000000000000000000" pitchFamily="2" charset="0"/>
              <a:cs typeface="Roboto" panose="02000000000000000000" pitchFamily="2" charset="0"/>
            </a:endParaRP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46004"/>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698785" y="1381489"/>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Base : 1001 répondants</a:t>
            </a: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nvGraphicFramePr>
        <p:xfrm>
          <a:off x="357943" y="2019463"/>
          <a:ext cx="11408687" cy="3929817"/>
        </p:xfrm>
        <a:graphic>
          <a:graphicData uri="http://schemas.openxmlformats.org/drawingml/2006/table">
            <a:tbl>
              <a:tblPr firstRow="1" bandRow="1"/>
              <a:tblGrid>
                <a:gridCol w="3168689">
                  <a:extLst>
                    <a:ext uri="{9D8B030D-6E8A-4147-A177-3AD203B41FA5}">
                      <a16:colId xmlns:a16="http://schemas.microsoft.com/office/drawing/2014/main" val="1613173348"/>
                    </a:ext>
                  </a:extLst>
                </a:gridCol>
                <a:gridCol w="1235252">
                  <a:extLst>
                    <a:ext uri="{9D8B030D-6E8A-4147-A177-3AD203B41FA5}">
                      <a16:colId xmlns:a16="http://schemas.microsoft.com/office/drawing/2014/main" val="2417229433"/>
                    </a:ext>
                  </a:extLst>
                </a:gridCol>
                <a:gridCol w="3232656">
                  <a:extLst>
                    <a:ext uri="{9D8B030D-6E8A-4147-A177-3AD203B41FA5}">
                      <a16:colId xmlns:a16="http://schemas.microsoft.com/office/drawing/2014/main" val="4065695276"/>
                    </a:ext>
                  </a:extLst>
                </a:gridCol>
                <a:gridCol w="3772090">
                  <a:extLst>
                    <a:ext uri="{9D8B030D-6E8A-4147-A177-3AD203B41FA5}">
                      <a16:colId xmlns:a16="http://schemas.microsoft.com/office/drawing/2014/main" val="1842800419"/>
                    </a:ext>
                  </a:extLst>
                </a:gridCol>
              </a:tblGrid>
              <a:tr h="673448">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lvl="0" algn="ctr"/>
                      <a:r>
                        <a:rPr lang="fr-FR" sz="900" b="1" kern="1200" dirty="0">
                          <a:solidFill>
                            <a:schemeClr val="tx1"/>
                          </a:solidFill>
                          <a:latin typeface="Verdana"/>
                          <a:ea typeface="+mn-ea"/>
                          <a:cs typeface="+mn-cs"/>
                        </a:rPr>
                        <a:t>Intégrée et prise en compte dans les process de l’entreprise</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CFCFE"/>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50%</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CFCFE"/>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00B050"/>
                        </a:solidFill>
                        <a:latin typeface="Calibri" panose="020F0502020204030204" pitchFamily="34" charset="0"/>
                      </a:endParaRP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CFCFE"/>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30 à 39 ans : 42%</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CFCFE"/>
                    </a:solidFill>
                  </a:tcPr>
                </a:tc>
                <a:extLst>
                  <a:ext uri="{0D108BD9-81ED-4DB2-BD59-A6C34878D82A}">
                    <a16:rowId xmlns:a16="http://schemas.microsoft.com/office/drawing/2014/main" val="1772022013"/>
                  </a:ext>
                </a:extLst>
              </a:tr>
              <a:tr h="493159">
                <a:tc>
                  <a:txBody>
                    <a:bodyPr/>
                    <a:lstStyle/>
                    <a:p>
                      <a:pPr algn="r"/>
                      <a:r>
                        <a:rPr lang="fr-FR" sz="900" b="1" kern="1200" dirty="0">
                          <a:solidFill>
                            <a:schemeClr val="tx1"/>
                          </a:solidFill>
                          <a:latin typeface="Verdana"/>
                          <a:ea typeface="+mn-ea"/>
                          <a:cs typeface="+mn-cs"/>
                        </a:rPr>
                        <a:t>Portée dans le discours des dirigeants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34%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algn="r"/>
                      <a:r>
                        <a:rPr lang="fr-FR" sz="900" b="0" i="0" u="none" strike="noStrike" kern="1200" baseline="0" dirty="0">
                          <a:solidFill>
                            <a:srgbClr val="00B050"/>
                          </a:solidFill>
                          <a:latin typeface="Calibri" panose="020F0502020204030204" pitchFamily="34" charset="0"/>
                          <a:ea typeface="+mn-ea"/>
                          <a:cs typeface="+mn-cs"/>
                        </a:rPr>
                        <a:t>Manager : 43%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Non manager : 30%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2298251860"/>
                  </a:ext>
                </a:extLst>
              </a:tr>
              <a:tr h="49315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Utilisée pour définir et développer les offres et les services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29%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0" i="0" u="none" strike="noStrike" kern="1200" baseline="0" dirty="0">
                          <a:solidFill>
                            <a:srgbClr val="00B050"/>
                          </a:solidFill>
                          <a:latin typeface="Calibri" panose="020F0502020204030204" pitchFamily="34" charset="0"/>
                          <a:ea typeface="+mn-ea"/>
                          <a:cs typeface="+mn-cs"/>
                        </a:rPr>
                        <a:t>30 à 39 ans : 36%</a:t>
                      </a:r>
                    </a:p>
                    <a:p>
                      <a:pPr algn="r"/>
                      <a:r>
                        <a:rPr lang="fr-FR" sz="900" b="0" i="0" u="none" strike="noStrike" kern="1200" baseline="0" dirty="0">
                          <a:solidFill>
                            <a:srgbClr val="00B050"/>
                          </a:solidFill>
                          <a:latin typeface="Calibri" panose="020F0502020204030204" pitchFamily="34" charset="0"/>
                          <a:ea typeface="+mn-ea"/>
                          <a:cs typeface="+mn-cs"/>
                        </a:rPr>
                        <a:t>- 5 ans ancienneté : 38%</a:t>
                      </a:r>
                    </a:p>
                    <a:p>
                      <a:pPr algn="r"/>
                      <a:r>
                        <a:rPr lang="fr-FR" sz="900" b="0" i="0" u="none" strike="noStrike" kern="1200" baseline="0" dirty="0">
                          <a:solidFill>
                            <a:srgbClr val="00B050"/>
                          </a:solidFill>
                          <a:latin typeface="Calibri" panose="020F0502020204030204" pitchFamily="34" charset="0"/>
                          <a:ea typeface="+mn-ea"/>
                          <a:cs typeface="+mn-cs"/>
                        </a:rPr>
                        <a:t>Non manager : 30%</a:t>
                      </a:r>
                    </a:p>
                    <a:p>
                      <a:pPr algn="r"/>
                      <a:r>
                        <a:rPr lang="fr-FR" sz="900" b="0" i="0" u="none" strike="noStrike" kern="1200" baseline="0" dirty="0">
                          <a:solidFill>
                            <a:srgbClr val="00B050"/>
                          </a:solidFill>
                          <a:latin typeface="Calibri" panose="020F0502020204030204" pitchFamily="34" charset="0"/>
                          <a:ea typeface="+mn-ea"/>
                          <a:cs typeface="+mn-cs"/>
                        </a:rPr>
                        <a:t>N’encadrant pas d’équipe : 30%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Manager : 26%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Encadrant une équipe : 26%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989341"/>
                  </a:ext>
                </a:extLst>
              </a:tr>
              <a:tr h="40582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Utilisée pour motiver la prise de décision</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29%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20 ans ancienneté ou + : 32%</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36%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10 à 19 ans d’ancienneté : 22%</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26%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593490565"/>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Utilisée pour questionner les pratiques dans l’entreprise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28%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10 à 19 ans d’ancienneté : 30%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20 ans ancienneté ou + : 24%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8002930"/>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Susceptible d’être invoquée pour désobéir à une consigne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14%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19%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11%</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- 5 ans ancienneté : 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3837908201"/>
                  </a:ext>
                </a:extLst>
              </a:tr>
              <a:tr h="626723">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Autre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Femme : 10%</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Non manager : 9%</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N’encadrant pas d’équipe : 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Homme : 4%</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- 5 ans ancienneté : 4%</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Manager : 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Encadrant une équipe : 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24064072"/>
                  </a:ext>
                </a:extLst>
              </a:tr>
            </a:tbl>
          </a:graphicData>
        </a:graphic>
      </p:graphicFrame>
      <p:sp>
        <p:nvSpPr>
          <p:cNvPr id="4" name="Espace réservé du numéro de diapositive 3">
            <a:extLst>
              <a:ext uri="{FF2B5EF4-FFF2-40B4-BE49-F238E27FC236}">
                <a16:creationId xmlns:a16="http://schemas.microsoft.com/office/drawing/2014/main" id="{5D18DDDE-7E25-59B0-D61E-CB1937738ECE}"/>
              </a:ext>
            </a:extLst>
          </p:cNvPr>
          <p:cNvSpPr>
            <a:spLocks noGrp="1"/>
          </p:cNvSpPr>
          <p:nvPr>
            <p:ph type="sldNum" sz="quarter" idx="4"/>
          </p:nvPr>
        </p:nvSpPr>
        <p:spPr/>
        <p:txBody>
          <a:bodyPr/>
          <a:lstStyle/>
          <a:p>
            <a:fld id="{69A197D1-22BB-4CE7-B90B-919B10D073A0}" type="slidenum">
              <a:rPr lang="fr-FR" altLang="fr-FR" smtClean="0"/>
              <a:pPr/>
              <a:t>71</a:t>
            </a:fld>
            <a:endParaRPr lang="fr-FR" altLang="fr-FR" dirty="0"/>
          </a:p>
        </p:txBody>
      </p:sp>
    </p:spTree>
    <p:extLst>
      <p:ext uri="{BB962C8B-B14F-4D97-AF65-F5344CB8AC3E}">
        <p14:creationId xmlns:p14="http://schemas.microsoft.com/office/powerpoint/2010/main" val="208664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230F41-DE0D-45BE-A113-670322C619D9}"/>
              </a:ext>
            </a:extLst>
          </p:cNvPr>
          <p:cNvSpPr/>
          <p:nvPr/>
        </p:nvSpPr>
        <p:spPr>
          <a:xfrm>
            <a:off x="-12249" y="0"/>
            <a:ext cx="12204249" cy="6858000"/>
          </a:xfrm>
          <a:prstGeom prst="rect">
            <a:avLst/>
          </a:prstGeom>
          <a:solidFill>
            <a:schemeClr val="accent4">
              <a:alpha val="80000"/>
            </a:schemeClr>
          </a:solidFill>
          <a:ln>
            <a:noFill/>
          </a:ln>
        </p:spPr>
        <p:txBody>
          <a:bodyPr rtlCol="0" anchor="ctr">
            <a:noAutofit/>
          </a:bodyPr>
          <a:lstStyle/>
          <a:p>
            <a:pPr algn="ctr"/>
            <a:endParaRPr lang="fr-FR" sz="2000" dirty="0" err="1">
              <a:latin typeface="+mn-lt"/>
            </a:endParaRPr>
          </a:p>
        </p:txBody>
      </p:sp>
      <p:sp>
        <p:nvSpPr>
          <p:cNvPr id="2" name="Titre 1">
            <a:extLst>
              <a:ext uri="{FF2B5EF4-FFF2-40B4-BE49-F238E27FC236}">
                <a16:creationId xmlns:a16="http://schemas.microsoft.com/office/drawing/2014/main" id="{BCF2E25C-1155-452A-A787-0D3957D68BA8}"/>
              </a:ext>
            </a:extLst>
          </p:cNvPr>
          <p:cNvSpPr>
            <a:spLocks noGrp="1"/>
          </p:cNvSpPr>
          <p:nvPr>
            <p:ph type="title"/>
          </p:nvPr>
        </p:nvSpPr>
        <p:spPr/>
        <p:txBody>
          <a:bodyPr/>
          <a:lstStyle/>
          <a:p>
            <a:r>
              <a:rPr lang="fr-FR" dirty="0">
                <a:solidFill>
                  <a:schemeClr val="bg1"/>
                </a:solidFill>
              </a:rPr>
              <a:t>Connaissance de l’éthique de l’entreprise</a:t>
            </a:r>
          </a:p>
        </p:txBody>
      </p:sp>
      <p:sp>
        <p:nvSpPr>
          <p:cNvPr id="3" name="ZoneTexte 2">
            <a:extLst>
              <a:ext uri="{FF2B5EF4-FFF2-40B4-BE49-F238E27FC236}">
                <a16:creationId xmlns:a16="http://schemas.microsoft.com/office/drawing/2014/main" id="{D59493E2-39E0-41D6-B0C6-189B57345E41}"/>
              </a:ext>
            </a:extLst>
          </p:cNvPr>
          <p:cNvSpPr txBox="1"/>
          <p:nvPr/>
        </p:nvSpPr>
        <p:spPr>
          <a:xfrm>
            <a:off x="10580961" y="4162448"/>
            <a:ext cx="1502334" cy="3170099"/>
          </a:xfrm>
          <a:prstGeom prst="rect">
            <a:avLst/>
          </a:prstGeom>
          <a:noFill/>
        </p:spPr>
        <p:txBody>
          <a:bodyPr wrap="none" rtlCol="0">
            <a:spAutoFit/>
          </a:bodyPr>
          <a:lstStyle/>
          <a:p>
            <a:pPr algn="ctr"/>
            <a:r>
              <a:rPr lang="fr-FR" sz="20000" b="1" dirty="0">
                <a:solidFill>
                  <a:schemeClr val="bg1"/>
                </a:solidFill>
                <a:latin typeface="Oswald" pitchFamily="2" charset="0"/>
                <a:sym typeface="Wingdings" panose="05000000000000000000" pitchFamily="2" charset="2"/>
              </a:rPr>
              <a:t>2</a:t>
            </a:r>
            <a:endParaRPr lang="fr-FR" sz="20000" b="1" dirty="0">
              <a:solidFill>
                <a:schemeClr val="bg1"/>
              </a:solidFill>
              <a:latin typeface="Oswald" pitchFamily="2" charset="0"/>
            </a:endParaRPr>
          </a:p>
        </p:txBody>
      </p:sp>
      <p:sp>
        <p:nvSpPr>
          <p:cNvPr id="4" name="Ellipse 3">
            <a:extLst>
              <a:ext uri="{FF2B5EF4-FFF2-40B4-BE49-F238E27FC236}">
                <a16:creationId xmlns:a16="http://schemas.microsoft.com/office/drawing/2014/main" id="{28E1CB4D-F345-4AC7-BB6F-CCAAAB2BCD4E}"/>
              </a:ext>
            </a:extLst>
          </p:cNvPr>
          <p:cNvSpPr/>
          <p:nvPr/>
        </p:nvSpPr>
        <p:spPr>
          <a:xfrm>
            <a:off x="9561385" y="3969060"/>
            <a:ext cx="3541486" cy="3541486"/>
          </a:xfrm>
          <a:prstGeom prst="ellipse">
            <a:avLst/>
          </a:prstGeom>
          <a:noFill/>
          <a:ln w="317500">
            <a:solidFill>
              <a:schemeClr val="bg1"/>
            </a:solidFill>
          </a:ln>
        </p:spPr>
        <p:txBody>
          <a:bodyPr rtlCol="0" anchor="ctr">
            <a:noAutofit/>
          </a:bodyPr>
          <a:lstStyle/>
          <a:p>
            <a:pPr algn="ctr"/>
            <a:endParaRPr lang="fr-FR" sz="2000" dirty="0" err="1">
              <a:latin typeface="+mn-lt"/>
            </a:endParaRPr>
          </a:p>
        </p:txBody>
      </p:sp>
      <p:sp>
        <p:nvSpPr>
          <p:cNvPr id="5" name="Forme libre : forme 4">
            <a:extLst>
              <a:ext uri="{FF2B5EF4-FFF2-40B4-BE49-F238E27FC236}">
                <a16:creationId xmlns:a16="http://schemas.microsoft.com/office/drawing/2014/main" id="{8E9217C6-902C-42E8-ADB6-5D441028770B}"/>
              </a:ext>
            </a:extLst>
          </p:cNvPr>
          <p:cNvSpPr/>
          <p:nvPr/>
        </p:nvSpPr>
        <p:spPr>
          <a:xfrm>
            <a:off x="0" y="2761"/>
            <a:ext cx="2015048" cy="6855239"/>
          </a:xfrm>
          <a:custGeom>
            <a:avLst/>
            <a:gdLst>
              <a:gd name="connsiteX0" fmla="*/ 0 w 2015048"/>
              <a:gd name="connsiteY0" fmla="*/ 0 h 6855239"/>
              <a:gd name="connsiteX1" fmla="*/ 178933 w 2015048"/>
              <a:gd name="connsiteY1" fmla="*/ 0 h 6855239"/>
              <a:gd name="connsiteX2" fmla="*/ 2015048 w 2015048"/>
              <a:gd name="connsiteY2" fmla="*/ 6852433 h 6855239"/>
              <a:gd name="connsiteX3" fmla="*/ 1325470 w 2015048"/>
              <a:gd name="connsiteY3" fmla="*/ 6852433 h 6855239"/>
              <a:gd name="connsiteX4" fmla="*/ 1325470 w 2015048"/>
              <a:gd name="connsiteY4" fmla="*/ 6855239 h 6855239"/>
              <a:gd name="connsiteX5" fmla="*/ 0 w 2015048"/>
              <a:gd name="connsiteY5" fmla="*/ 6855239 h 6855239"/>
              <a:gd name="connsiteX6" fmla="*/ 0 w 2015048"/>
              <a:gd name="connsiteY6" fmla="*/ 5494472 h 685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048" h="6855239">
                <a:moveTo>
                  <a:pt x="0" y="0"/>
                </a:moveTo>
                <a:lnTo>
                  <a:pt x="178933" y="0"/>
                </a:lnTo>
                <a:lnTo>
                  <a:pt x="2015048" y="6852433"/>
                </a:lnTo>
                <a:lnTo>
                  <a:pt x="1325470" y="6852433"/>
                </a:lnTo>
                <a:lnTo>
                  <a:pt x="1325470" y="6855239"/>
                </a:lnTo>
                <a:lnTo>
                  <a:pt x="0" y="6855239"/>
                </a:lnTo>
                <a:lnTo>
                  <a:pt x="0" y="5494472"/>
                </a:lnTo>
                <a:close/>
              </a:path>
            </a:pathLst>
          </a:custGeom>
          <a:solidFill>
            <a:schemeClr val="bg1"/>
          </a:solidFill>
        </p:spPr>
        <p:txBody>
          <a:bodyPr rtlCol="0" anchor="ctr">
            <a:noAutofit/>
          </a:bodyPr>
          <a:lstStyle/>
          <a:p>
            <a:pPr algn="ctr"/>
            <a:endParaRPr lang="fr-FR" sz="2000" dirty="0" err="1">
              <a:latin typeface="+mn-lt"/>
            </a:endParaRPr>
          </a:p>
        </p:txBody>
      </p:sp>
    </p:spTree>
    <p:extLst>
      <p:ext uri="{BB962C8B-B14F-4D97-AF65-F5344CB8AC3E}">
        <p14:creationId xmlns:p14="http://schemas.microsoft.com/office/powerpoint/2010/main" val="382595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Graphique 23">
            <a:extLst>
              <a:ext uri="{FF2B5EF4-FFF2-40B4-BE49-F238E27FC236}">
                <a16:creationId xmlns:a16="http://schemas.microsoft.com/office/drawing/2014/main" id="{E7F970E9-ADC0-5517-AB7E-6AA02C7F3927}"/>
              </a:ext>
            </a:extLst>
          </p:cNvPr>
          <p:cNvGraphicFramePr/>
          <p:nvPr/>
        </p:nvGraphicFramePr>
        <p:xfrm>
          <a:off x="5240904" y="2123855"/>
          <a:ext cx="4680521" cy="4376167"/>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73</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233645"/>
            <a:ext cx="10855569" cy="664797"/>
          </a:xfrm>
        </p:spPr>
        <p:txBody>
          <a:bodyPr/>
          <a:lstStyle/>
          <a:p>
            <a:r>
              <a:rPr lang="fr-FR" sz="2400" dirty="0"/>
              <a:t>Moins de 6 répondants sur 10 se disent sensibilisés à l’éthique ou à la conformité par leur entreprise au cours de l’année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1144340"/>
          <a:ext cx="8638622" cy="285360"/>
        </p:xfrm>
        <a:graphic>
          <a:graphicData uri="http://schemas.openxmlformats.org/drawingml/2006/table">
            <a:tbl>
              <a:tblPr>
                <a:tableStyleId>{5C22544A-7EE6-4342-B048-85BDC9FD1C3A}</a:tableStyleId>
              </a:tblPr>
              <a:tblGrid>
                <a:gridCol w="8638622">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Q10. Avez-vous été sensibilisé(e) à l’éthique ou la conformité dans votre entreprise au cours des 12 derniers mois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493785"/>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Base : 1001 répondants</a:t>
            </a:r>
          </a:p>
        </p:txBody>
      </p:sp>
      <p:graphicFrame>
        <p:nvGraphicFramePr>
          <p:cNvPr id="4" name="Tableau 7">
            <a:extLst>
              <a:ext uri="{FF2B5EF4-FFF2-40B4-BE49-F238E27FC236}">
                <a16:creationId xmlns:a16="http://schemas.microsoft.com/office/drawing/2014/main" id="{67685FF6-437A-29E3-7A81-A05CC48F386B}"/>
              </a:ext>
            </a:extLst>
          </p:cNvPr>
          <p:cNvGraphicFramePr>
            <a:graphicFrameLocks noGrp="1"/>
          </p:cNvGraphicFramePr>
          <p:nvPr/>
        </p:nvGraphicFramePr>
        <p:xfrm>
          <a:off x="605390" y="2218563"/>
          <a:ext cx="4635514" cy="4145790"/>
        </p:xfrm>
        <a:graphic>
          <a:graphicData uri="http://schemas.openxmlformats.org/drawingml/2006/table">
            <a:tbl>
              <a:tblPr firstRow="1" bandRow="1">
                <a:tableStyleId>{2D5ABB26-0587-4C30-8999-92F81FD0307C}</a:tableStyleId>
              </a:tblPr>
              <a:tblGrid>
                <a:gridCol w="4635514">
                  <a:extLst>
                    <a:ext uri="{9D8B030D-6E8A-4147-A177-3AD203B41FA5}">
                      <a16:colId xmlns:a16="http://schemas.microsoft.com/office/drawing/2014/main" val="3325012296"/>
                    </a:ext>
                  </a:extLst>
                </a:gridCol>
              </a:tblGrid>
              <a:tr h="690965">
                <a:tc>
                  <a:txBody>
                    <a:bodyPr/>
                    <a:lstStyle/>
                    <a:p>
                      <a:pPr marL="0" lvl="0" algn="ctr" defTabSz="914423" rtl="0" eaLnBrk="1" latinLnBrk="0" hangingPunct="1"/>
                      <a:r>
                        <a:rPr lang="fr-FR" sz="1400" b="0" kern="1200" dirty="0">
                          <a:solidFill>
                            <a:schemeClr val="tx1"/>
                          </a:solidFill>
                          <a:latin typeface="+mn-lt"/>
                          <a:ea typeface="+mn-ea"/>
                          <a:cs typeface="+mn-cs"/>
                        </a:rPr>
                        <a:t>Oui, dans le cadre d’une campagne d’information </a:t>
                      </a:r>
                    </a:p>
                    <a:p>
                      <a:pPr marL="0" lvl="0" algn="ctr" defTabSz="914423" rtl="0" eaLnBrk="1" latinLnBrk="0" hangingPunct="1"/>
                      <a:r>
                        <a:rPr lang="fr-FR" sz="1400" b="0" kern="1200" dirty="0">
                          <a:solidFill>
                            <a:schemeClr val="tx1"/>
                          </a:solidFill>
                          <a:latin typeface="+mn-lt"/>
                          <a:ea typeface="+mn-ea"/>
                          <a:cs typeface="+mn-cs"/>
                        </a:rPr>
                        <a:t>ou de sensibilisation dans les médias internes</a:t>
                      </a:r>
                    </a:p>
                  </a:txBody>
                  <a:tcPr anchor="ctr"/>
                </a:tc>
                <a:extLst>
                  <a:ext uri="{0D108BD9-81ED-4DB2-BD59-A6C34878D82A}">
                    <a16:rowId xmlns:a16="http://schemas.microsoft.com/office/drawing/2014/main" val="850639632"/>
                  </a:ext>
                </a:extLst>
              </a:tr>
              <a:tr h="690965">
                <a:tc>
                  <a:txBody>
                    <a:bodyPr/>
                    <a:lstStyle/>
                    <a:p>
                      <a:pPr marL="0" lvl="0" algn="ctr" defTabSz="914423" rtl="0" eaLnBrk="1" latinLnBrk="0" hangingPunct="1"/>
                      <a:r>
                        <a:rPr lang="fr-FR" sz="1400" b="0" kern="1200" dirty="0">
                          <a:solidFill>
                            <a:schemeClr val="tx1"/>
                          </a:solidFill>
                          <a:latin typeface="+mn-lt"/>
                          <a:ea typeface="+mn-ea"/>
                          <a:cs typeface="+mn-cs"/>
                        </a:rPr>
                        <a:t>Oui, dans le cadre d’une formation </a:t>
                      </a:r>
                    </a:p>
                    <a:p>
                      <a:pPr marL="0" lvl="0" algn="ctr" defTabSz="914423" rtl="0" eaLnBrk="1" latinLnBrk="0" hangingPunct="1"/>
                      <a:r>
                        <a:rPr lang="fr-FR" sz="1400" b="0" kern="1200" dirty="0">
                          <a:solidFill>
                            <a:schemeClr val="tx1"/>
                          </a:solidFill>
                          <a:latin typeface="+mn-lt"/>
                          <a:ea typeface="+mn-ea"/>
                          <a:cs typeface="+mn-cs"/>
                        </a:rPr>
                        <a:t>spécifique sur l’éthique et la conformité</a:t>
                      </a:r>
                    </a:p>
                  </a:txBody>
                  <a:tcPr anchor="ctr"/>
                </a:tc>
                <a:extLst>
                  <a:ext uri="{0D108BD9-81ED-4DB2-BD59-A6C34878D82A}">
                    <a16:rowId xmlns:a16="http://schemas.microsoft.com/office/drawing/2014/main" val="976695675"/>
                  </a:ext>
                </a:extLst>
              </a:tr>
              <a:tr h="690965">
                <a:tc>
                  <a:txBody>
                    <a:bodyPr/>
                    <a:lstStyle/>
                    <a:p>
                      <a:pPr marL="0" lvl="0" algn="ctr" defTabSz="914423" rtl="0" eaLnBrk="1" latinLnBrk="0" hangingPunct="1"/>
                      <a:r>
                        <a:rPr lang="fr-FR" sz="1400" b="0" kern="1200" dirty="0">
                          <a:solidFill>
                            <a:schemeClr val="tx1"/>
                          </a:solidFill>
                          <a:latin typeface="+mn-lt"/>
                          <a:ea typeface="+mn-ea"/>
                          <a:cs typeface="+mn-cs"/>
                        </a:rPr>
                        <a:t>Oui, lors d’une réunion au sein </a:t>
                      </a:r>
                    </a:p>
                    <a:p>
                      <a:pPr marL="0" lvl="0" algn="ctr" defTabSz="914423" rtl="0" eaLnBrk="1" latinLnBrk="0" hangingPunct="1"/>
                      <a:r>
                        <a:rPr lang="fr-FR" sz="1400" b="0" kern="1200" dirty="0">
                          <a:solidFill>
                            <a:schemeClr val="tx1"/>
                          </a:solidFill>
                          <a:latin typeface="+mn-lt"/>
                          <a:ea typeface="+mn-ea"/>
                          <a:cs typeface="+mn-cs"/>
                        </a:rPr>
                        <a:t>de mon équipe – ma direction</a:t>
                      </a:r>
                    </a:p>
                  </a:txBody>
                  <a:tcPr anchor="ctr"/>
                </a:tc>
                <a:extLst>
                  <a:ext uri="{0D108BD9-81ED-4DB2-BD59-A6C34878D82A}">
                    <a16:rowId xmlns:a16="http://schemas.microsoft.com/office/drawing/2014/main" val="2111303180"/>
                  </a:ext>
                </a:extLst>
              </a:tr>
              <a:tr h="69096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kern="1200" dirty="0">
                          <a:solidFill>
                            <a:schemeClr val="tx1"/>
                          </a:solidFill>
                          <a:latin typeface="+mn-lt"/>
                          <a:ea typeface="+mn-ea"/>
                          <a:cs typeface="+mn-cs"/>
                        </a:rPr>
                        <a:t>Oui, dans le cadre d’une autre formation</a:t>
                      </a:r>
                    </a:p>
                  </a:txBody>
                  <a:tcPr anchor="ctr"/>
                </a:tc>
                <a:extLst>
                  <a:ext uri="{0D108BD9-81ED-4DB2-BD59-A6C34878D82A}">
                    <a16:rowId xmlns:a16="http://schemas.microsoft.com/office/drawing/2014/main" val="3826371416"/>
                  </a:ext>
                </a:extLst>
              </a:tr>
              <a:tr h="690965">
                <a:tc>
                  <a:txBody>
                    <a:bodyPr/>
                    <a:lstStyle/>
                    <a:p>
                      <a:pPr marL="0" lvl="0" algn="ctr" defTabSz="914423" rtl="0" eaLnBrk="1" latinLnBrk="0" hangingPunct="1"/>
                      <a:r>
                        <a:rPr lang="fr-FR" sz="1400" b="0" kern="1200" dirty="0">
                          <a:solidFill>
                            <a:schemeClr val="tx1"/>
                          </a:solidFill>
                          <a:latin typeface="+mn-lt"/>
                          <a:ea typeface="+mn-ea"/>
                          <a:cs typeface="+mn-cs"/>
                        </a:rPr>
                        <a:t>Oui, lors d’un point d’échange </a:t>
                      </a:r>
                    </a:p>
                    <a:p>
                      <a:pPr marL="0" lvl="0" algn="ctr" defTabSz="914423" rtl="0" eaLnBrk="1" latinLnBrk="0" hangingPunct="1"/>
                      <a:r>
                        <a:rPr lang="fr-FR" sz="1400" b="0" kern="1200" dirty="0">
                          <a:solidFill>
                            <a:schemeClr val="tx1"/>
                          </a:solidFill>
                          <a:latin typeface="+mn-lt"/>
                          <a:ea typeface="+mn-ea"/>
                          <a:cs typeface="+mn-cs"/>
                        </a:rPr>
                        <a:t>avec mon manager</a:t>
                      </a:r>
                    </a:p>
                  </a:txBody>
                  <a:tcPr anchor="ctr"/>
                </a:tc>
                <a:extLst>
                  <a:ext uri="{0D108BD9-81ED-4DB2-BD59-A6C34878D82A}">
                    <a16:rowId xmlns:a16="http://schemas.microsoft.com/office/drawing/2014/main" val="1408764320"/>
                  </a:ext>
                </a:extLst>
              </a:tr>
              <a:tr h="690965">
                <a:tc>
                  <a:txBody>
                    <a:bodyPr/>
                    <a:lstStyle/>
                    <a:p>
                      <a:pPr marL="0" algn="ctr" defTabSz="914423" rtl="0" eaLnBrk="1" latinLnBrk="0" hangingPunct="1"/>
                      <a:r>
                        <a:rPr lang="fr-FR" sz="1400" b="0" kern="1200" dirty="0">
                          <a:solidFill>
                            <a:schemeClr val="tx1"/>
                          </a:solidFill>
                          <a:latin typeface="+mn-lt"/>
                          <a:ea typeface="+mn-ea"/>
                          <a:cs typeface="+mn-cs"/>
                        </a:rPr>
                        <a:t>Non</a:t>
                      </a:r>
                    </a:p>
                  </a:txBody>
                  <a:tcPr anchor="ctr"/>
                </a:tc>
                <a:extLst>
                  <a:ext uri="{0D108BD9-81ED-4DB2-BD59-A6C34878D82A}">
                    <a16:rowId xmlns:a16="http://schemas.microsoft.com/office/drawing/2014/main" val="1116312445"/>
                  </a:ext>
                </a:extLst>
              </a:tr>
            </a:tbl>
          </a:graphicData>
        </a:graphic>
      </p:graphicFrame>
      <p:sp>
        <p:nvSpPr>
          <p:cNvPr id="8" name="TextBox 10">
            <a:extLst>
              <a:ext uri="{FF2B5EF4-FFF2-40B4-BE49-F238E27FC236}">
                <a16:creationId xmlns:a16="http://schemas.microsoft.com/office/drawing/2014/main" id="{9EB5C440-5F8F-652F-A77B-A4109F027F16}"/>
              </a:ext>
            </a:extLst>
          </p:cNvPr>
          <p:cNvSpPr txBox="1"/>
          <p:nvPr/>
        </p:nvSpPr>
        <p:spPr>
          <a:xfrm>
            <a:off x="9876420" y="2888940"/>
            <a:ext cx="1249060" cy="769441"/>
          </a:xfrm>
          <a:prstGeom prst="rect">
            <a:avLst/>
          </a:prstGeom>
          <a:noFill/>
        </p:spPr>
        <p:txBody>
          <a:bodyPr wrap="none" rtlCol="0" anchor="ctr">
            <a:spAutoFit/>
          </a:bodyPr>
          <a:lstStyle/>
          <a:p>
            <a:r>
              <a:rPr lang="en-US" sz="4400" b="1" dirty="0">
                <a:solidFill>
                  <a:srgbClr val="17406D"/>
                </a:solidFill>
                <a:latin typeface="Roboto" panose="02000000000000000000"/>
              </a:rPr>
              <a:t>56%</a:t>
            </a:r>
          </a:p>
        </p:txBody>
      </p:sp>
      <p:sp>
        <p:nvSpPr>
          <p:cNvPr id="10" name="TextBox 94">
            <a:extLst>
              <a:ext uri="{FF2B5EF4-FFF2-40B4-BE49-F238E27FC236}">
                <a16:creationId xmlns:a16="http://schemas.microsoft.com/office/drawing/2014/main" id="{EDEF9AF6-739B-3576-AC71-ECFB7E5AA775}"/>
              </a:ext>
            </a:extLst>
          </p:cNvPr>
          <p:cNvSpPr txBox="1"/>
          <p:nvPr/>
        </p:nvSpPr>
        <p:spPr>
          <a:xfrm>
            <a:off x="9966430" y="3606857"/>
            <a:ext cx="1492985" cy="830997"/>
          </a:xfrm>
          <a:prstGeom prst="rect">
            <a:avLst/>
          </a:prstGeom>
          <a:noFill/>
        </p:spPr>
        <p:txBody>
          <a:bodyPr wrap="square" lIns="0" rIns="0" rtlCol="0" anchor="b">
            <a:spAutoFit/>
          </a:bodyPr>
          <a:lstStyle/>
          <a:p>
            <a:r>
              <a:rPr lang="en-US" sz="1200" b="1" noProof="1">
                <a:solidFill>
                  <a:srgbClr val="17406D"/>
                </a:solidFill>
                <a:latin typeface="Roboto" panose="02000000000000000000"/>
              </a:rPr>
              <a:t>Sensibilisés à l’éthique ou la conformité au cours des 12 derniers mois</a:t>
            </a:r>
          </a:p>
        </p:txBody>
      </p:sp>
      <p:sp>
        <p:nvSpPr>
          <p:cNvPr id="11" name="Parenthèse fermante 10">
            <a:extLst>
              <a:ext uri="{FF2B5EF4-FFF2-40B4-BE49-F238E27FC236}">
                <a16:creationId xmlns:a16="http://schemas.microsoft.com/office/drawing/2014/main" id="{BDF03676-40E4-3D4F-B7FC-6E8E6CE70C56}"/>
              </a:ext>
            </a:extLst>
          </p:cNvPr>
          <p:cNvSpPr/>
          <p:nvPr/>
        </p:nvSpPr>
        <p:spPr>
          <a:xfrm>
            <a:off x="9426370" y="2716456"/>
            <a:ext cx="52490" cy="282162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ZoneTexte 12">
            <a:extLst>
              <a:ext uri="{FF2B5EF4-FFF2-40B4-BE49-F238E27FC236}">
                <a16:creationId xmlns:a16="http://schemas.microsoft.com/office/drawing/2014/main" id="{65033BEA-CCE5-301F-B67B-FA933A85507F}"/>
              </a:ext>
            </a:extLst>
          </p:cNvPr>
          <p:cNvSpPr txBox="1"/>
          <p:nvPr/>
        </p:nvSpPr>
        <p:spPr>
          <a:xfrm>
            <a:off x="9921424" y="4565829"/>
            <a:ext cx="1935215" cy="692497"/>
          </a:xfrm>
          <a:prstGeom prst="rect">
            <a:avLst/>
          </a:prstGeom>
        </p:spPr>
        <p:txBody>
          <a:bodyPr wrap="square" lIns="0" tIns="0" rIns="0" bIns="0" rtlCol="0" anchor="t" anchorCtr="0">
            <a:spAutoFit/>
          </a:bodyPr>
          <a:lstStyle/>
          <a:p>
            <a:pPr fontAlgn="auto"/>
            <a:r>
              <a:rPr lang="fr-FR" sz="900" dirty="0">
                <a:solidFill>
                  <a:srgbClr val="00B050"/>
                </a:solidFill>
              </a:rPr>
              <a:t>Homme : 62%</a:t>
            </a:r>
            <a:r>
              <a:rPr lang="fr-FR" sz="900" dirty="0"/>
              <a:t> / </a:t>
            </a:r>
            <a:r>
              <a:rPr lang="fr-FR" sz="900" dirty="0">
                <a:solidFill>
                  <a:srgbClr val="C00000"/>
                </a:solidFill>
              </a:rPr>
              <a:t>Femme : 53%</a:t>
            </a:r>
          </a:p>
          <a:p>
            <a:pPr fontAlgn="auto"/>
            <a:r>
              <a:rPr lang="fr-FR" sz="900" dirty="0">
                <a:solidFill>
                  <a:srgbClr val="00B050"/>
                </a:solidFill>
              </a:rPr>
              <a:t>30 à 39 ans : 64%</a:t>
            </a:r>
          </a:p>
          <a:p>
            <a:pPr fontAlgn="auto"/>
            <a:r>
              <a:rPr lang="fr-FR" sz="900" dirty="0">
                <a:solidFill>
                  <a:srgbClr val="00B050"/>
                </a:solidFill>
              </a:rPr>
              <a:t>Manager : 75% </a:t>
            </a:r>
            <a:r>
              <a:rPr lang="fr-FR" sz="900" dirty="0"/>
              <a:t>/ </a:t>
            </a:r>
            <a:r>
              <a:rPr lang="fr-FR" sz="900" dirty="0">
                <a:solidFill>
                  <a:srgbClr val="C00000"/>
                </a:solidFill>
              </a:rPr>
              <a:t>Non manager : 50%</a:t>
            </a:r>
          </a:p>
          <a:p>
            <a:pPr fontAlgn="auto"/>
            <a:r>
              <a:rPr lang="fr-FR" sz="900" dirty="0">
                <a:solidFill>
                  <a:srgbClr val="00B050"/>
                </a:solidFill>
              </a:rPr>
              <a:t>Encadrant une équipe : 73% </a:t>
            </a:r>
            <a:r>
              <a:rPr lang="fr-FR" sz="900" dirty="0"/>
              <a:t>/ </a:t>
            </a:r>
            <a:r>
              <a:rPr lang="fr-FR" sz="900" dirty="0">
                <a:solidFill>
                  <a:srgbClr val="C00000"/>
                </a:solidFill>
              </a:rPr>
              <a:t>N’encadrant pas d’équipe : 49%</a:t>
            </a:r>
          </a:p>
        </p:txBody>
      </p:sp>
    </p:spTree>
    <p:extLst>
      <p:ext uri="{BB962C8B-B14F-4D97-AF65-F5344CB8AC3E}">
        <p14:creationId xmlns:p14="http://schemas.microsoft.com/office/powerpoint/2010/main" val="338810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1740A579-52F1-9E0F-3684-77B7FA8B8D3F}"/>
              </a:ext>
            </a:extLst>
          </p:cNvPr>
          <p:cNvGraphicFramePr>
            <a:graphicFrameLocks noGrp="1"/>
          </p:cNvGraphicFramePr>
          <p:nvPr/>
        </p:nvGraphicFramePr>
        <p:xfrm>
          <a:off x="652733" y="1043735"/>
          <a:ext cx="8638622" cy="285360"/>
        </p:xfrm>
        <a:graphic>
          <a:graphicData uri="http://schemas.openxmlformats.org/drawingml/2006/table">
            <a:tbl>
              <a:tblPr>
                <a:tableStyleId>{5C22544A-7EE6-4342-B048-85BDC9FD1C3A}</a:tableStyleId>
              </a:tblPr>
              <a:tblGrid>
                <a:gridCol w="8638622">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Q10. Avez-vous été sensibilisé(e) à l’éthique ou la conformité dans votre entreprise au cours des 12 derniers mois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graphicFrame>
        <p:nvGraphicFramePr>
          <p:cNvPr id="6" name="Tableau 7">
            <a:extLst>
              <a:ext uri="{FF2B5EF4-FFF2-40B4-BE49-F238E27FC236}">
                <a16:creationId xmlns:a16="http://schemas.microsoft.com/office/drawing/2014/main" id="{CB2ABA11-7278-5FA7-93AB-7573CEE7F421}"/>
              </a:ext>
            </a:extLst>
          </p:cNvPr>
          <p:cNvGraphicFramePr>
            <a:graphicFrameLocks noGrp="1"/>
          </p:cNvGraphicFramePr>
          <p:nvPr/>
        </p:nvGraphicFramePr>
        <p:xfrm>
          <a:off x="816972" y="2011721"/>
          <a:ext cx="4617693" cy="4173835"/>
        </p:xfrm>
        <a:graphic>
          <a:graphicData uri="http://schemas.openxmlformats.org/drawingml/2006/table">
            <a:tbl>
              <a:tblPr firstRow="1" bandRow="1">
                <a:tableStyleId>{2D5ABB26-0587-4C30-8999-92F81FD0307C}</a:tableStyleId>
              </a:tblPr>
              <a:tblGrid>
                <a:gridCol w="4617693">
                  <a:extLst>
                    <a:ext uri="{9D8B030D-6E8A-4147-A177-3AD203B41FA5}">
                      <a16:colId xmlns:a16="http://schemas.microsoft.com/office/drawing/2014/main" val="3325012296"/>
                    </a:ext>
                  </a:extLst>
                </a:gridCol>
              </a:tblGrid>
              <a:tr h="719891">
                <a:tc>
                  <a:txBody>
                    <a:bodyPr/>
                    <a:lstStyle/>
                    <a:p>
                      <a:pPr marL="0" lvl="0" algn="ctr" defTabSz="914423" rtl="0" eaLnBrk="1" latinLnBrk="0" hangingPunct="1"/>
                      <a:r>
                        <a:rPr lang="fr-FR" sz="1400" b="0" kern="1200" dirty="0">
                          <a:solidFill>
                            <a:schemeClr val="tx1"/>
                          </a:solidFill>
                          <a:latin typeface="+mn-lt"/>
                          <a:ea typeface="+mn-ea"/>
                          <a:cs typeface="+mn-cs"/>
                        </a:rPr>
                        <a:t>Oui, dans le cadre d’une campagne d’information </a:t>
                      </a:r>
                    </a:p>
                    <a:p>
                      <a:pPr marL="0" lvl="0" algn="ctr" defTabSz="914423" rtl="0" eaLnBrk="1" latinLnBrk="0" hangingPunct="1"/>
                      <a:r>
                        <a:rPr lang="fr-FR" sz="1400" b="0" kern="1200" dirty="0">
                          <a:solidFill>
                            <a:schemeClr val="tx1"/>
                          </a:solidFill>
                          <a:latin typeface="+mn-lt"/>
                          <a:ea typeface="+mn-ea"/>
                          <a:cs typeface="+mn-cs"/>
                        </a:rPr>
                        <a:t>ou de sensibilisation dans les médias internes</a:t>
                      </a:r>
                    </a:p>
                  </a:txBody>
                  <a:tcPr anchor="ctr"/>
                </a:tc>
                <a:extLst>
                  <a:ext uri="{0D108BD9-81ED-4DB2-BD59-A6C34878D82A}">
                    <a16:rowId xmlns:a16="http://schemas.microsoft.com/office/drawing/2014/main" val="850639632"/>
                  </a:ext>
                </a:extLst>
              </a:tr>
              <a:tr h="719891">
                <a:tc>
                  <a:txBody>
                    <a:bodyPr/>
                    <a:lstStyle/>
                    <a:p>
                      <a:pPr marL="0" lvl="0" algn="ctr" defTabSz="914423" rtl="0" eaLnBrk="1" latinLnBrk="0" hangingPunct="1"/>
                      <a:r>
                        <a:rPr lang="fr-FR" sz="1400" b="0" kern="1200" dirty="0">
                          <a:solidFill>
                            <a:schemeClr val="tx1"/>
                          </a:solidFill>
                          <a:latin typeface="+mn-lt"/>
                          <a:ea typeface="+mn-ea"/>
                          <a:cs typeface="+mn-cs"/>
                        </a:rPr>
                        <a:t>Oui, dans le cadre d’une formation </a:t>
                      </a:r>
                    </a:p>
                    <a:p>
                      <a:pPr marL="0" lvl="0" algn="ctr" defTabSz="914423" rtl="0" eaLnBrk="1" latinLnBrk="0" hangingPunct="1"/>
                      <a:r>
                        <a:rPr lang="fr-FR" sz="1400" b="0" kern="1200" dirty="0">
                          <a:solidFill>
                            <a:schemeClr val="tx1"/>
                          </a:solidFill>
                          <a:latin typeface="+mn-lt"/>
                          <a:ea typeface="+mn-ea"/>
                          <a:cs typeface="+mn-cs"/>
                        </a:rPr>
                        <a:t>spécifique sur l’éthique et la conformité</a:t>
                      </a:r>
                    </a:p>
                    <a:p>
                      <a:pPr marL="0" lvl="0" algn="ctr" defTabSz="914423" rtl="0" eaLnBrk="1" latinLnBrk="0" hangingPunct="1"/>
                      <a:endParaRPr lang="fr-FR" sz="1400" b="0" kern="1200" dirty="0">
                        <a:solidFill>
                          <a:schemeClr val="tx1"/>
                        </a:solidFill>
                        <a:latin typeface="+mn-lt"/>
                        <a:ea typeface="+mn-ea"/>
                        <a:cs typeface="+mn-cs"/>
                      </a:endParaRPr>
                    </a:p>
                    <a:p>
                      <a:pPr marL="0" lvl="0" algn="ctr" defTabSz="914423" rtl="0" eaLnBrk="1" latinLnBrk="0" hangingPunct="1">
                        <a:spcBef>
                          <a:spcPts val="1200"/>
                        </a:spcBef>
                      </a:pPr>
                      <a:r>
                        <a:rPr lang="fr-FR" sz="1400" b="0" kern="1200" dirty="0">
                          <a:solidFill>
                            <a:schemeClr val="tx1"/>
                          </a:solidFill>
                          <a:latin typeface="+mn-lt"/>
                          <a:ea typeface="+mn-ea"/>
                          <a:cs typeface="+mn-cs"/>
                        </a:rPr>
                        <a:t>Oui, lors d’une réunion au sein </a:t>
                      </a:r>
                    </a:p>
                    <a:p>
                      <a:pPr marL="0" lvl="0" algn="ctr" defTabSz="914423" rtl="0" eaLnBrk="1" latinLnBrk="0" hangingPunct="1"/>
                      <a:r>
                        <a:rPr lang="fr-FR" sz="1400" b="0" kern="1200" dirty="0">
                          <a:solidFill>
                            <a:schemeClr val="tx1"/>
                          </a:solidFill>
                          <a:latin typeface="+mn-lt"/>
                          <a:ea typeface="+mn-ea"/>
                          <a:cs typeface="+mn-cs"/>
                        </a:rPr>
                        <a:t>de mon équipe – ma direction</a:t>
                      </a:r>
                    </a:p>
                  </a:txBody>
                  <a:tcPr anchor="ctr"/>
                </a:tc>
                <a:extLst>
                  <a:ext uri="{0D108BD9-81ED-4DB2-BD59-A6C34878D82A}">
                    <a16:rowId xmlns:a16="http://schemas.microsoft.com/office/drawing/2014/main" val="976695675"/>
                  </a:ext>
                </a:extLst>
              </a:tr>
              <a:tr h="0">
                <a:tc>
                  <a:txBody>
                    <a:bodyPr/>
                    <a:lstStyle/>
                    <a:p>
                      <a:pPr marL="0" lvl="0" algn="ctr" defTabSz="914423" rtl="0" eaLnBrk="1" latinLnBrk="0" hangingPunct="1"/>
                      <a:endParaRPr lang="fr-FR" sz="1400" b="0" kern="1200" dirty="0">
                        <a:solidFill>
                          <a:schemeClr val="tx1"/>
                        </a:solidFill>
                        <a:latin typeface="+mn-lt"/>
                        <a:ea typeface="+mn-ea"/>
                        <a:cs typeface="+mn-cs"/>
                      </a:endParaRPr>
                    </a:p>
                  </a:txBody>
                  <a:tcPr anchor="ctr"/>
                </a:tc>
                <a:extLst>
                  <a:ext uri="{0D108BD9-81ED-4DB2-BD59-A6C34878D82A}">
                    <a16:rowId xmlns:a16="http://schemas.microsoft.com/office/drawing/2014/main" val="2111303180"/>
                  </a:ext>
                </a:extLst>
              </a:tr>
              <a:tr h="387093">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kern="1200" dirty="0">
                          <a:solidFill>
                            <a:schemeClr val="tx1"/>
                          </a:solidFill>
                          <a:latin typeface="+mn-lt"/>
                          <a:ea typeface="+mn-ea"/>
                          <a:cs typeface="+mn-cs"/>
                        </a:rPr>
                        <a:t>Oui, dans le cadre d’une autre formation</a:t>
                      </a:r>
                    </a:p>
                  </a:txBody>
                  <a:tcPr anchor="ctr"/>
                </a:tc>
                <a:extLst>
                  <a:ext uri="{0D108BD9-81ED-4DB2-BD59-A6C34878D82A}">
                    <a16:rowId xmlns:a16="http://schemas.microsoft.com/office/drawing/2014/main" val="3826371416"/>
                  </a:ext>
                </a:extLst>
              </a:tr>
              <a:tr h="719891">
                <a:tc>
                  <a:txBody>
                    <a:bodyPr/>
                    <a:lstStyle/>
                    <a:p>
                      <a:pPr marL="0" lvl="0" algn="ctr" defTabSz="914423" rtl="0" eaLnBrk="1" latinLnBrk="0" hangingPunct="1"/>
                      <a:endParaRPr lang="fr-FR" sz="1400" b="0" kern="1200" dirty="0">
                        <a:solidFill>
                          <a:schemeClr val="tx1"/>
                        </a:solidFill>
                        <a:latin typeface="+mn-lt"/>
                        <a:ea typeface="+mn-ea"/>
                        <a:cs typeface="+mn-cs"/>
                      </a:endParaRPr>
                    </a:p>
                    <a:p>
                      <a:pPr marL="0" lvl="0" algn="ctr" defTabSz="914423" rtl="0" eaLnBrk="1" latinLnBrk="0" hangingPunct="1"/>
                      <a:r>
                        <a:rPr lang="fr-FR" sz="1400" b="0" kern="1200" dirty="0">
                          <a:solidFill>
                            <a:schemeClr val="tx1"/>
                          </a:solidFill>
                          <a:latin typeface="+mn-lt"/>
                          <a:ea typeface="+mn-ea"/>
                          <a:cs typeface="+mn-cs"/>
                        </a:rPr>
                        <a:t>Oui, lors d’un point d’échange </a:t>
                      </a:r>
                    </a:p>
                    <a:p>
                      <a:pPr marL="0" lvl="0" algn="ctr" defTabSz="914423" rtl="0" eaLnBrk="1" latinLnBrk="0" hangingPunct="1"/>
                      <a:r>
                        <a:rPr lang="fr-FR" sz="1400" b="0" kern="1200" dirty="0">
                          <a:solidFill>
                            <a:schemeClr val="tx1"/>
                          </a:solidFill>
                          <a:latin typeface="+mn-lt"/>
                          <a:ea typeface="+mn-ea"/>
                          <a:cs typeface="+mn-cs"/>
                        </a:rPr>
                        <a:t>avec mon manager</a:t>
                      </a:r>
                    </a:p>
                  </a:txBody>
                  <a:tcPr anchor="ctr"/>
                </a:tc>
                <a:extLst>
                  <a:ext uri="{0D108BD9-81ED-4DB2-BD59-A6C34878D82A}">
                    <a16:rowId xmlns:a16="http://schemas.microsoft.com/office/drawing/2014/main" val="1408764320"/>
                  </a:ext>
                </a:extLst>
              </a:tr>
              <a:tr h="719891">
                <a:tc>
                  <a:txBody>
                    <a:bodyPr/>
                    <a:lstStyle/>
                    <a:p>
                      <a:pPr marL="0" algn="ctr" defTabSz="914423" rtl="0" eaLnBrk="1" latinLnBrk="0" hangingPunct="1"/>
                      <a:endParaRPr lang="fr-FR" sz="1400" b="0" kern="1200" dirty="0">
                        <a:solidFill>
                          <a:schemeClr val="tx1"/>
                        </a:solidFill>
                        <a:latin typeface="+mn-lt"/>
                        <a:ea typeface="+mn-ea"/>
                        <a:cs typeface="+mn-cs"/>
                      </a:endParaRPr>
                    </a:p>
                    <a:p>
                      <a:pPr marL="0" algn="ctr" defTabSz="914423" rtl="0" eaLnBrk="1" latinLnBrk="0" hangingPunct="1"/>
                      <a:r>
                        <a:rPr lang="fr-FR" sz="1400" b="0" kern="1200" dirty="0">
                          <a:solidFill>
                            <a:schemeClr val="tx1"/>
                          </a:solidFill>
                          <a:latin typeface="+mn-lt"/>
                          <a:ea typeface="+mn-ea"/>
                          <a:cs typeface="+mn-cs"/>
                        </a:rPr>
                        <a:t>Non</a:t>
                      </a:r>
                    </a:p>
                  </a:txBody>
                  <a:tcPr anchor="ctr"/>
                </a:tc>
                <a:extLst>
                  <a:ext uri="{0D108BD9-81ED-4DB2-BD59-A6C34878D82A}">
                    <a16:rowId xmlns:a16="http://schemas.microsoft.com/office/drawing/2014/main" val="1116312445"/>
                  </a:ext>
                </a:extLst>
              </a:tr>
            </a:tbl>
          </a:graphicData>
        </a:graphic>
      </p:graphicFrame>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482229"/>
            <a:ext cx="9110016" cy="232136"/>
          </a:xfrm>
        </p:spPr>
        <p:txBody>
          <a:bodyPr/>
          <a:lstStyle/>
          <a:p>
            <a:r>
              <a:rPr lang="fr-FR" altLang="fr-FR"/>
              <a:t>Occurrence pour le Cercle d’Ethique des Affaires  | Barômètre du climat Ethique | mai 2023</a:t>
            </a:r>
            <a:endParaRPr lang="fr-FR" altLang="fr-FR" dirty="0"/>
          </a:p>
        </p:txBody>
      </p:sp>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1" y="288198"/>
            <a:ext cx="11312377"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Une baisse significative de la sensibilisation à l’éthique ou la conformité depuis 2022 </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1" name="Graphique 10">
            <a:extLst>
              <a:ext uri="{FF2B5EF4-FFF2-40B4-BE49-F238E27FC236}">
                <a16:creationId xmlns:a16="http://schemas.microsoft.com/office/drawing/2014/main" id="{9799757C-A11B-C04E-C566-450E22481EE8}"/>
              </a:ext>
            </a:extLst>
          </p:cNvPr>
          <p:cNvGraphicFramePr/>
          <p:nvPr/>
        </p:nvGraphicFramePr>
        <p:xfrm>
          <a:off x="5103280" y="2123575"/>
          <a:ext cx="5660148" cy="652835"/>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Connecteur droit 11">
            <a:extLst>
              <a:ext uri="{FF2B5EF4-FFF2-40B4-BE49-F238E27FC236}">
                <a16:creationId xmlns:a16="http://schemas.microsoft.com/office/drawing/2014/main" id="{6CC81B81-788E-540A-A871-09663AA197AB}"/>
              </a:ext>
            </a:extLst>
          </p:cNvPr>
          <p:cNvCxnSpPr>
            <a:cxnSpLocks/>
          </p:cNvCxnSpPr>
          <p:nvPr/>
        </p:nvCxnSpPr>
        <p:spPr>
          <a:xfrm>
            <a:off x="1138961" y="270892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448F48BA-6FF5-3235-E0C2-4CB5799CE194}"/>
              </a:ext>
            </a:extLst>
          </p:cNvPr>
          <p:cNvCxnSpPr>
            <a:cxnSpLocks/>
          </p:cNvCxnSpPr>
          <p:nvPr/>
        </p:nvCxnSpPr>
        <p:spPr>
          <a:xfrm>
            <a:off x="1138961" y="419408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AA48B7C8-F698-C1BF-186C-4488056B41DA}"/>
              </a:ext>
            </a:extLst>
          </p:cNvPr>
          <p:cNvCxnSpPr>
            <a:cxnSpLocks/>
          </p:cNvCxnSpPr>
          <p:nvPr/>
        </p:nvCxnSpPr>
        <p:spPr>
          <a:xfrm>
            <a:off x="1138961" y="477915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4B62841-CD28-B159-EFD4-3EE0D1AEE610}"/>
              </a:ext>
            </a:extLst>
          </p:cNvPr>
          <p:cNvCxnSpPr>
            <a:cxnSpLocks/>
          </p:cNvCxnSpPr>
          <p:nvPr/>
        </p:nvCxnSpPr>
        <p:spPr>
          <a:xfrm>
            <a:off x="1138961" y="563424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A62DE798-33DF-C622-4F11-80317B6BD73D}"/>
              </a:ext>
            </a:extLst>
          </p:cNvPr>
          <p:cNvCxnSpPr>
            <a:cxnSpLocks/>
          </p:cNvCxnSpPr>
          <p:nvPr/>
        </p:nvCxnSpPr>
        <p:spPr>
          <a:xfrm>
            <a:off x="1138961" y="342900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68D06B42-E194-5398-41BA-AB0806A54C21}"/>
              </a:ext>
            </a:extLst>
          </p:cNvPr>
          <p:cNvSpPr txBox="1"/>
          <p:nvPr/>
        </p:nvSpPr>
        <p:spPr>
          <a:xfrm>
            <a:off x="9516380" y="1678802"/>
            <a:ext cx="720080" cy="215444"/>
          </a:xfrm>
          <a:prstGeom prst="rect">
            <a:avLst/>
          </a:prstGeom>
        </p:spPr>
        <p:txBody>
          <a:bodyPr wrap="square" lIns="0" tIns="0" rIns="0" bIns="0" rtlCol="0" anchor="t" anchorCtr="0">
            <a:spAutoFit/>
          </a:bodyPr>
          <a:lstStyle/>
          <a:p>
            <a:pPr algn="l" fontAlgn="auto"/>
            <a:r>
              <a:rPr lang="fr-FR" sz="1400" b="1" dirty="0"/>
              <a:t>2023</a:t>
            </a:r>
          </a:p>
        </p:txBody>
      </p:sp>
      <p:sp>
        <p:nvSpPr>
          <p:cNvPr id="5" name="ZoneTexte 4">
            <a:extLst>
              <a:ext uri="{FF2B5EF4-FFF2-40B4-BE49-F238E27FC236}">
                <a16:creationId xmlns:a16="http://schemas.microsoft.com/office/drawing/2014/main" id="{6A49F15C-0C7A-4D50-B002-4328CAD99051}"/>
              </a:ext>
            </a:extLst>
          </p:cNvPr>
          <p:cNvSpPr txBox="1"/>
          <p:nvPr/>
        </p:nvSpPr>
        <p:spPr>
          <a:xfrm>
            <a:off x="668217" y="1438185"/>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QCM | Base : 1001 répondants</a:t>
            </a:r>
          </a:p>
        </p:txBody>
      </p:sp>
      <p:graphicFrame>
        <p:nvGraphicFramePr>
          <p:cNvPr id="22" name="Graphique 21">
            <a:extLst>
              <a:ext uri="{FF2B5EF4-FFF2-40B4-BE49-F238E27FC236}">
                <a16:creationId xmlns:a16="http://schemas.microsoft.com/office/drawing/2014/main" id="{16444F6C-8B2B-19CC-B002-F78973144CE3}"/>
              </a:ext>
            </a:extLst>
          </p:cNvPr>
          <p:cNvGraphicFramePr/>
          <p:nvPr/>
        </p:nvGraphicFramePr>
        <p:xfrm>
          <a:off x="5046172" y="3528116"/>
          <a:ext cx="5660148" cy="6528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Graphique 27">
            <a:extLst>
              <a:ext uri="{FF2B5EF4-FFF2-40B4-BE49-F238E27FC236}">
                <a16:creationId xmlns:a16="http://schemas.microsoft.com/office/drawing/2014/main" id="{3A52DD2A-FD54-6FCF-81CC-BAC202559164}"/>
              </a:ext>
            </a:extLst>
          </p:cNvPr>
          <p:cNvGraphicFramePr/>
          <p:nvPr/>
        </p:nvGraphicFramePr>
        <p:xfrm>
          <a:off x="5106335" y="2831576"/>
          <a:ext cx="5660148" cy="6528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Graphique 28">
            <a:extLst>
              <a:ext uri="{FF2B5EF4-FFF2-40B4-BE49-F238E27FC236}">
                <a16:creationId xmlns:a16="http://schemas.microsoft.com/office/drawing/2014/main" id="{564F1B1D-41EE-1B8D-24BB-51D38F6E59AD}"/>
              </a:ext>
            </a:extLst>
          </p:cNvPr>
          <p:cNvGraphicFramePr/>
          <p:nvPr/>
        </p:nvGraphicFramePr>
        <p:xfrm>
          <a:off x="5007766" y="4329100"/>
          <a:ext cx="5660148" cy="6528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Graphique 29">
            <a:extLst>
              <a:ext uri="{FF2B5EF4-FFF2-40B4-BE49-F238E27FC236}">
                <a16:creationId xmlns:a16="http://schemas.microsoft.com/office/drawing/2014/main" id="{5FEE0FC9-F598-DF73-6423-8E16E71931FC}"/>
              </a:ext>
            </a:extLst>
          </p:cNvPr>
          <p:cNvGraphicFramePr/>
          <p:nvPr/>
        </p:nvGraphicFramePr>
        <p:xfrm>
          <a:off x="5046172" y="4955143"/>
          <a:ext cx="5660148" cy="65283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Graphique 32">
            <a:extLst>
              <a:ext uri="{FF2B5EF4-FFF2-40B4-BE49-F238E27FC236}">
                <a16:creationId xmlns:a16="http://schemas.microsoft.com/office/drawing/2014/main" id="{F174C628-C640-B6A6-198A-A7AC989E3D7E}"/>
              </a:ext>
            </a:extLst>
          </p:cNvPr>
          <p:cNvGraphicFramePr/>
          <p:nvPr/>
        </p:nvGraphicFramePr>
        <p:xfrm>
          <a:off x="5103280" y="5760378"/>
          <a:ext cx="5660148" cy="652835"/>
        </p:xfrm>
        <a:graphic>
          <a:graphicData uri="http://schemas.openxmlformats.org/drawingml/2006/chart">
            <c:chart xmlns:c="http://schemas.openxmlformats.org/drawingml/2006/chart" xmlns:r="http://schemas.openxmlformats.org/officeDocument/2006/relationships" r:id="rId7"/>
          </a:graphicData>
        </a:graphic>
      </p:graphicFrame>
      <p:sp>
        <p:nvSpPr>
          <p:cNvPr id="38" name="ZoneTexte 37">
            <a:extLst>
              <a:ext uri="{FF2B5EF4-FFF2-40B4-BE49-F238E27FC236}">
                <a16:creationId xmlns:a16="http://schemas.microsoft.com/office/drawing/2014/main" id="{36B8CA85-BED4-B16F-94E8-DF61D504C76C}"/>
              </a:ext>
            </a:extLst>
          </p:cNvPr>
          <p:cNvSpPr txBox="1"/>
          <p:nvPr/>
        </p:nvSpPr>
        <p:spPr>
          <a:xfrm>
            <a:off x="5915513" y="1678802"/>
            <a:ext cx="720080" cy="215444"/>
          </a:xfrm>
          <a:prstGeom prst="rect">
            <a:avLst/>
          </a:prstGeom>
        </p:spPr>
        <p:txBody>
          <a:bodyPr wrap="square" lIns="0" tIns="0" rIns="0" bIns="0" rtlCol="0" anchor="t" anchorCtr="0">
            <a:spAutoFit/>
          </a:bodyPr>
          <a:lstStyle/>
          <a:p>
            <a:pPr algn="l" fontAlgn="auto"/>
            <a:r>
              <a:rPr lang="fr-FR" sz="1400" b="1" dirty="0"/>
              <a:t>2021</a:t>
            </a:r>
          </a:p>
        </p:txBody>
      </p:sp>
      <p:sp>
        <p:nvSpPr>
          <p:cNvPr id="42" name="ZoneTexte 41">
            <a:extLst>
              <a:ext uri="{FF2B5EF4-FFF2-40B4-BE49-F238E27FC236}">
                <a16:creationId xmlns:a16="http://schemas.microsoft.com/office/drawing/2014/main" id="{CAE00F40-D0F6-6E98-3D4E-B3A6D09F6E19}"/>
              </a:ext>
            </a:extLst>
          </p:cNvPr>
          <p:cNvSpPr txBox="1"/>
          <p:nvPr/>
        </p:nvSpPr>
        <p:spPr>
          <a:xfrm>
            <a:off x="7671175" y="1678802"/>
            <a:ext cx="720080" cy="215444"/>
          </a:xfrm>
          <a:prstGeom prst="rect">
            <a:avLst/>
          </a:prstGeom>
        </p:spPr>
        <p:txBody>
          <a:bodyPr wrap="square" lIns="0" tIns="0" rIns="0" bIns="0" rtlCol="0" anchor="t" anchorCtr="0">
            <a:spAutoFit/>
          </a:bodyPr>
          <a:lstStyle/>
          <a:p>
            <a:pPr algn="l" fontAlgn="auto"/>
            <a:r>
              <a:rPr lang="fr-FR" sz="1400" b="1" dirty="0"/>
              <a:t>2022</a:t>
            </a:r>
          </a:p>
        </p:txBody>
      </p:sp>
      <p:sp>
        <p:nvSpPr>
          <p:cNvPr id="2" name="Espace réservé du numéro de diapositive 1">
            <a:extLst>
              <a:ext uri="{FF2B5EF4-FFF2-40B4-BE49-F238E27FC236}">
                <a16:creationId xmlns:a16="http://schemas.microsoft.com/office/drawing/2014/main" id="{99454A7E-495A-EA06-9069-077FBD349373}"/>
              </a:ext>
            </a:extLst>
          </p:cNvPr>
          <p:cNvSpPr>
            <a:spLocks noGrp="1"/>
          </p:cNvSpPr>
          <p:nvPr>
            <p:ph type="sldNum" sz="quarter" idx="4"/>
          </p:nvPr>
        </p:nvSpPr>
        <p:spPr/>
        <p:txBody>
          <a:bodyPr/>
          <a:lstStyle/>
          <a:p>
            <a:fld id="{69A197D1-22BB-4CE7-B90B-919B10D073A0}" type="slidenum">
              <a:rPr lang="fr-FR" altLang="fr-FR" smtClean="0"/>
              <a:pPr/>
              <a:t>74</a:t>
            </a:fld>
            <a:endParaRPr lang="fr-FR" altLang="fr-FR" dirty="0"/>
          </a:p>
        </p:txBody>
      </p:sp>
      <p:sp>
        <p:nvSpPr>
          <p:cNvPr id="7" name="ZoneTexte 6">
            <a:extLst>
              <a:ext uri="{FF2B5EF4-FFF2-40B4-BE49-F238E27FC236}">
                <a16:creationId xmlns:a16="http://schemas.microsoft.com/office/drawing/2014/main" id="{3DF602CD-2E43-76B9-DB41-73A4FF8A4238}"/>
              </a:ext>
            </a:extLst>
          </p:cNvPr>
          <p:cNvSpPr txBox="1"/>
          <p:nvPr/>
        </p:nvSpPr>
        <p:spPr>
          <a:xfrm>
            <a:off x="7446150" y="1879957"/>
            <a:ext cx="855095" cy="153888"/>
          </a:xfrm>
          <a:prstGeom prst="rect">
            <a:avLst/>
          </a:prstGeom>
        </p:spPr>
        <p:txBody>
          <a:bodyPr wrap="square" lIns="0" tIns="0" rIns="0" bIns="0" rtlCol="0" anchor="t" anchorCtr="0">
            <a:spAutoFit/>
          </a:bodyPr>
          <a:lstStyle/>
          <a:p>
            <a:pPr algn="ctr" fontAlgn="auto"/>
            <a:r>
              <a:rPr lang="fr-FR" sz="1000" dirty="0">
                <a:solidFill>
                  <a:schemeClr val="bg1">
                    <a:lumMod val="65000"/>
                  </a:schemeClr>
                </a:solidFill>
              </a:rPr>
              <a:t>(n=1000)</a:t>
            </a:r>
          </a:p>
        </p:txBody>
      </p:sp>
      <p:sp>
        <p:nvSpPr>
          <p:cNvPr id="8" name="ZoneTexte 7">
            <a:extLst>
              <a:ext uri="{FF2B5EF4-FFF2-40B4-BE49-F238E27FC236}">
                <a16:creationId xmlns:a16="http://schemas.microsoft.com/office/drawing/2014/main" id="{4891AA61-7B66-4AAD-323D-9AED54DD1D71}"/>
              </a:ext>
            </a:extLst>
          </p:cNvPr>
          <p:cNvSpPr txBox="1"/>
          <p:nvPr/>
        </p:nvSpPr>
        <p:spPr>
          <a:xfrm>
            <a:off x="9291355" y="1879957"/>
            <a:ext cx="855095" cy="153888"/>
          </a:xfrm>
          <a:prstGeom prst="rect">
            <a:avLst/>
          </a:prstGeom>
        </p:spPr>
        <p:txBody>
          <a:bodyPr wrap="square" lIns="0" tIns="0" rIns="0" bIns="0" rtlCol="0" anchor="t" anchorCtr="0">
            <a:spAutoFit/>
          </a:bodyPr>
          <a:lstStyle/>
          <a:p>
            <a:pPr algn="ctr" fontAlgn="auto"/>
            <a:r>
              <a:rPr lang="fr-FR" sz="1000" dirty="0">
                <a:solidFill>
                  <a:schemeClr val="bg1">
                    <a:lumMod val="65000"/>
                  </a:schemeClr>
                </a:solidFill>
              </a:rPr>
              <a:t>(n=1001)</a:t>
            </a:r>
          </a:p>
        </p:txBody>
      </p:sp>
      <p:sp>
        <p:nvSpPr>
          <p:cNvPr id="9" name="ZoneTexte 8">
            <a:extLst>
              <a:ext uri="{FF2B5EF4-FFF2-40B4-BE49-F238E27FC236}">
                <a16:creationId xmlns:a16="http://schemas.microsoft.com/office/drawing/2014/main" id="{6439927E-C92E-D261-B1A3-CBCF6CB12045}"/>
              </a:ext>
            </a:extLst>
          </p:cNvPr>
          <p:cNvSpPr txBox="1"/>
          <p:nvPr/>
        </p:nvSpPr>
        <p:spPr>
          <a:xfrm>
            <a:off x="5645950" y="1879957"/>
            <a:ext cx="855095" cy="153888"/>
          </a:xfrm>
          <a:prstGeom prst="rect">
            <a:avLst/>
          </a:prstGeom>
        </p:spPr>
        <p:txBody>
          <a:bodyPr wrap="square" lIns="0" tIns="0" rIns="0" bIns="0" rtlCol="0" anchor="t" anchorCtr="0">
            <a:spAutoFit/>
          </a:bodyPr>
          <a:lstStyle/>
          <a:p>
            <a:pPr algn="ctr" fontAlgn="auto"/>
            <a:r>
              <a:rPr lang="fr-FR" sz="1000" dirty="0">
                <a:solidFill>
                  <a:schemeClr val="bg1">
                    <a:lumMod val="65000"/>
                  </a:schemeClr>
                </a:solidFill>
              </a:rPr>
              <a:t>(n=/)</a:t>
            </a:r>
          </a:p>
        </p:txBody>
      </p:sp>
      <p:sp>
        <p:nvSpPr>
          <p:cNvPr id="13" name="ZoneTexte 12">
            <a:extLst>
              <a:ext uri="{FF2B5EF4-FFF2-40B4-BE49-F238E27FC236}">
                <a16:creationId xmlns:a16="http://schemas.microsoft.com/office/drawing/2014/main" id="{874A5BAD-06A5-E572-CA11-0D1676211BAE}"/>
              </a:ext>
            </a:extLst>
          </p:cNvPr>
          <p:cNvSpPr txBox="1"/>
          <p:nvPr/>
        </p:nvSpPr>
        <p:spPr>
          <a:xfrm>
            <a:off x="9831415" y="4292958"/>
            <a:ext cx="315035" cy="369332"/>
          </a:xfrm>
          <a:prstGeom prst="rect">
            <a:avLst/>
          </a:prstGeom>
        </p:spPr>
        <p:txBody>
          <a:bodyPr wrap="square" lIns="0" tIns="0" rIns="0" bIns="0" rtlCol="0" anchor="t" anchorCtr="0">
            <a:spAutoFit/>
          </a:bodyPr>
          <a:lstStyle/>
          <a:p>
            <a:pPr algn="l" fontAlgn="auto"/>
            <a:r>
              <a:rPr lang="fr-FR" sz="2400" b="1" dirty="0">
                <a:solidFill>
                  <a:srgbClr val="FF0000"/>
                </a:solidFill>
              </a:rPr>
              <a:t>-</a:t>
            </a:r>
          </a:p>
        </p:txBody>
      </p:sp>
      <p:sp>
        <p:nvSpPr>
          <p:cNvPr id="14" name="ZoneTexte 13">
            <a:extLst>
              <a:ext uri="{FF2B5EF4-FFF2-40B4-BE49-F238E27FC236}">
                <a16:creationId xmlns:a16="http://schemas.microsoft.com/office/drawing/2014/main" id="{A767058B-8AB4-387F-6ACE-45F2784989DD}"/>
              </a:ext>
            </a:extLst>
          </p:cNvPr>
          <p:cNvSpPr txBox="1"/>
          <p:nvPr/>
        </p:nvSpPr>
        <p:spPr>
          <a:xfrm>
            <a:off x="9889553" y="5659989"/>
            <a:ext cx="315035" cy="287258"/>
          </a:xfrm>
          <a:prstGeom prst="rect">
            <a:avLst/>
          </a:prstGeom>
        </p:spPr>
        <p:txBody>
          <a:bodyPr wrap="square" lIns="0" tIns="0" rIns="0" bIns="0" rtlCol="0" anchor="t" anchorCtr="0">
            <a:spAutoFit/>
          </a:bodyPr>
          <a:lstStyle/>
          <a:p>
            <a:pPr algn="l" fontAlgn="auto"/>
            <a:r>
              <a:rPr lang="fr-FR" sz="2800" b="1" baseline="-25000" dirty="0">
                <a:solidFill>
                  <a:srgbClr val="00B050"/>
                </a:solidFill>
              </a:rPr>
              <a:t>+</a:t>
            </a:r>
          </a:p>
        </p:txBody>
      </p:sp>
      <p:sp>
        <p:nvSpPr>
          <p:cNvPr id="18" name="Arc 17">
            <a:extLst>
              <a:ext uri="{FF2B5EF4-FFF2-40B4-BE49-F238E27FC236}">
                <a16:creationId xmlns:a16="http://schemas.microsoft.com/office/drawing/2014/main" id="{6AEA702C-2D32-9215-914B-347C8B28F98D}"/>
              </a:ext>
            </a:extLst>
          </p:cNvPr>
          <p:cNvSpPr/>
          <p:nvPr/>
        </p:nvSpPr>
        <p:spPr>
          <a:xfrm>
            <a:off x="9440926" y="5634245"/>
            <a:ext cx="705524" cy="495054"/>
          </a:xfrm>
          <a:prstGeom prst="arc">
            <a:avLst>
              <a:gd name="adj1" fmla="val 3671642"/>
              <a:gd name="adj2" fmla="val 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00B050"/>
              </a:solidFill>
            </a:endParaRPr>
          </a:p>
        </p:txBody>
      </p:sp>
    </p:spTree>
    <p:extLst>
      <p:ext uri="{BB962C8B-B14F-4D97-AF65-F5344CB8AC3E}">
        <p14:creationId xmlns:p14="http://schemas.microsoft.com/office/powerpoint/2010/main" val="270249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75</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199939"/>
            <a:ext cx="10855569" cy="914096"/>
          </a:xfrm>
        </p:spPr>
        <p:txBody>
          <a:bodyPr/>
          <a:lstStyle/>
          <a:p>
            <a:r>
              <a:rPr lang="fr-FR" sz="2200" dirty="0"/>
              <a:t>Des documents de référence partiellement connus et de manière très inégale. Si la politique de protection des données personnelles est globalement bien appréhendée (+ de 6 répondants sur 10), les autres documents sont bien moins connus et moins maîtrisés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1215900"/>
          <a:ext cx="6883427" cy="285360"/>
        </p:xfrm>
        <a:graphic>
          <a:graphicData uri="http://schemas.openxmlformats.org/drawingml/2006/table">
            <a:tbl>
              <a:tblPr>
                <a:tableStyleId>{5C22544A-7EE6-4342-B048-85BDC9FD1C3A}</a:tableStyleId>
              </a:tblPr>
              <a:tblGrid>
                <a:gridCol w="6883427">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Q11. Dans quelle mesure connaissez-vous ces documents de référence de votre entreprise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graphicFrame>
        <p:nvGraphicFramePr>
          <p:cNvPr id="21" name="Graphique 20">
            <a:extLst>
              <a:ext uri="{FF2B5EF4-FFF2-40B4-BE49-F238E27FC236}">
                <a16:creationId xmlns:a16="http://schemas.microsoft.com/office/drawing/2014/main" id="{7657457D-9B56-8688-4F0A-6AC3D856E29B}"/>
              </a:ext>
            </a:extLst>
          </p:cNvPr>
          <p:cNvGraphicFramePr/>
          <p:nvPr/>
        </p:nvGraphicFramePr>
        <p:xfrm>
          <a:off x="5375920" y="2252677"/>
          <a:ext cx="5750347" cy="4605323"/>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 coins arrondis 21">
            <a:extLst>
              <a:ext uri="{FF2B5EF4-FFF2-40B4-BE49-F238E27FC236}">
                <a16:creationId xmlns:a16="http://schemas.microsoft.com/office/drawing/2014/main" id="{8D66A9CB-58CC-9025-6C31-29C50CA3FD05}"/>
              </a:ext>
            </a:extLst>
          </p:cNvPr>
          <p:cNvSpPr/>
          <p:nvPr/>
        </p:nvSpPr>
        <p:spPr>
          <a:xfrm>
            <a:off x="4430815" y="1830307"/>
            <a:ext cx="771539" cy="338553"/>
          </a:xfrm>
          <a:prstGeom prst="roundRect">
            <a:avLst/>
          </a:prstGeom>
          <a:gradFill flip="none" rotWithShape="1">
            <a:gsLst>
              <a:gs pos="0">
                <a:srgbClr val="009DD9"/>
              </a:gs>
              <a:gs pos="44000">
                <a:schemeClr val="accent1">
                  <a:lumMod val="45000"/>
                  <a:lumOff val="55000"/>
                </a:schemeClr>
              </a:gs>
              <a:gs pos="89000">
                <a:srgbClr val="0BD0D9"/>
              </a:gs>
            </a:gsLst>
            <a:lin ang="0" scaled="1"/>
            <a:tileRect/>
          </a:gradFill>
        </p:spPr>
        <p:txBody>
          <a:bodyPr lIns="0" tIns="0" rIns="0" bIns="0" rtlCol="0" anchor="ctr">
            <a:noAutofit/>
          </a:bodyPr>
          <a:lstStyle/>
          <a:p>
            <a:pPr algn="ctr"/>
            <a:r>
              <a:rPr lang="fr-FR" sz="1050" dirty="0">
                <a:solidFill>
                  <a:schemeClr val="bg1"/>
                </a:solidFill>
                <a:latin typeface="Roboto" pitchFamily="2" charset="0"/>
                <a:ea typeface="Roboto" pitchFamily="2" charset="0"/>
              </a:rPr>
              <a:t>Sous-total </a:t>
            </a:r>
          </a:p>
          <a:p>
            <a:pPr algn="ctr"/>
            <a:r>
              <a:rPr lang="fr-FR" sz="700" dirty="0">
                <a:solidFill>
                  <a:schemeClr val="bg1"/>
                </a:solidFill>
                <a:latin typeface="Roboto" pitchFamily="2" charset="0"/>
                <a:ea typeface="Roboto" pitchFamily="2" charset="0"/>
              </a:rPr>
              <a:t>Connaît</a:t>
            </a:r>
          </a:p>
        </p:txBody>
      </p:sp>
      <p:graphicFrame>
        <p:nvGraphicFramePr>
          <p:cNvPr id="23" name="Tableau 23">
            <a:extLst>
              <a:ext uri="{FF2B5EF4-FFF2-40B4-BE49-F238E27FC236}">
                <a16:creationId xmlns:a16="http://schemas.microsoft.com/office/drawing/2014/main" id="{523DD661-65D6-B542-A58A-E86A280ECFC2}"/>
              </a:ext>
            </a:extLst>
          </p:cNvPr>
          <p:cNvGraphicFramePr>
            <a:graphicFrameLocks noGrp="1"/>
          </p:cNvGraphicFramePr>
          <p:nvPr/>
        </p:nvGraphicFramePr>
        <p:xfrm>
          <a:off x="920425" y="2358666"/>
          <a:ext cx="4410491" cy="3703935"/>
        </p:xfrm>
        <a:graphic>
          <a:graphicData uri="http://schemas.openxmlformats.org/drawingml/2006/table">
            <a:tbl>
              <a:tblPr firstRow="1" bandRow="1">
                <a:tableStyleId>{2D5ABB26-0587-4C30-8999-92F81FD0307C}</a:tableStyleId>
              </a:tblPr>
              <a:tblGrid>
                <a:gridCol w="4410491">
                  <a:extLst>
                    <a:ext uri="{9D8B030D-6E8A-4147-A177-3AD203B41FA5}">
                      <a16:colId xmlns:a16="http://schemas.microsoft.com/office/drawing/2014/main" val="2564470084"/>
                    </a:ext>
                  </a:extLst>
                </a:gridCol>
              </a:tblGrid>
              <a:tr h="740787">
                <a:tc>
                  <a:txBody>
                    <a:bodyPr/>
                    <a:lstStyle/>
                    <a:p>
                      <a:pPr algn="ctr"/>
                      <a:r>
                        <a:rPr lang="fr-FR" sz="1400" b="0" dirty="0">
                          <a:solidFill>
                            <a:schemeClr val="tx1"/>
                          </a:solidFill>
                        </a:rPr>
                        <a:t>Politique protection des </a:t>
                      </a:r>
                    </a:p>
                    <a:p>
                      <a:pPr algn="ctr"/>
                      <a:r>
                        <a:rPr lang="fr-FR" sz="1400" b="0" dirty="0">
                          <a:solidFill>
                            <a:schemeClr val="tx1"/>
                          </a:solidFill>
                        </a:rPr>
                        <a:t>données personnelles</a:t>
                      </a:r>
                    </a:p>
                  </a:txBody>
                  <a:tcPr anchor="ctr"/>
                </a:tc>
                <a:extLst>
                  <a:ext uri="{0D108BD9-81ED-4DB2-BD59-A6C34878D82A}">
                    <a16:rowId xmlns:a16="http://schemas.microsoft.com/office/drawing/2014/main" val="3309693034"/>
                  </a:ext>
                </a:extLst>
              </a:tr>
              <a:tr h="740787">
                <a:tc>
                  <a:txBody>
                    <a:bodyPr/>
                    <a:lstStyle/>
                    <a:p>
                      <a:pPr algn="ctr"/>
                      <a:r>
                        <a:rPr lang="fr-FR" sz="1400" b="0" dirty="0">
                          <a:solidFill>
                            <a:schemeClr val="tx1"/>
                          </a:solidFill>
                        </a:rPr>
                        <a:t>Code éthique / Compliance</a:t>
                      </a:r>
                    </a:p>
                  </a:txBody>
                  <a:tcPr anchor="ctr"/>
                </a:tc>
                <a:extLst>
                  <a:ext uri="{0D108BD9-81ED-4DB2-BD59-A6C34878D82A}">
                    <a16:rowId xmlns:a16="http://schemas.microsoft.com/office/drawing/2014/main" val="2811886992"/>
                  </a:ext>
                </a:extLst>
              </a:tr>
              <a:tr h="740787">
                <a:tc>
                  <a:txBody>
                    <a:bodyPr/>
                    <a:lstStyle/>
                    <a:p>
                      <a:pPr algn="ctr"/>
                      <a:r>
                        <a:rPr lang="fr-FR" sz="1400" b="0" dirty="0">
                          <a:solidFill>
                            <a:schemeClr val="tx1"/>
                          </a:solidFill>
                        </a:rPr>
                        <a:t>Politique conflits d’intérêts</a:t>
                      </a:r>
                    </a:p>
                  </a:txBody>
                  <a:tcPr anchor="ctr"/>
                </a:tc>
                <a:extLst>
                  <a:ext uri="{0D108BD9-81ED-4DB2-BD59-A6C34878D82A}">
                    <a16:rowId xmlns:a16="http://schemas.microsoft.com/office/drawing/2014/main" val="3466736975"/>
                  </a:ext>
                </a:extLst>
              </a:tr>
              <a:tr h="740787">
                <a:tc>
                  <a:txBody>
                    <a:bodyPr/>
                    <a:lstStyle/>
                    <a:p>
                      <a:pPr algn="ctr"/>
                      <a:r>
                        <a:rPr lang="fr-FR" sz="1400" b="0" dirty="0">
                          <a:solidFill>
                            <a:schemeClr val="tx1"/>
                          </a:solidFill>
                        </a:rPr>
                        <a:t>Politique cadeaux et invitations</a:t>
                      </a:r>
                    </a:p>
                  </a:txBody>
                  <a:tcPr anchor="ctr"/>
                </a:tc>
                <a:extLst>
                  <a:ext uri="{0D108BD9-81ED-4DB2-BD59-A6C34878D82A}">
                    <a16:rowId xmlns:a16="http://schemas.microsoft.com/office/drawing/2014/main" val="4231699068"/>
                  </a:ext>
                </a:extLst>
              </a:tr>
              <a:tr h="740787">
                <a:tc>
                  <a:txBody>
                    <a:bodyPr/>
                    <a:lstStyle/>
                    <a:p>
                      <a:pPr algn="ctr"/>
                      <a:r>
                        <a:rPr lang="fr-FR" sz="1400" b="0" dirty="0">
                          <a:solidFill>
                            <a:schemeClr val="tx1"/>
                          </a:solidFill>
                        </a:rPr>
                        <a:t>Autres politiques connues</a:t>
                      </a:r>
                    </a:p>
                  </a:txBody>
                  <a:tcPr anchor="ctr"/>
                </a:tc>
                <a:extLst>
                  <a:ext uri="{0D108BD9-81ED-4DB2-BD59-A6C34878D82A}">
                    <a16:rowId xmlns:a16="http://schemas.microsoft.com/office/drawing/2014/main" val="449917818"/>
                  </a:ext>
                </a:extLst>
              </a:tr>
            </a:tbl>
          </a:graphicData>
        </a:graphic>
      </p:graphicFrame>
      <p:graphicFrame>
        <p:nvGraphicFramePr>
          <p:cNvPr id="25" name="Tableau 24">
            <a:extLst>
              <a:ext uri="{FF2B5EF4-FFF2-40B4-BE49-F238E27FC236}">
                <a16:creationId xmlns:a16="http://schemas.microsoft.com/office/drawing/2014/main" id="{F2C6EA0F-C493-8681-0903-EAC79D6990D2}"/>
              </a:ext>
            </a:extLst>
          </p:cNvPr>
          <p:cNvGraphicFramePr>
            <a:graphicFrameLocks noGrp="1"/>
          </p:cNvGraphicFramePr>
          <p:nvPr/>
        </p:nvGraphicFramePr>
        <p:xfrm>
          <a:off x="4518168" y="2393886"/>
          <a:ext cx="690033" cy="3668715"/>
        </p:xfrm>
        <a:graphic>
          <a:graphicData uri="http://schemas.openxmlformats.org/drawingml/2006/table">
            <a:tbl>
              <a:tblPr firstRow="1" bandRow="1">
                <a:tableStyleId>{2D5ABB26-0587-4C30-8999-92F81FD0307C}</a:tableStyleId>
              </a:tblPr>
              <a:tblGrid>
                <a:gridCol w="690033">
                  <a:extLst>
                    <a:ext uri="{9D8B030D-6E8A-4147-A177-3AD203B41FA5}">
                      <a16:colId xmlns:a16="http://schemas.microsoft.com/office/drawing/2014/main" val="2564470084"/>
                    </a:ext>
                  </a:extLst>
                </a:gridCol>
              </a:tblGrid>
              <a:tr h="733743">
                <a:tc>
                  <a:txBody>
                    <a:bodyPr/>
                    <a:lstStyle/>
                    <a:p>
                      <a:pPr algn="ctr"/>
                      <a:r>
                        <a:rPr lang="fr-FR" b="1" dirty="0">
                          <a:solidFill>
                            <a:srgbClr val="17406D"/>
                          </a:solidFill>
                        </a:rPr>
                        <a:t>64%</a:t>
                      </a:r>
                    </a:p>
                  </a:txBody>
                  <a:tcPr anchor="ctr"/>
                </a:tc>
                <a:extLst>
                  <a:ext uri="{0D108BD9-81ED-4DB2-BD59-A6C34878D82A}">
                    <a16:rowId xmlns:a16="http://schemas.microsoft.com/office/drawing/2014/main" val="3309693034"/>
                  </a:ext>
                </a:extLst>
              </a:tr>
              <a:tr h="733743">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44%</a:t>
                      </a:r>
                    </a:p>
                  </a:txBody>
                  <a:tcPr anchor="ctr"/>
                </a:tc>
                <a:extLst>
                  <a:ext uri="{0D108BD9-81ED-4DB2-BD59-A6C34878D82A}">
                    <a16:rowId xmlns:a16="http://schemas.microsoft.com/office/drawing/2014/main" val="2811886992"/>
                  </a:ext>
                </a:extLst>
              </a:tr>
              <a:tr h="733743">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44%</a:t>
                      </a:r>
                    </a:p>
                  </a:txBody>
                  <a:tcPr anchor="ctr"/>
                </a:tc>
                <a:extLst>
                  <a:ext uri="{0D108BD9-81ED-4DB2-BD59-A6C34878D82A}">
                    <a16:rowId xmlns:a16="http://schemas.microsoft.com/office/drawing/2014/main" val="3466736975"/>
                  </a:ext>
                </a:extLst>
              </a:tr>
              <a:tr h="733743">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40%</a:t>
                      </a:r>
                    </a:p>
                  </a:txBody>
                  <a:tcPr anchor="ctr"/>
                </a:tc>
                <a:extLst>
                  <a:ext uri="{0D108BD9-81ED-4DB2-BD59-A6C34878D82A}">
                    <a16:rowId xmlns:a16="http://schemas.microsoft.com/office/drawing/2014/main" val="4231699068"/>
                  </a:ext>
                </a:extLst>
              </a:tr>
              <a:tr h="733743">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1801" b="1" i="0" u="none" strike="noStrike" kern="1200" cap="none" spc="0" normalizeH="0" baseline="0" noProof="0" dirty="0">
                          <a:ln>
                            <a:noFill/>
                          </a:ln>
                          <a:solidFill>
                            <a:srgbClr val="17406D"/>
                          </a:solidFill>
                          <a:effectLst/>
                          <a:uLnTx/>
                          <a:uFillTx/>
                          <a:latin typeface="Calibri"/>
                          <a:ea typeface="+mn-ea"/>
                          <a:cs typeface="+mn-cs"/>
                        </a:rPr>
                        <a:t>27%</a:t>
                      </a:r>
                    </a:p>
                  </a:txBody>
                  <a:tcPr anchor="ctr"/>
                </a:tc>
                <a:extLst>
                  <a:ext uri="{0D108BD9-81ED-4DB2-BD59-A6C34878D82A}">
                    <a16:rowId xmlns:a16="http://schemas.microsoft.com/office/drawing/2014/main" val="449917818"/>
                  </a:ext>
                </a:extLst>
              </a:tr>
            </a:tbl>
          </a:graphicData>
        </a:graphic>
      </p:graphicFrame>
      <p:cxnSp>
        <p:nvCxnSpPr>
          <p:cNvPr id="4" name="Connecteur droit 3">
            <a:extLst>
              <a:ext uri="{FF2B5EF4-FFF2-40B4-BE49-F238E27FC236}">
                <a16:creationId xmlns:a16="http://schemas.microsoft.com/office/drawing/2014/main" id="{7B87A775-EAD0-F8B9-6E7A-30BBFB0D839D}"/>
              </a:ext>
            </a:extLst>
          </p:cNvPr>
          <p:cNvCxnSpPr>
            <a:cxnSpLocks/>
          </p:cNvCxnSpPr>
          <p:nvPr/>
        </p:nvCxnSpPr>
        <p:spPr>
          <a:xfrm>
            <a:off x="1280465" y="5319210"/>
            <a:ext cx="10216135"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Arc 9">
            <a:extLst>
              <a:ext uri="{FF2B5EF4-FFF2-40B4-BE49-F238E27FC236}">
                <a16:creationId xmlns:a16="http://schemas.microsoft.com/office/drawing/2014/main" id="{77B4AE30-4762-CD21-324A-D8C056C17CBC}"/>
              </a:ext>
            </a:extLst>
          </p:cNvPr>
          <p:cNvSpPr/>
          <p:nvPr/>
        </p:nvSpPr>
        <p:spPr>
          <a:xfrm>
            <a:off x="5960767" y="2587342"/>
            <a:ext cx="575266" cy="405045"/>
          </a:xfrm>
          <a:prstGeom prst="arc">
            <a:avLst>
              <a:gd name="adj1" fmla="val 3671642"/>
              <a:gd name="adj2" fmla="val 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Arc 27">
            <a:extLst>
              <a:ext uri="{FF2B5EF4-FFF2-40B4-BE49-F238E27FC236}">
                <a16:creationId xmlns:a16="http://schemas.microsoft.com/office/drawing/2014/main" id="{079D1AB9-6E0F-A557-966A-B2A924DDAA22}"/>
              </a:ext>
            </a:extLst>
          </p:cNvPr>
          <p:cNvSpPr/>
          <p:nvPr/>
        </p:nvSpPr>
        <p:spPr>
          <a:xfrm rot="2125287">
            <a:off x="7768920" y="2732394"/>
            <a:ext cx="2142555" cy="3807834"/>
          </a:xfrm>
          <a:prstGeom prst="arc">
            <a:avLst>
              <a:gd name="adj1" fmla="val 2259682"/>
              <a:gd name="adj2" fmla="val 4"/>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34" name="Connecteur droit 33">
            <a:extLst>
              <a:ext uri="{FF2B5EF4-FFF2-40B4-BE49-F238E27FC236}">
                <a16:creationId xmlns:a16="http://schemas.microsoft.com/office/drawing/2014/main" id="{D38B3921-D929-338D-6907-00362146B556}"/>
              </a:ext>
            </a:extLst>
          </p:cNvPr>
          <p:cNvCxnSpPr>
            <a:cxnSpLocks/>
          </p:cNvCxnSpPr>
          <p:nvPr/>
        </p:nvCxnSpPr>
        <p:spPr>
          <a:xfrm>
            <a:off x="1325470" y="3158970"/>
            <a:ext cx="10216135"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59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482229"/>
            <a:ext cx="9110016" cy="232136"/>
          </a:xfrm>
        </p:spPr>
        <p:txBody>
          <a:bodyPr/>
          <a:lstStyle/>
          <a:p>
            <a:r>
              <a:rPr lang="fr-FR" altLang="fr-FR"/>
              <a:t>Occurrence pour le Cercle d’Ethique des Affaires  | Barômètre du climat Ethique | mai 2023</a:t>
            </a:r>
            <a:endParaRPr lang="fr-FR" altLang="fr-FR" dirty="0"/>
          </a:p>
        </p:txBody>
      </p:sp>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88198"/>
            <a:ext cx="484609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Comparaison avec les vagues précédentes</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1" name="Graphique 10">
            <a:extLst>
              <a:ext uri="{FF2B5EF4-FFF2-40B4-BE49-F238E27FC236}">
                <a16:creationId xmlns:a16="http://schemas.microsoft.com/office/drawing/2014/main" id="{9799757C-A11B-C04E-C566-450E22481EE8}"/>
              </a:ext>
            </a:extLst>
          </p:cNvPr>
          <p:cNvGraphicFramePr/>
          <p:nvPr/>
        </p:nvGraphicFramePr>
        <p:xfrm>
          <a:off x="5103280" y="2371120"/>
          <a:ext cx="5660148" cy="652835"/>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Connecteur droit 11">
            <a:extLst>
              <a:ext uri="{FF2B5EF4-FFF2-40B4-BE49-F238E27FC236}">
                <a16:creationId xmlns:a16="http://schemas.microsoft.com/office/drawing/2014/main" id="{6CC81B81-788E-540A-A871-09663AA197AB}"/>
              </a:ext>
            </a:extLst>
          </p:cNvPr>
          <p:cNvCxnSpPr>
            <a:cxnSpLocks/>
          </p:cNvCxnSpPr>
          <p:nvPr/>
        </p:nvCxnSpPr>
        <p:spPr>
          <a:xfrm>
            <a:off x="1138961" y="288894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AA48B7C8-F698-C1BF-186C-4488056B41DA}"/>
              </a:ext>
            </a:extLst>
          </p:cNvPr>
          <p:cNvCxnSpPr>
            <a:cxnSpLocks/>
          </p:cNvCxnSpPr>
          <p:nvPr/>
        </p:nvCxnSpPr>
        <p:spPr>
          <a:xfrm>
            <a:off x="1138961" y="464413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4B62841-CD28-B159-EFD4-3EE0D1AEE610}"/>
              </a:ext>
            </a:extLst>
          </p:cNvPr>
          <p:cNvCxnSpPr>
            <a:cxnSpLocks/>
          </p:cNvCxnSpPr>
          <p:nvPr/>
        </p:nvCxnSpPr>
        <p:spPr>
          <a:xfrm>
            <a:off x="1138961" y="549923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A62DE798-33DF-C622-4F11-80317B6BD73D}"/>
              </a:ext>
            </a:extLst>
          </p:cNvPr>
          <p:cNvCxnSpPr>
            <a:cxnSpLocks/>
          </p:cNvCxnSpPr>
          <p:nvPr/>
        </p:nvCxnSpPr>
        <p:spPr>
          <a:xfrm>
            <a:off x="1138961" y="378904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68D06B42-E194-5398-41BA-AB0806A54C21}"/>
              </a:ext>
            </a:extLst>
          </p:cNvPr>
          <p:cNvSpPr txBox="1"/>
          <p:nvPr/>
        </p:nvSpPr>
        <p:spPr>
          <a:xfrm>
            <a:off x="8841305" y="1898830"/>
            <a:ext cx="720080" cy="215444"/>
          </a:xfrm>
          <a:prstGeom prst="rect">
            <a:avLst/>
          </a:prstGeom>
        </p:spPr>
        <p:txBody>
          <a:bodyPr wrap="square" lIns="0" tIns="0" rIns="0" bIns="0" rtlCol="0" anchor="t" anchorCtr="0">
            <a:spAutoFit/>
          </a:bodyPr>
          <a:lstStyle/>
          <a:p>
            <a:pPr algn="l" fontAlgn="auto"/>
            <a:r>
              <a:rPr lang="fr-FR" sz="1400" b="1" dirty="0"/>
              <a:t>2023</a:t>
            </a:r>
          </a:p>
        </p:txBody>
      </p:sp>
      <p:graphicFrame>
        <p:nvGraphicFramePr>
          <p:cNvPr id="22" name="Graphique 21">
            <a:extLst>
              <a:ext uri="{FF2B5EF4-FFF2-40B4-BE49-F238E27FC236}">
                <a16:creationId xmlns:a16="http://schemas.microsoft.com/office/drawing/2014/main" id="{16444F6C-8B2B-19CC-B002-F78973144CE3}"/>
              </a:ext>
            </a:extLst>
          </p:cNvPr>
          <p:cNvGraphicFramePr/>
          <p:nvPr/>
        </p:nvGraphicFramePr>
        <p:xfrm>
          <a:off x="5103280" y="3226215"/>
          <a:ext cx="5660148" cy="6528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Graphique 27">
            <a:extLst>
              <a:ext uri="{FF2B5EF4-FFF2-40B4-BE49-F238E27FC236}">
                <a16:creationId xmlns:a16="http://schemas.microsoft.com/office/drawing/2014/main" id="{3A52DD2A-FD54-6FCF-81CC-BAC202559164}"/>
              </a:ext>
            </a:extLst>
          </p:cNvPr>
          <p:cNvGraphicFramePr/>
          <p:nvPr/>
        </p:nvGraphicFramePr>
        <p:xfrm>
          <a:off x="5069418" y="3924055"/>
          <a:ext cx="5660148" cy="6528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Graphique 28">
            <a:extLst>
              <a:ext uri="{FF2B5EF4-FFF2-40B4-BE49-F238E27FC236}">
                <a16:creationId xmlns:a16="http://schemas.microsoft.com/office/drawing/2014/main" id="{564F1B1D-41EE-1B8D-24BB-51D38F6E59AD}"/>
              </a:ext>
            </a:extLst>
          </p:cNvPr>
          <p:cNvGraphicFramePr/>
          <p:nvPr/>
        </p:nvGraphicFramePr>
        <p:xfrm>
          <a:off x="5007766" y="4895427"/>
          <a:ext cx="5660148" cy="6528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Graphique 29">
            <a:extLst>
              <a:ext uri="{FF2B5EF4-FFF2-40B4-BE49-F238E27FC236}">
                <a16:creationId xmlns:a16="http://schemas.microsoft.com/office/drawing/2014/main" id="{5FEE0FC9-F598-DF73-6423-8E16E71931FC}"/>
              </a:ext>
            </a:extLst>
          </p:cNvPr>
          <p:cNvGraphicFramePr/>
          <p:nvPr/>
        </p:nvGraphicFramePr>
        <p:xfrm>
          <a:off x="5046172" y="5701490"/>
          <a:ext cx="5660148" cy="652835"/>
        </p:xfrm>
        <a:graphic>
          <a:graphicData uri="http://schemas.openxmlformats.org/drawingml/2006/chart">
            <c:chart xmlns:c="http://schemas.openxmlformats.org/drawingml/2006/chart" xmlns:r="http://schemas.openxmlformats.org/officeDocument/2006/relationships" r:id="rId6"/>
          </a:graphicData>
        </a:graphic>
      </p:graphicFrame>
      <p:sp>
        <p:nvSpPr>
          <p:cNvPr id="42" name="ZoneTexte 41">
            <a:extLst>
              <a:ext uri="{FF2B5EF4-FFF2-40B4-BE49-F238E27FC236}">
                <a16:creationId xmlns:a16="http://schemas.microsoft.com/office/drawing/2014/main" id="{CAE00F40-D0F6-6E98-3D4E-B3A6D09F6E19}"/>
              </a:ext>
            </a:extLst>
          </p:cNvPr>
          <p:cNvSpPr txBox="1"/>
          <p:nvPr/>
        </p:nvSpPr>
        <p:spPr>
          <a:xfrm>
            <a:off x="6321025" y="1898830"/>
            <a:ext cx="720080" cy="215444"/>
          </a:xfrm>
          <a:prstGeom prst="rect">
            <a:avLst/>
          </a:prstGeom>
        </p:spPr>
        <p:txBody>
          <a:bodyPr wrap="square" lIns="0" tIns="0" rIns="0" bIns="0" rtlCol="0" anchor="t" anchorCtr="0">
            <a:spAutoFit/>
          </a:bodyPr>
          <a:lstStyle/>
          <a:p>
            <a:pPr algn="l" fontAlgn="auto"/>
            <a:r>
              <a:rPr lang="fr-FR" sz="1400" b="1" dirty="0"/>
              <a:t>2022</a:t>
            </a:r>
          </a:p>
        </p:txBody>
      </p:sp>
      <p:graphicFrame>
        <p:nvGraphicFramePr>
          <p:cNvPr id="2" name="Tableau 1">
            <a:extLst>
              <a:ext uri="{FF2B5EF4-FFF2-40B4-BE49-F238E27FC236}">
                <a16:creationId xmlns:a16="http://schemas.microsoft.com/office/drawing/2014/main" id="{133D15BA-99EC-46B9-E417-71A3A6C57667}"/>
              </a:ext>
            </a:extLst>
          </p:cNvPr>
          <p:cNvGraphicFramePr>
            <a:graphicFrameLocks noGrp="1"/>
          </p:cNvGraphicFramePr>
          <p:nvPr/>
        </p:nvGraphicFramePr>
        <p:xfrm>
          <a:off x="652733" y="998730"/>
          <a:ext cx="6883427" cy="285360"/>
        </p:xfrm>
        <a:graphic>
          <a:graphicData uri="http://schemas.openxmlformats.org/drawingml/2006/table">
            <a:tbl>
              <a:tblPr>
                <a:tableStyleId>{5C22544A-7EE6-4342-B048-85BDC9FD1C3A}</a:tableStyleId>
              </a:tblPr>
              <a:tblGrid>
                <a:gridCol w="6883427">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Q11. Dans quelle mesure connaissez-vous ces documents de référence de votre entreprise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 name="ZoneTexte 2">
            <a:extLst>
              <a:ext uri="{FF2B5EF4-FFF2-40B4-BE49-F238E27FC236}">
                <a16:creationId xmlns:a16="http://schemas.microsoft.com/office/drawing/2014/main" id="{634AEAF5-062F-697D-4A63-2DEF1BA01529}"/>
              </a:ext>
            </a:extLst>
          </p:cNvPr>
          <p:cNvSpPr txBox="1"/>
          <p:nvPr/>
        </p:nvSpPr>
        <p:spPr>
          <a:xfrm>
            <a:off x="668217" y="139318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 – </a:t>
            </a:r>
            <a:r>
              <a:rPr lang="fr-FR" sz="1050" b="1" i="1" dirty="0">
                <a:latin typeface="Roboto" panose="020B0604020202020204" charset="0"/>
                <a:ea typeface="Roboto" panose="020B0604020202020204" charset="0"/>
              </a:rPr>
              <a:t>ST « Très bien + Assez bien »</a:t>
            </a:r>
            <a:endParaRPr lang="fr-FR" sz="1050" i="1" dirty="0">
              <a:solidFill>
                <a:schemeClr val="bg1">
                  <a:lumMod val="50000"/>
                </a:schemeClr>
              </a:solidFill>
              <a:latin typeface="Roboto" panose="020B0604020202020204" charset="0"/>
              <a:ea typeface="Roboto" panose="020B0604020202020204" charset="0"/>
            </a:endParaRPr>
          </a:p>
        </p:txBody>
      </p:sp>
      <p:graphicFrame>
        <p:nvGraphicFramePr>
          <p:cNvPr id="7" name="Tableau 23">
            <a:extLst>
              <a:ext uri="{FF2B5EF4-FFF2-40B4-BE49-F238E27FC236}">
                <a16:creationId xmlns:a16="http://schemas.microsoft.com/office/drawing/2014/main" id="{27B1BECF-43E3-DFB4-3F6E-9957CF6D89F9}"/>
              </a:ext>
            </a:extLst>
          </p:cNvPr>
          <p:cNvGraphicFramePr>
            <a:graphicFrameLocks noGrp="1"/>
          </p:cNvGraphicFramePr>
          <p:nvPr/>
        </p:nvGraphicFramePr>
        <p:xfrm>
          <a:off x="1766306" y="2025235"/>
          <a:ext cx="3103163" cy="4387975"/>
        </p:xfrm>
        <a:graphic>
          <a:graphicData uri="http://schemas.openxmlformats.org/drawingml/2006/table">
            <a:tbl>
              <a:tblPr firstRow="1" bandRow="1">
                <a:tableStyleId>{2D5ABB26-0587-4C30-8999-92F81FD0307C}</a:tableStyleId>
              </a:tblPr>
              <a:tblGrid>
                <a:gridCol w="3103163">
                  <a:extLst>
                    <a:ext uri="{9D8B030D-6E8A-4147-A177-3AD203B41FA5}">
                      <a16:colId xmlns:a16="http://schemas.microsoft.com/office/drawing/2014/main" val="2564470084"/>
                    </a:ext>
                  </a:extLst>
                </a:gridCol>
              </a:tblGrid>
              <a:tr h="877595">
                <a:tc>
                  <a:txBody>
                    <a:bodyPr/>
                    <a:lstStyle/>
                    <a:p>
                      <a:pPr algn="ctr"/>
                      <a:r>
                        <a:rPr lang="fr-FR" sz="1400" b="0" dirty="0">
                          <a:solidFill>
                            <a:schemeClr val="tx1"/>
                          </a:solidFill>
                        </a:rPr>
                        <a:t>Politique protection des </a:t>
                      </a:r>
                    </a:p>
                    <a:p>
                      <a:pPr algn="ctr"/>
                      <a:r>
                        <a:rPr lang="fr-FR" sz="1400" b="0" dirty="0">
                          <a:solidFill>
                            <a:schemeClr val="tx1"/>
                          </a:solidFill>
                        </a:rPr>
                        <a:t>données personnelles</a:t>
                      </a:r>
                    </a:p>
                  </a:txBody>
                  <a:tcPr anchor="ctr"/>
                </a:tc>
                <a:extLst>
                  <a:ext uri="{0D108BD9-81ED-4DB2-BD59-A6C34878D82A}">
                    <a16:rowId xmlns:a16="http://schemas.microsoft.com/office/drawing/2014/main" val="3309693034"/>
                  </a:ext>
                </a:extLst>
              </a:tr>
              <a:tr h="877595">
                <a:tc>
                  <a:txBody>
                    <a:bodyPr/>
                    <a:lstStyle/>
                    <a:p>
                      <a:pPr algn="ctr"/>
                      <a:r>
                        <a:rPr lang="fr-FR" sz="1400" b="0" dirty="0">
                          <a:solidFill>
                            <a:schemeClr val="tx1"/>
                          </a:solidFill>
                        </a:rPr>
                        <a:t>Code éthique / Compliance</a:t>
                      </a:r>
                    </a:p>
                  </a:txBody>
                  <a:tcPr anchor="ctr"/>
                </a:tc>
                <a:extLst>
                  <a:ext uri="{0D108BD9-81ED-4DB2-BD59-A6C34878D82A}">
                    <a16:rowId xmlns:a16="http://schemas.microsoft.com/office/drawing/2014/main" val="2811886992"/>
                  </a:ext>
                </a:extLst>
              </a:tr>
              <a:tr h="877595">
                <a:tc>
                  <a:txBody>
                    <a:bodyPr/>
                    <a:lstStyle/>
                    <a:p>
                      <a:pPr algn="ctr"/>
                      <a:r>
                        <a:rPr lang="fr-FR" sz="1400" b="0" dirty="0">
                          <a:solidFill>
                            <a:schemeClr val="tx1"/>
                          </a:solidFill>
                        </a:rPr>
                        <a:t>Politique conflits d’intérêts</a:t>
                      </a:r>
                    </a:p>
                  </a:txBody>
                  <a:tcPr anchor="ctr"/>
                </a:tc>
                <a:extLst>
                  <a:ext uri="{0D108BD9-81ED-4DB2-BD59-A6C34878D82A}">
                    <a16:rowId xmlns:a16="http://schemas.microsoft.com/office/drawing/2014/main" val="3466736975"/>
                  </a:ext>
                </a:extLst>
              </a:tr>
              <a:tr h="877595">
                <a:tc>
                  <a:txBody>
                    <a:bodyPr/>
                    <a:lstStyle/>
                    <a:p>
                      <a:pPr algn="ctr"/>
                      <a:r>
                        <a:rPr lang="fr-FR" sz="1400" b="0" dirty="0">
                          <a:solidFill>
                            <a:schemeClr val="tx1"/>
                          </a:solidFill>
                        </a:rPr>
                        <a:t>Politique cadeaux et invitations</a:t>
                      </a:r>
                    </a:p>
                  </a:txBody>
                  <a:tcPr anchor="ctr"/>
                </a:tc>
                <a:extLst>
                  <a:ext uri="{0D108BD9-81ED-4DB2-BD59-A6C34878D82A}">
                    <a16:rowId xmlns:a16="http://schemas.microsoft.com/office/drawing/2014/main" val="4231699068"/>
                  </a:ext>
                </a:extLst>
              </a:tr>
              <a:tr h="877595">
                <a:tc>
                  <a:txBody>
                    <a:bodyPr/>
                    <a:lstStyle/>
                    <a:p>
                      <a:pPr algn="ctr"/>
                      <a:r>
                        <a:rPr lang="fr-FR" sz="1400" b="0" dirty="0">
                          <a:solidFill>
                            <a:schemeClr val="tx1"/>
                          </a:solidFill>
                        </a:rPr>
                        <a:t>Autres politiques connues</a:t>
                      </a:r>
                    </a:p>
                  </a:txBody>
                  <a:tcPr anchor="ctr"/>
                </a:tc>
                <a:extLst>
                  <a:ext uri="{0D108BD9-81ED-4DB2-BD59-A6C34878D82A}">
                    <a16:rowId xmlns:a16="http://schemas.microsoft.com/office/drawing/2014/main" val="449917818"/>
                  </a:ext>
                </a:extLst>
              </a:tr>
            </a:tbl>
          </a:graphicData>
        </a:graphic>
      </p:graphicFrame>
      <p:cxnSp>
        <p:nvCxnSpPr>
          <p:cNvPr id="8" name="Connecteur droit 7">
            <a:extLst>
              <a:ext uri="{FF2B5EF4-FFF2-40B4-BE49-F238E27FC236}">
                <a16:creationId xmlns:a16="http://schemas.microsoft.com/office/drawing/2014/main" id="{7578063D-E06E-C925-FDBD-44092CB638FC}"/>
              </a:ext>
            </a:extLst>
          </p:cNvPr>
          <p:cNvCxnSpPr>
            <a:cxnSpLocks/>
          </p:cNvCxnSpPr>
          <p:nvPr/>
        </p:nvCxnSpPr>
        <p:spPr>
          <a:xfrm>
            <a:off x="8706290" y="5949280"/>
            <a:ext cx="49505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4C534069-A555-4742-BB03-B8508FEF6106}"/>
              </a:ext>
            </a:extLst>
          </p:cNvPr>
          <p:cNvCxnSpPr>
            <a:cxnSpLocks/>
          </p:cNvCxnSpPr>
          <p:nvPr/>
        </p:nvCxnSpPr>
        <p:spPr>
          <a:xfrm>
            <a:off x="8751295" y="2663915"/>
            <a:ext cx="49505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61319F77-6BBA-0DC4-F58F-F644CBF11A24}"/>
              </a:ext>
            </a:extLst>
          </p:cNvPr>
          <p:cNvSpPr>
            <a:spLocks noGrp="1"/>
          </p:cNvSpPr>
          <p:nvPr>
            <p:ph type="sldNum" sz="quarter" idx="4"/>
          </p:nvPr>
        </p:nvSpPr>
        <p:spPr/>
        <p:txBody>
          <a:bodyPr/>
          <a:lstStyle/>
          <a:p>
            <a:fld id="{69A197D1-22BB-4CE7-B90B-919B10D073A0}" type="slidenum">
              <a:rPr lang="fr-FR" altLang="fr-FR" smtClean="0"/>
              <a:pPr/>
              <a:t>76</a:t>
            </a:fld>
            <a:endParaRPr lang="fr-FR" altLang="fr-FR" dirty="0"/>
          </a:p>
        </p:txBody>
      </p:sp>
      <p:sp>
        <p:nvSpPr>
          <p:cNvPr id="6" name="ZoneTexte 5">
            <a:extLst>
              <a:ext uri="{FF2B5EF4-FFF2-40B4-BE49-F238E27FC236}">
                <a16:creationId xmlns:a16="http://schemas.microsoft.com/office/drawing/2014/main" id="{07B23463-BA6C-E381-5A39-539DFABFEA8F}"/>
              </a:ext>
            </a:extLst>
          </p:cNvPr>
          <p:cNvSpPr txBox="1"/>
          <p:nvPr/>
        </p:nvSpPr>
        <p:spPr>
          <a:xfrm>
            <a:off x="6096000" y="2105669"/>
            <a:ext cx="855095" cy="153888"/>
          </a:xfrm>
          <a:prstGeom prst="rect">
            <a:avLst/>
          </a:prstGeom>
        </p:spPr>
        <p:txBody>
          <a:bodyPr wrap="square" lIns="0" tIns="0" rIns="0" bIns="0" rtlCol="0" anchor="t" anchorCtr="0">
            <a:spAutoFit/>
          </a:bodyPr>
          <a:lstStyle/>
          <a:p>
            <a:pPr algn="ctr" fontAlgn="auto"/>
            <a:r>
              <a:rPr lang="fr-FR" sz="1000" dirty="0">
                <a:solidFill>
                  <a:schemeClr val="bg1">
                    <a:lumMod val="65000"/>
                  </a:schemeClr>
                </a:solidFill>
              </a:rPr>
              <a:t>(n=1000)</a:t>
            </a:r>
          </a:p>
        </p:txBody>
      </p:sp>
      <p:sp>
        <p:nvSpPr>
          <p:cNvPr id="10" name="ZoneTexte 9">
            <a:extLst>
              <a:ext uri="{FF2B5EF4-FFF2-40B4-BE49-F238E27FC236}">
                <a16:creationId xmlns:a16="http://schemas.microsoft.com/office/drawing/2014/main" id="{BCF90BE9-6EF0-C854-3BA9-5282A59031C9}"/>
              </a:ext>
            </a:extLst>
          </p:cNvPr>
          <p:cNvSpPr txBox="1"/>
          <p:nvPr/>
        </p:nvSpPr>
        <p:spPr>
          <a:xfrm>
            <a:off x="8616280" y="2104982"/>
            <a:ext cx="855095" cy="153888"/>
          </a:xfrm>
          <a:prstGeom prst="rect">
            <a:avLst/>
          </a:prstGeom>
        </p:spPr>
        <p:txBody>
          <a:bodyPr wrap="square" lIns="0" tIns="0" rIns="0" bIns="0" rtlCol="0" anchor="t" anchorCtr="0">
            <a:spAutoFit/>
          </a:bodyPr>
          <a:lstStyle/>
          <a:p>
            <a:pPr algn="ctr" fontAlgn="auto"/>
            <a:r>
              <a:rPr lang="fr-FR" sz="1000" dirty="0">
                <a:solidFill>
                  <a:schemeClr val="bg1">
                    <a:lumMod val="65000"/>
                  </a:schemeClr>
                </a:solidFill>
              </a:rPr>
              <a:t>(n=1001)</a:t>
            </a:r>
          </a:p>
        </p:txBody>
      </p:sp>
      <p:sp>
        <p:nvSpPr>
          <p:cNvPr id="15" name="ZoneTexte 14">
            <a:extLst>
              <a:ext uri="{FF2B5EF4-FFF2-40B4-BE49-F238E27FC236}">
                <a16:creationId xmlns:a16="http://schemas.microsoft.com/office/drawing/2014/main" id="{3894034E-5707-DA21-B085-97825551A1A0}"/>
              </a:ext>
            </a:extLst>
          </p:cNvPr>
          <p:cNvSpPr txBox="1"/>
          <p:nvPr/>
        </p:nvSpPr>
        <p:spPr>
          <a:xfrm>
            <a:off x="9403867" y="4857081"/>
            <a:ext cx="315035" cy="369332"/>
          </a:xfrm>
          <a:prstGeom prst="rect">
            <a:avLst/>
          </a:prstGeom>
        </p:spPr>
        <p:txBody>
          <a:bodyPr wrap="square" lIns="0" tIns="0" rIns="0" bIns="0" rtlCol="0" anchor="t" anchorCtr="0">
            <a:spAutoFit/>
          </a:bodyPr>
          <a:lstStyle/>
          <a:p>
            <a:pPr algn="l" fontAlgn="auto"/>
            <a:r>
              <a:rPr lang="fr-FR" sz="2400" b="1" dirty="0">
                <a:solidFill>
                  <a:srgbClr val="FF0000"/>
                </a:solidFill>
              </a:rPr>
              <a:t>-</a:t>
            </a:r>
          </a:p>
        </p:txBody>
      </p:sp>
    </p:spTree>
    <p:extLst>
      <p:ext uri="{BB962C8B-B14F-4D97-AF65-F5344CB8AC3E}">
        <p14:creationId xmlns:p14="http://schemas.microsoft.com/office/powerpoint/2010/main" val="22329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77</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66056" y="326224"/>
            <a:ext cx="10855569" cy="664797"/>
          </a:xfrm>
        </p:spPr>
        <p:txBody>
          <a:bodyPr/>
          <a:lstStyle/>
          <a:p>
            <a:r>
              <a:rPr lang="fr-FR" sz="2400" dirty="0"/>
              <a:t>Des managers très nettement plus au fait des documents de référence présents dans leur entreprise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1144340"/>
          <a:ext cx="6889182" cy="285360"/>
        </p:xfrm>
        <a:graphic>
          <a:graphicData uri="http://schemas.openxmlformats.org/drawingml/2006/table">
            <a:tbl>
              <a:tblPr>
                <a:tableStyleId>{5C22544A-7EE6-4342-B048-85BDC9FD1C3A}</a:tableStyleId>
              </a:tblPr>
              <a:tblGrid>
                <a:gridCol w="6889182">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Q11. Dans quelle mesure connaissez-vous ces documents de référence de votre entreprise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 – </a:t>
            </a:r>
            <a:r>
              <a:rPr lang="fr-FR" sz="1050" b="1" i="1" dirty="0">
                <a:latin typeface="Roboto" panose="020B0604020202020204" charset="0"/>
                <a:ea typeface="Roboto" panose="020B0604020202020204" charset="0"/>
              </a:rPr>
              <a:t>ST « Très bien + Assez bien »</a:t>
            </a:r>
          </a:p>
        </p:txBody>
      </p:sp>
      <p:graphicFrame>
        <p:nvGraphicFramePr>
          <p:cNvPr id="8" name="Graphique 7">
            <a:extLst>
              <a:ext uri="{FF2B5EF4-FFF2-40B4-BE49-F238E27FC236}">
                <a16:creationId xmlns:a16="http://schemas.microsoft.com/office/drawing/2014/main" id="{CF149C27-E759-D877-FB1E-09548083084E}"/>
              </a:ext>
            </a:extLst>
          </p:cNvPr>
          <p:cNvGraphicFramePr/>
          <p:nvPr/>
        </p:nvGraphicFramePr>
        <p:xfrm>
          <a:off x="1284512" y="2737621"/>
          <a:ext cx="9717034" cy="3465576"/>
        </p:xfrm>
        <a:graphic>
          <a:graphicData uri="http://schemas.openxmlformats.org/drawingml/2006/chart">
            <c:chart xmlns:c="http://schemas.openxmlformats.org/drawingml/2006/chart" xmlns:r="http://schemas.openxmlformats.org/officeDocument/2006/relationships" r:id="rId2"/>
          </a:graphicData>
        </a:graphic>
      </p:graphicFrame>
      <p:sp>
        <p:nvSpPr>
          <p:cNvPr id="14" name="ZoneTexte 13">
            <a:extLst>
              <a:ext uri="{FF2B5EF4-FFF2-40B4-BE49-F238E27FC236}">
                <a16:creationId xmlns:a16="http://schemas.microsoft.com/office/drawing/2014/main" id="{D5FA6123-9F70-3C1E-6F1E-B5679D3500AF}"/>
              </a:ext>
            </a:extLst>
          </p:cNvPr>
          <p:cNvSpPr txBox="1"/>
          <p:nvPr/>
        </p:nvSpPr>
        <p:spPr>
          <a:xfrm>
            <a:off x="5769508" y="2712911"/>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17" name="ZoneTexte 16">
            <a:extLst>
              <a:ext uri="{FF2B5EF4-FFF2-40B4-BE49-F238E27FC236}">
                <a16:creationId xmlns:a16="http://schemas.microsoft.com/office/drawing/2014/main" id="{9BFD6285-A8E3-D2AF-04D1-6094F57DADC6}"/>
              </a:ext>
            </a:extLst>
          </p:cNvPr>
          <p:cNvSpPr txBox="1"/>
          <p:nvPr/>
        </p:nvSpPr>
        <p:spPr>
          <a:xfrm>
            <a:off x="7632767" y="2897577"/>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1" name="ZoneTexte 20">
            <a:extLst>
              <a:ext uri="{FF2B5EF4-FFF2-40B4-BE49-F238E27FC236}">
                <a16:creationId xmlns:a16="http://schemas.microsoft.com/office/drawing/2014/main" id="{DB13A27F-8A4A-F12A-AA4B-DB3787ECD7FD}"/>
              </a:ext>
            </a:extLst>
          </p:cNvPr>
          <p:cNvSpPr txBox="1"/>
          <p:nvPr/>
        </p:nvSpPr>
        <p:spPr>
          <a:xfrm>
            <a:off x="9478195" y="3338990"/>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2" name="ZoneTexte 21">
            <a:extLst>
              <a:ext uri="{FF2B5EF4-FFF2-40B4-BE49-F238E27FC236}">
                <a16:creationId xmlns:a16="http://schemas.microsoft.com/office/drawing/2014/main" id="{C62BF0A4-0D85-2287-D52C-09A2EF02F44A}"/>
              </a:ext>
            </a:extLst>
          </p:cNvPr>
          <p:cNvSpPr txBox="1"/>
          <p:nvPr/>
        </p:nvSpPr>
        <p:spPr>
          <a:xfrm>
            <a:off x="3939806" y="2803190"/>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Tree>
    <p:extLst>
      <p:ext uri="{BB962C8B-B14F-4D97-AF65-F5344CB8AC3E}">
        <p14:creationId xmlns:p14="http://schemas.microsoft.com/office/powerpoint/2010/main" val="141109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608572"/>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nvGraphicFramePr>
        <p:xfrm>
          <a:off x="785411" y="863715"/>
          <a:ext cx="6930770" cy="285360"/>
        </p:xfrm>
        <a:graphic>
          <a:graphicData uri="http://schemas.openxmlformats.org/drawingml/2006/table">
            <a:tbl>
              <a:tblPr>
                <a:tableStyleId>{5C22544A-7EE6-4342-B048-85BDC9FD1C3A}</a:tableStyleId>
              </a:tblPr>
              <a:tblGrid>
                <a:gridCol w="6930770">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Q11. Dans quelle mesure connaissez-vous ces documents de référence de votre entreprise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50225" y="245791"/>
            <a:ext cx="1078675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 Connaissance des documents de référence de leur entreprise</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46004"/>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794336" y="1192143"/>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 – </a:t>
            </a:r>
            <a:r>
              <a:rPr lang="fr-FR" sz="1050" b="1" i="1" dirty="0">
                <a:latin typeface="Roboto" panose="020B0604020202020204" charset="0"/>
                <a:ea typeface="Roboto" panose="020B0604020202020204" charset="0"/>
              </a:rPr>
              <a:t>ST « Très bien + Assez bien »</a:t>
            </a: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nvGraphicFramePr>
        <p:xfrm>
          <a:off x="628620" y="2213865"/>
          <a:ext cx="10912985" cy="3233768"/>
        </p:xfrm>
        <a:graphic>
          <a:graphicData uri="http://schemas.openxmlformats.org/drawingml/2006/table">
            <a:tbl>
              <a:tblPr firstRow="1" bandRow="1"/>
              <a:tblGrid>
                <a:gridCol w="3031011">
                  <a:extLst>
                    <a:ext uri="{9D8B030D-6E8A-4147-A177-3AD203B41FA5}">
                      <a16:colId xmlns:a16="http://schemas.microsoft.com/office/drawing/2014/main" val="1613173348"/>
                    </a:ext>
                  </a:extLst>
                </a:gridCol>
                <a:gridCol w="1181581">
                  <a:extLst>
                    <a:ext uri="{9D8B030D-6E8A-4147-A177-3AD203B41FA5}">
                      <a16:colId xmlns:a16="http://schemas.microsoft.com/office/drawing/2014/main" val="2417229433"/>
                    </a:ext>
                  </a:extLst>
                </a:gridCol>
                <a:gridCol w="3222301">
                  <a:extLst>
                    <a:ext uri="{9D8B030D-6E8A-4147-A177-3AD203B41FA5}">
                      <a16:colId xmlns:a16="http://schemas.microsoft.com/office/drawing/2014/main" val="4065695276"/>
                    </a:ext>
                  </a:extLst>
                </a:gridCol>
                <a:gridCol w="3478092">
                  <a:extLst>
                    <a:ext uri="{9D8B030D-6E8A-4147-A177-3AD203B41FA5}">
                      <a16:colId xmlns:a16="http://schemas.microsoft.com/office/drawing/2014/main" val="1842800419"/>
                    </a:ext>
                  </a:extLst>
                </a:gridCol>
              </a:tblGrid>
              <a:tr h="673448">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Politique protection des données personnelles</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64%</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78%</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30 à 39 ans : 58%</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5 à 9 ans d’ancienneté : 55%</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58%</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772022013"/>
                  </a:ext>
                </a:extLst>
              </a:tr>
              <a:tr h="49315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Code éthique / Compliance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44%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0" i="0" u="none" strike="noStrike" kern="1200" baseline="0" dirty="0">
                          <a:solidFill>
                            <a:srgbClr val="00B050"/>
                          </a:solidFill>
                          <a:latin typeface="Calibri" panose="020F0502020204030204" pitchFamily="34" charset="0"/>
                          <a:ea typeface="+mn-ea"/>
                          <a:cs typeface="+mn-cs"/>
                        </a:rPr>
                        <a:t>5000 salariés ou + : 47%</a:t>
                      </a:r>
                    </a:p>
                    <a:p>
                      <a:pPr algn="r"/>
                      <a:r>
                        <a:rPr lang="fr-FR" sz="900" b="0" i="0" u="none" strike="noStrike" kern="1200" baseline="0" dirty="0">
                          <a:solidFill>
                            <a:srgbClr val="00B050"/>
                          </a:solidFill>
                          <a:latin typeface="Calibri" panose="020F0502020204030204" pitchFamily="34" charset="0"/>
                          <a:ea typeface="+mn-ea"/>
                          <a:cs typeface="+mn-cs"/>
                        </a:rPr>
                        <a:t>Homme : 49%</a:t>
                      </a:r>
                    </a:p>
                    <a:p>
                      <a:pPr algn="r"/>
                      <a:r>
                        <a:rPr lang="fr-FR" sz="900" b="0" i="0" u="none" strike="noStrike" kern="1200" baseline="0" dirty="0">
                          <a:solidFill>
                            <a:srgbClr val="00B050"/>
                          </a:solidFill>
                          <a:latin typeface="Calibri" panose="020F0502020204030204" pitchFamily="34" charset="0"/>
                          <a:ea typeface="+mn-ea"/>
                          <a:cs typeface="+mn-cs"/>
                        </a:rPr>
                        <a:t>30 à 39 ans : 53%</a:t>
                      </a:r>
                    </a:p>
                    <a:p>
                      <a:pPr algn="r"/>
                      <a:r>
                        <a:rPr lang="fr-FR" sz="900" b="0" i="0" u="none" strike="noStrike" kern="1200" baseline="0" dirty="0">
                          <a:solidFill>
                            <a:srgbClr val="00B050"/>
                          </a:solidFill>
                          <a:latin typeface="Calibri" panose="020F0502020204030204" pitchFamily="34" charset="0"/>
                          <a:ea typeface="+mn-ea"/>
                          <a:cs typeface="+mn-cs"/>
                        </a:rPr>
                        <a:t>Encadrant une équipe : 60%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500 à 4999 salariés : 41%</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41%</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une équipe : 37%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989341"/>
                  </a:ext>
                </a:extLst>
              </a:tr>
              <a:tr h="40582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Politique conflits d’intérêts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44%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00B050"/>
                          </a:solidFill>
                          <a:latin typeface="Calibri" panose="020F0502020204030204" pitchFamily="34" charset="0"/>
                          <a:ea typeface="+mn-ea"/>
                          <a:cs typeface="+mn-cs"/>
                        </a:rPr>
                        <a:t>5000 salariés ou + : 48%</a:t>
                      </a:r>
                      <a:endParaRPr lang="fr-FR" sz="900" b="0" i="0" u="none" strike="noStrike" baseline="0" dirty="0">
                        <a:solidFill>
                          <a:srgbClr val="00B050"/>
                        </a:solidFill>
                        <a:latin typeface="Calibri" panose="020F0502020204030204" pitchFamily="34" charset="0"/>
                      </a:endParaRP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48%</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60%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500 à 4999 salariés : 40%</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41%</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 à 9 ans d’ancienneté : 36%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37%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593490565"/>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Politique cadeaux et invitations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40%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5000 salariés ou + : 43%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46%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- 5 ans ancienneté : 47%</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54%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500 à 4999 salariés : 37%</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37%</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50 ans et plus : 37%</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une équipe : 34%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8002930"/>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Autres politiques connues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27%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5000 salariés ou + : 32%</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33%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40%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500 à 4999 salariés : 24%</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24%</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50 ans ou plus : 24%</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22%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3837908201"/>
                  </a:ext>
                </a:extLst>
              </a:tr>
            </a:tbl>
          </a:graphicData>
        </a:graphic>
      </p:graphicFrame>
      <p:sp>
        <p:nvSpPr>
          <p:cNvPr id="4" name="Espace réservé du numéro de diapositive 3">
            <a:extLst>
              <a:ext uri="{FF2B5EF4-FFF2-40B4-BE49-F238E27FC236}">
                <a16:creationId xmlns:a16="http://schemas.microsoft.com/office/drawing/2014/main" id="{5D18DDDE-7E25-59B0-D61E-CB1937738ECE}"/>
              </a:ext>
            </a:extLst>
          </p:cNvPr>
          <p:cNvSpPr>
            <a:spLocks noGrp="1"/>
          </p:cNvSpPr>
          <p:nvPr>
            <p:ph type="sldNum" sz="quarter" idx="4"/>
          </p:nvPr>
        </p:nvSpPr>
        <p:spPr/>
        <p:txBody>
          <a:bodyPr/>
          <a:lstStyle/>
          <a:p>
            <a:fld id="{69A197D1-22BB-4CE7-B90B-919B10D073A0}" type="slidenum">
              <a:rPr lang="fr-FR" altLang="fr-FR" smtClean="0"/>
              <a:pPr/>
              <a:t>78</a:t>
            </a:fld>
            <a:endParaRPr lang="fr-FR" altLang="fr-FR" dirty="0"/>
          </a:p>
        </p:txBody>
      </p:sp>
    </p:spTree>
    <p:extLst>
      <p:ext uri="{BB962C8B-B14F-4D97-AF65-F5344CB8AC3E}">
        <p14:creationId xmlns:p14="http://schemas.microsoft.com/office/powerpoint/2010/main" val="177131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79</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5" y="247322"/>
            <a:ext cx="10855569" cy="664797"/>
          </a:xfrm>
        </p:spPr>
        <p:txBody>
          <a:bodyPr/>
          <a:lstStyle/>
          <a:p>
            <a:r>
              <a:rPr lang="fr-FR" sz="2400" dirty="0"/>
              <a:t>Un sujet d’identification des personnes référentes de l’éthique dans l’entreprise (résultat en baisse).</a:t>
            </a:r>
            <a:br>
              <a:rPr lang="fr-FR" sz="2400" dirty="0"/>
            </a:br>
            <a:r>
              <a:rPr lang="fr-FR" sz="2400" dirty="0"/>
              <a:t>A noter : les managers sont très nettement plus à même de les identifier</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1144340"/>
          <a:ext cx="10258802" cy="498720"/>
        </p:xfrm>
        <a:graphic>
          <a:graphicData uri="http://schemas.openxmlformats.org/drawingml/2006/table">
            <a:tbl>
              <a:tblPr>
                <a:tableStyleId>{5C22544A-7EE6-4342-B048-85BDC9FD1C3A}</a:tableStyleId>
              </a:tblPr>
              <a:tblGrid>
                <a:gridCol w="10258802">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Q12. Connaissez-vous (ne serait-ce que de nom) le/la directeur(</a:t>
                      </a:r>
                      <a:r>
                        <a:rPr lang="fr-FR" sz="1400" b="1" kern="1200" dirty="0" err="1">
                          <a:solidFill>
                            <a:schemeClr val="dk1"/>
                          </a:solidFill>
                          <a:effectLst/>
                          <a:latin typeface="+mn-lt"/>
                          <a:ea typeface="+mn-ea"/>
                          <a:cs typeface="+mn-cs"/>
                        </a:rPr>
                        <a:t>rice</a:t>
                      </a:r>
                      <a:r>
                        <a:rPr lang="fr-FR" sz="1400" b="1" kern="1200" dirty="0">
                          <a:solidFill>
                            <a:schemeClr val="dk1"/>
                          </a:solidFill>
                          <a:effectLst/>
                          <a:latin typeface="+mn-lt"/>
                          <a:ea typeface="+mn-ea"/>
                          <a:cs typeface="+mn-cs"/>
                        </a:rPr>
                        <a:t>) de l’éthique/compliance ou la personne responsable de l’éthique et de la conformité/compliance dans votre entité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673805"/>
            <a:ext cx="5049268" cy="323165"/>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a:p>
            <a:pPr algn="l" fontAlgn="auto"/>
            <a:r>
              <a:rPr lang="fr-FR" sz="1050" i="1" dirty="0">
                <a:solidFill>
                  <a:schemeClr val="bg1">
                    <a:lumMod val="50000"/>
                  </a:schemeClr>
                </a:solidFill>
                <a:latin typeface="Roboto" panose="020B0604020202020204" charset="0"/>
                <a:ea typeface="Roboto" panose="020B0604020202020204" charset="0"/>
              </a:rPr>
              <a:t>Formulation de la question légèrement modifiée par rapport à la vague précédente</a:t>
            </a:r>
          </a:p>
        </p:txBody>
      </p:sp>
      <p:graphicFrame>
        <p:nvGraphicFramePr>
          <p:cNvPr id="3" name="Graphique 2">
            <a:extLst>
              <a:ext uri="{FF2B5EF4-FFF2-40B4-BE49-F238E27FC236}">
                <a16:creationId xmlns:a16="http://schemas.microsoft.com/office/drawing/2014/main" id="{9AFDDEB2-3B9D-FEC9-4DBC-8C230B66437A}"/>
              </a:ext>
            </a:extLst>
          </p:cNvPr>
          <p:cNvGraphicFramePr/>
          <p:nvPr/>
        </p:nvGraphicFramePr>
        <p:xfrm>
          <a:off x="2228015" y="2262492"/>
          <a:ext cx="4588066" cy="3536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phique 3">
            <a:extLst>
              <a:ext uri="{FF2B5EF4-FFF2-40B4-BE49-F238E27FC236}">
                <a16:creationId xmlns:a16="http://schemas.microsoft.com/office/drawing/2014/main" id="{FAFE2877-E6BC-8ADA-1314-D4C1E10805A2}"/>
              </a:ext>
            </a:extLst>
          </p:cNvPr>
          <p:cNvGraphicFramePr/>
          <p:nvPr/>
        </p:nvGraphicFramePr>
        <p:xfrm>
          <a:off x="6005990" y="3158970"/>
          <a:ext cx="2722803" cy="2988073"/>
        </p:xfrm>
        <a:graphic>
          <a:graphicData uri="http://schemas.openxmlformats.org/drawingml/2006/chart">
            <c:chart xmlns:c="http://schemas.openxmlformats.org/drawingml/2006/chart" xmlns:r="http://schemas.openxmlformats.org/officeDocument/2006/relationships" r:id="rId3"/>
          </a:graphicData>
        </a:graphic>
      </p:graphicFrame>
      <p:sp>
        <p:nvSpPr>
          <p:cNvPr id="18" name="ZoneTexte 17">
            <a:extLst>
              <a:ext uri="{FF2B5EF4-FFF2-40B4-BE49-F238E27FC236}">
                <a16:creationId xmlns:a16="http://schemas.microsoft.com/office/drawing/2014/main" id="{43D889B4-447C-121D-EAC9-EE90CCF99C4F}"/>
              </a:ext>
            </a:extLst>
          </p:cNvPr>
          <p:cNvSpPr txBox="1"/>
          <p:nvPr/>
        </p:nvSpPr>
        <p:spPr>
          <a:xfrm>
            <a:off x="1079111" y="5713660"/>
            <a:ext cx="4703023" cy="615553"/>
          </a:xfrm>
          <a:prstGeom prst="rect">
            <a:avLst/>
          </a:prstGeom>
        </p:spPr>
        <p:txBody>
          <a:bodyPr wrap="square" lIns="0" tIns="0" rIns="0" bIns="0" rtlCol="0" anchor="t" anchorCtr="0">
            <a:spAutoFit/>
          </a:bodyPr>
          <a:lstStyle/>
          <a:p>
            <a:pPr algn="r" fontAlgn="auto"/>
            <a:r>
              <a:rPr lang="fr-FR" sz="1000" b="0" i="0" u="none" strike="noStrike" kern="1200" baseline="0" dirty="0">
                <a:solidFill>
                  <a:srgbClr val="00B050"/>
                </a:solidFill>
                <a:latin typeface="Calibri" panose="020F0502020204030204" pitchFamily="34" charset="0"/>
                <a:ea typeface="+mn-ea"/>
                <a:cs typeface="+mn-cs"/>
              </a:rPr>
              <a:t>500 à 4999 salariés </a:t>
            </a:r>
            <a:r>
              <a:rPr lang="fr-FR" sz="1000" b="0" i="0" u="none" strike="noStrike" kern="1200" baseline="0" dirty="0">
                <a:solidFill>
                  <a:srgbClr val="00B050"/>
                </a:solidFill>
                <a:latin typeface="+mn-lt"/>
                <a:ea typeface="+mn-ea"/>
                <a:cs typeface="+mn-cs"/>
              </a:rPr>
              <a:t>: 37%</a:t>
            </a:r>
            <a:r>
              <a:rPr lang="fr-FR" sz="1000" dirty="0">
                <a:solidFill>
                  <a:srgbClr val="00B050"/>
                </a:solidFill>
                <a:latin typeface="+mn-lt"/>
              </a:rPr>
              <a:t> </a:t>
            </a:r>
            <a:r>
              <a:rPr lang="fr-FR" sz="1000" dirty="0">
                <a:latin typeface="+mn-lt"/>
              </a:rPr>
              <a:t>/ </a:t>
            </a:r>
            <a:r>
              <a:rPr lang="fr-FR" sz="1000" dirty="0">
                <a:solidFill>
                  <a:srgbClr val="C00000"/>
                </a:solidFill>
                <a:latin typeface="+mn-lt"/>
              </a:rPr>
              <a:t>5000 salariés ou + : 23%</a:t>
            </a:r>
          </a:p>
          <a:p>
            <a:pPr algn="r" fontAlgn="auto"/>
            <a:r>
              <a:rPr lang="fr-FR" sz="1000" dirty="0">
                <a:solidFill>
                  <a:srgbClr val="00B050"/>
                </a:solidFill>
                <a:latin typeface="Calibri" panose="020F0502020204030204" pitchFamily="34" charset="0"/>
                <a:ea typeface="+mn-ea"/>
                <a:cs typeface="+mn-cs"/>
              </a:rPr>
              <a:t>Homme </a:t>
            </a:r>
            <a:r>
              <a:rPr lang="fr-FR" sz="1000" b="0" i="0" u="none" strike="noStrike" kern="1200" baseline="0" dirty="0">
                <a:solidFill>
                  <a:srgbClr val="00B050"/>
                </a:solidFill>
                <a:latin typeface="+mn-lt"/>
                <a:ea typeface="+mn-ea"/>
                <a:cs typeface="+mn-cs"/>
              </a:rPr>
              <a:t>: 30%</a:t>
            </a:r>
            <a:r>
              <a:rPr lang="fr-FR" sz="1000" dirty="0">
                <a:solidFill>
                  <a:srgbClr val="00B050"/>
                </a:solidFill>
                <a:latin typeface="+mn-lt"/>
              </a:rPr>
              <a:t> </a:t>
            </a:r>
            <a:r>
              <a:rPr lang="fr-FR" sz="1000" dirty="0">
                <a:latin typeface="+mn-lt"/>
              </a:rPr>
              <a:t>/ </a:t>
            </a:r>
            <a:r>
              <a:rPr lang="fr-FR" sz="1000" dirty="0">
                <a:solidFill>
                  <a:srgbClr val="C00000"/>
                </a:solidFill>
                <a:latin typeface="+mn-lt"/>
              </a:rPr>
              <a:t>Femme : 24%</a:t>
            </a:r>
          </a:p>
          <a:p>
            <a:pPr algn="r" fontAlgn="auto"/>
            <a:r>
              <a:rPr lang="fr-FR" sz="1000" b="0" i="0" u="none" strike="noStrike" kern="1200" baseline="0" dirty="0">
                <a:solidFill>
                  <a:srgbClr val="00B050"/>
                </a:solidFill>
                <a:latin typeface="Calibri" panose="020F0502020204030204" pitchFamily="34" charset="0"/>
                <a:ea typeface="+mn-ea"/>
                <a:cs typeface="+mn-cs"/>
              </a:rPr>
              <a:t>30 à 39 ans : 33%</a:t>
            </a:r>
            <a:endParaRPr lang="fr-FR" sz="1000" dirty="0">
              <a:solidFill>
                <a:srgbClr val="C00000"/>
              </a:solidFill>
              <a:latin typeface="+mn-lt"/>
            </a:endParaRPr>
          </a:p>
          <a:p>
            <a:pPr algn="r" fontAlgn="auto"/>
            <a:r>
              <a:rPr lang="fr-FR" sz="1000" b="0" i="0" u="none" strike="noStrike" kern="1200" baseline="0" dirty="0">
                <a:solidFill>
                  <a:srgbClr val="00B050"/>
                </a:solidFill>
                <a:latin typeface="Calibri" panose="020F0502020204030204" pitchFamily="34" charset="0"/>
                <a:ea typeface="+mn-ea"/>
                <a:cs typeface="+mn-cs"/>
              </a:rPr>
              <a:t>Encadrant une équipe : 43% </a:t>
            </a:r>
            <a:r>
              <a:rPr lang="fr-FR" sz="1000" dirty="0">
                <a:latin typeface="+mn-lt"/>
              </a:rPr>
              <a:t>/ </a:t>
            </a:r>
            <a:r>
              <a:rPr lang="fr-FR" sz="1000" dirty="0">
                <a:solidFill>
                  <a:srgbClr val="C00000"/>
                </a:solidFill>
                <a:latin typeface="+mn-lt"/>
              </a:rPr>
              <a:t>N’encadrant pas d’équipe : 19%</a:t>
            </a:r>
          </a:p>
        </p:txBody>
      </p:sp>
      <p:sp>
        <p:nvSpPr>
          <p:cNvPr id="19" name="ZoneTexte 18">
            <a:extLst>
              <a:ext uri="{FF2B5EF4-FFF2-40B4-BE49-F238E27FC236}">
                <a16:creationId xmlns:a16="http://schemas.microsoft.com/office/drawing/2014/main" id="{699F5ABD-477B-53BC-1E09-E25A5BB162F9}"/>
              </a:ext>
            </a:extLst>
          </p:cNvPr>
          <p:cNvSpPr txBox="1"/>
          <p:nvPr/>
        </p:nvSpPr>
        <p:spPr>
          <a:xfrm>
            <a:off x="6906090" y="3053008"/>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graphicFrame>
        <p:nvGraphicFramePr>
          <p:cNvPr id="26" name="Graphique 25">
            <a:extLst>
              <a:ext uri="{FF2B5EF4-FFF2-40B4-BE49-F238E27FC236}">
                <a16:creationId xmlns:a16="http://schemas.microsoft.com/office/drawing/2014/main" id="{E55FA3C4-1BDC-1C96-A354-3262236B2D7A}"/>
              </a:ext>
            </a:extLst>
          </p:cNvPr>
          <p:cNvGraphicFramePr/>
          <p:nvPr/>
        </p:nvGraphicFramePr>
        <p:xfrm>
          <a:off x="8886310" y="3654025"/>
          <a:ext cx="3011882" cy="1359668"/>
        </p:xfrm>
        <a:graphic>
          <a:graphicData uri="http://schemas.openxmlformats.org/drawingml/2006/chart">
            <c:chart xmlns:c="http://schemas.openxmlformats.org/drawingml/2006/chart" xmlns:r="http://schemas.openxmlformats.org/officeDocument/2006/relationships" r:id="rId4"/>
          </a:graphicData>
        </a:graphic>
      </p:graphicFrame>
      <p:sp>
        <p:nvSpPr>
          <p:cNvPr id="8" name="ZoneTexte 7">
            <a:extLst>
              <a:ext uri="{FF2B5EF4-FFF2-40B4-BE49-F238E27FC236}">
                <a16:creationId xmlns:a16="http://schemas.microsoft.com/office/drawing/2014/main" id="{6EB46175-E75E-7B37-E917-87DA5B03E0FB}"/>
              </a:ext>
            </a:extLst>
          </p:cNvPr>
          <p:cNvSpPr txBox="1"/>
          <p:nvPr/>
        </p:nvSpPr>
        <p:spPr>
          <a:xfrm>
            <a:off x="11518666" y="3661222"/>
            <a:ext cx="315035" cy="369332"/>
          </a:xfrm>
          <a:prstGeom prst="rect">
            <a:avLst/>
          </a:prstGeom>
        </p:spPr>
        <p:txBody>
          <a:bodyPr wrap="square" lIns="0" tIns="0" rIns="0" bIns="0" rtlCol="0" anchor="t" anchorCtr="0">
            <a:spAutoFit/>
          </a:bodyPr>
          <a:lstStyle/>
          <a:p>
            <a:pPr algn="l" fontAlgn="auto"/>
            <a:r>
              <a:rPr lang="fr-FR" sz="2400" b="1" dirty="0">
                <a:solidFill>
                  <a:srgbClr val="FF0000"/>
                </a:solidFill>
              </a:rPr>
              <a:t>-</a:t>
            </a:r>
          </a:p>
        </p:txBody>
      </p:sp>
    </p:spTree>
    <p:extLst>
      <p:ext uri="{BB962C8B-B14F-4D97-AF65-F5344CB8AC3E}">
        <p14:creationId xmlns:p14="http://schemas.microsoft.com/office/powerpoint/2010/main" val="403008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8</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900786" y="365046"/>
            <a:ext cx="10855569" cy="323165"/>
          </a:xfrm>
        </p:spPr>
        <p:txBody>
          <a:bodyPr/>
          <a:lstStyle/>
          <a:p>
            <a:r>
              <a:rPr lang="fr-FR" dirty="0"/>
              <a:t>L’ÉTHIQUE EN ENTREPRISE SE PORTE GLOBALEMENT BIEN</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extLst>
              <p:ext uri="{D42A27DB-BD31-4B8C-83A1-F6EECF244321}">
                <p14:modId xmlns:p14="http://schemas.microsoft.com/office/powerpoint/2010/main" val="3748282630"/>
              </p:ext>
            </p:extLst>
          </p:nvPr>
        </p:nvGraphicFramePr>
        <p:xfrm>
          <a:off x="652733" y="953725"/>
          <a:ext cx="6703407" cy="285360"/>
        </p:xfrm>
        <a:graphic>
          <a:graphicData uri="http://schemas.openxmlformats.org/drawingml/2006/table">
            <a:tbl>
              <a:tblPr>
                <a:tableStyleId>{5C22544A-7EE6-4342-B048-85BDC9FD1C3A}</a:tableStyleId>
              </a:tblPr>
              <a:tblGrid>
                <a:gridCol w="6703407">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Diriez-vous que votre entreprise se comporte de manière éthique dans ses activités ?</a:t>
                      </a:r>
                      <a:r>
                        <a:rPr lang="fr-FR" sz="1400" kern="1200" dirty="0">
                          <a:solidFill>
                            <a:schemeClr val="dk1"/>
                          </a:solidFill>
                          <a:effectLst/>
                          <a:latin typeface="+mn-lt"/>
                          <a:ea typeface="+mn-ea"/>
                          <a:cs typeface="+mn-cs"/>
                        </a:rPr>
                        <a:t> </a:t>
                      </a:r>
                      <a:endParaRPr lang="fr-FR" sz="1400" b="0" i="0" u="none" strike="noStrike" kern="1200" dirty="0">
                        <a:solidFill>
                          <a:schemeClr val="dk1"/>
                        </a:solidFill>
                        <a:latin typeface="Roboto" panose="02000000000000000000" pitchFamily="2" charset="0"/>
                        <a:ea typeface="Roboto" panose="02000000000000000000" pitchFamily="2" charset="0"/>
                        <a:cs typeface="+mn-cs"/>
                      </a:endParaRP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279524"/>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572239"/>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9" name="TextBox 10">
            <a:extLst>
              <a:ext uri="{FF2B5EF4-FFF2-40B4-BE49-F238E27FC236}">
                <a16:creationId xmlns:a16="http://schemas.microsoft.com/office/drawing/2014/main" id="{BFC00021-2FD1-783A-3D32-131D2ECA080E}"/>
              </a:ext>
            </a:extLst>
          </p:cNvPr>
          <p:cNvSpPr txBox="1"/>
          <p:nvPr/>
        </p:nvSpPr>
        <p:spPr>
          <a:xfrm>
            <a:off x="1938379" y="2154458"/>
            <a:ext cx="2357421" cy="1200329"/>
          </a:xfrm>
          <a:prstGeom prst="rect">
            <a:avLst/>
          </a:prstGeom>
          <a:noFill/>
        </p:spPr>
        <p:txBody>
          <a:bodyPr wrap="square" rtlCol="0" anchor="ctr">
            <a:spAutoFit/>
          </a:bodyPr>
          <a:lstStyle/>
          <a:p>
            <a:r>
              <a:rPr lang="en-US" sz="7200" b="1" dirty="0">
                <a:solidFill>
                  <a:srgbClr val="00B050"/>
                </a:solidFill>
                <a:latin typeface="Roboto" panose="02000000000000000000"/>
              </a:rPr>
              <a:t>80%</a:t>
            </a:r>
          </a:p>
        </p:txBody>
      </p:sp>
      <p:sp>
        <p:nvSpPr>
          <p:cNvPr id="21" name="TextBox 94">
            <a:extLst>
              <a:ext uri="{FF2B5EF4-FFF2-40B4-BE49-F238E27FC236}">
                <a16:creationId xmlns:a16="http://schemas.microsoft.com/office/drawing/2014/main" id="{B7CD7B13-3238-6C15-554E-B37710D873AE}"/>
              </a:ext>
            </a:extLst>
          </p:cNvPr>
          <p:cNvSpPr txBox="1"/>
          <p:nvPr/>
        </p:nvSpPr>
        <p:spPr>
          <a:xfrm>
            <a:off x="4170949" y="2198539"/>
            <a:ext cx="5895655" cy="1077218"/>
          </a:xfrm>
          <a:prstGeom prst="rect">
            <a:avLst/>
          </a:prstGeom>
          <a:noFill/>
        </p:spPr>
        <p:txBody>
          <a:bodyPr wrap="square" lIns="0" rIns="0" rtlCol="0" anchor="b">
            <a:spAutoFit/>
          </a:bodyPr>
          <a:lstStyle/>
          <a:p>
            <a:r>
              <a:rPr lang="en-US" sz="3200" b="1" noProof="1">
                <a:solidFill>
                  <a:srgbClr val="17406D"/>
                </a:solidFill>
                <a:latin typeface="Roboto" panose="02000000000000000000"/>
              </a:rPr>
              <a:t>Estiment que leur entreprise se comporte de manière éthique</a:t>
            </a:r>
          </a:p>
        </p:txBody>
      </p:sp>
      <p:graphicFrame>
        <p:nvGraphicFramePr>
          <p:cNvPr id="24" name="Graphique 23">
            <a:extLst>
              <a:ext uri="{FF2B5EF4-FFF2-40B4-BE49-F238E27FC236}">
                <a16:creationId xmlns:a16="http://schemas.microsoft.com/office/drawing/2014/main" id="{3BACD7EA-D3DB-D6B4-FB0E-5BB06835CC03}"/>
              </a:ext>
            </a:extLst>
          </p:cNvPr>
          <p:cNvGraphicFramePr/>
          <p:nvPr>
            <p:extLst>
              <p:ext uri="{D42A27DB-BD31-4B8C-83A1-F6EECF244321}">
                <p14:modId xmlns:p14="http://schemas.microsoft.com/office/powerpoint/2010/main" val="2219613469"/>
              </p:ext>
            </p:extLst>
          </p:nvPr>
        </p:nvGraphicFramePr>
        <p:xfrm>
          <a:off x="3395700" y="3789041"/>
          <a:ext cx="5760640" cy="2385264"/>
        </p:xfrm>
        <a:graphic>
          <a:graphicData uri="http://schemas.openxmlformats.org/drawingml/2006/chart">
            <c:chart xmlns:c="http://schemas.openxmlformats.org/drawingml/2006/chart" xmlns:r="http://schemas.openxmlformats.org/officeDocument/2006/relationships" r:id="rId2"/>
          </a:graphicData>
        </a:graphic>
      </p:graphicFrame>
      <p:sp>
        <p:nvSpPr>
          <p:cNvPr id="25" name="ZoneTexte 24">
            <a:extLst>
              <a:ext uri="{FF2B5EF4-FFF2-40B4-BE49-F238E27FC236}">
                <a16:creationId xmlns:a16="http://schemas.microsoft.com/office/drawing/2014/main" id="{90CE7D63-2E84-C0BB-831A-6D3D355D66F6}"/>
              </a:ext>
            </a:extLst>
          </p:cNvPr>
          <p:cNvSpPr txBox="1"/>
          <p:nvPr/>
        </p:nvSpPr>
        <p:spPr>
          <a:xfrm>
            <a:off x="8391255" y="4739332"/>
            <a:ext cx="315035" cy="369332"/>
          </a:xfrm>
          <a:prstGeom prst="rect">
            <a:avLst/>
          </a:prstGeom>
        </p:spPr>
        <p:txBody>
          <a:bodyPr wrap="square" lIns="0" tIns="0" rIns="0" bIns="0" rtlCol="0" anchor="t" anchorCtr="0">
            <a:spAutoFit/>
          </a:bodyPr>
          <a:lstStyle/>
          <a:p>
            <a:pPr algn="l" fontAlgn="auto"/>
            <a:r>
              <a:rPr lang="fr-FR" sz="2400" b="1" dirty="0">
                <a:solidFill>
                  <a:srgbClr val="FF0000"/>
                </a:solidFill>
              </a:rPr>
              <a:t>-</a:t>
            </a:r>
          </a:p>
        </p:txBody>
      </p:sp>
    </p:spTree>
    <p:extLst>
      <p:ext uri="{BB962C8B-B14F-4D97-AF65-F5344CB8AC3E}">
        <p14:creationId xmlns:p14="http://schemas.microsoft.com/office/powerpoint/2010/main" val="285621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80</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900786" y="385736"/>
            <a:ext cx="10855569" cy="332399"/>
          </a:xfrm>
        </p:spPr>
        <p:txBody>
          <a:bodyPr/>
          <a:lstStyle/>
          <a:p>
            <a:r>
              <a:rPr lang="fr-FR" sz="2400" dirty="0"/>
              <a:t>Des entreprises qui respectent et protègent en majorité les droits humains dans leurs activités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4" y="1043735"/>
          <a:ext cx="8377804" cy="285360"/>
        </p:xfrm>
        <a:graphic>
          <a:graphicData uri="http://schemas.openxmlformats.org/drawingml/2006/table">
            <a:tbl>
              <a:tblPr>
                <a:tableStyleId>{5C22544A-7EE6-4342-B048-85BDC9FD1C3A}</a:tableStyleId>
              </a:tblPr>
              <a:tblGrid>
                <a:gridCol w="8377804">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Q13-Q19. Diriez-vous que votre entreprise respecte et protège les droits humains ci-dessous dans ses activités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438185"/>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graphicFrame>
        <p:nvGraphicFramePr>
          <p:cNvPr id="13" name="Graphique 12">
            <a:extLst>
              <a:ext uri="{FF2B5EF4-FFF2-40B4-BE49-F238E27FC236}">
                <a16:creationId xmlns:a16="http://schemas.microsoft.com/office/drawing/2014/main" id="{C4A1BEBF-656A-D518-DBC3-47F739961050}"/>
              </a:ext>
            </a:extLst>
          </p:cNvPr>
          <p:cNvGraphicFramePr/>
          <p:nvPr/>
        </p:nvGraphicFramePr>
        <p:xfrm>
          <a:off x="6456040" y="1808820"/>
          <a:ext cx="4518181" cy="5024006"/>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 coins arrondis 15">
            <a:extLst>
              <a:ext uri="{FF2B5EF4-FFF2-40B4-BE49-F238E27FC236}">
                <a16:creationId xmlns:a16="http://schemas.microsoft.com/office/drawing/2014/main" id="{5A6A8B32-AEA0-3D91-268D-3BDED57D2261}"/>
              </a:ext>
            </a:extLst>
          </p:cNvPr>
          <p:cNvSpPr/>
          <p:nvPr/>
        </p:nvSpPr>
        <p:spPr>
          <a:xfrm>
            <a:off x="5261289" y="1593164"/>
            <a:ext cx="812293" cy="415444"/>
          </a:xfrm>
          <a:prstGeom prst="roundRect">
            <a:avLst/>
          </a:prstGeom>
          <a:gradFill flip="none" rotWithShape="1">
            <a:gsLst>
              <a:gs pos="0">
                <a:srgbClr val="009DD9"/>
              </a:gs>
              <a:gs pos="44000">
                <a:schemeClr val="accent1">
                  <a:lumMod val="45000"/>
                  <a:lumOff val="55000"/>
                </a:schemeClr>
              </a:gs>
              <a:gs pos="89000">
                <a:srgbClr val="0BD0D9"/>
              </a:gs>
            </a:gsLst>
            <a:lin ang="0" scaled="1"/>
            <a:tileRect/>
          </a:gradFill>
        </p:spPr>
        <p:txBody>
          <a:bodyPr lIns="0" tIns="0" rIns="0" bIns="0" rtlCol="0" anchor="ctr">
            <a:noAutofit/>
          </a:bodyPr>
          <a:lstStyle/>
          <a:p>
            <a:pPr algn="ctr"/>
            <a:r>
              <a:rPr lang="fr-FR" sz="1050" dirty="0">
                <a:solidFill>
                  <a:schemeClr val="bg1"/>
                </a:solidFill>
                <a:latin typeface="Roboto" pitchFamily="2" charset="0"/>
                <a:ea typeface="Roboto" pitchFamily="2" charset="0"/>
              </a:rPr>
              <a:t>Sous-total </a:t>
            </a:r>
          </a:p>
          <a:p>
            <a:pPr algn="ctr"/>
            <a:r>
              <a:rPr lang="fr-FR" sz="700" dirty="0">
                <a:solidFill>
                  <a:schemeClr val="bg1"/>
                </a:solidFill>
                <a:latin typeface="Roboto" pitchFamily="2" charset="0"/>
                <a:ea typeface="Roboto" pitchFamily="2" charset="0"/>
              </a:rPr>
              <a:t>Oui</a:t>
            </a:r>
          </a:p>
        </p:txBody>
      </p:sp>
      <p:graphicFrame>
        <p:nvGraphicFramePr>
          <p:cNvPr id="18" name="Tableau 23">
            <a:extLst>
              <a:ext uri="{FF2B5EF4-FFF2-40B4-BE49-F238E27FC236}">
                <a16:creationId xmlns:a16="http://schemas.microsoft.com/office/drawing/2014/main" id="{C7B36AE8-7A27-D41B-961B-75C90B73DB46}"/>
              </a:ext>
            </a:extLst>
          </p:cNvPr>
          <p:cNvGraphicFramePr>
            <a:graphicFrameLocks noGrp="1"/>
          </p:cNvGraphicFramePr>
          <p:nvPr/>
        </p:nvGraphicFramePr>
        <p:xfrm>
          <a:off x="1217779" y="1901399"/>
          <a:ext cx="4005446" cy="4956602"/>
        </p:xfrm>
        <a:graphic>
          <a:graphicData uri="http://schemas.openxmlformats.org/drawingml/2006/table">
            <a:tbl>
              <a:tblPr firstRow="1" bandRow="1">
                <a:tableStyleId>{2D5ABB26-0587-4C30-8999-92F81FD0307C}</a:tableStyleId>
              </a:tblPr>
              <a:tblGrid>
                <a:gridCol w="4005446">
                  <a:extLst>
                    <a:ext uri="{9D8B030D-6E8A-4147-A177-3AD203B41FA5}">
                      <a16:colId xmlns:a16="http://schemas.microsoft.com/office/drawing/2014/main" val="2564470084"/>
                    </a:ext>
                  </a:extLst>
                </a:gridCol>
              </a:tblGrid>
              <a:tr h="562356">
                <a:tc>
                  <a:txBody>
                    <a:bodyPr/>
                    <a:lstStyle/>
                    <a:p>
                      <a:pPr algn="ctr"/>
                      <a:r>
                        <a:rPr lang="fr-FR" sz="1400" b="0" dirty="0">
                          <a:solidFill>
                            <a:schemeClr val="tx1"/>
                          </a:solidFill>
                        </a:rPr>
                        <a:t>Respect et protection des clients</a:t>
                      </a:r>
                    </a:p>
                  </a:txBody>
                  <a:tcPr anchor="ctr"/>
                </a:tc>
                <a:extLst>
                  <a:ext uri="{0D108BD9-81ED-4DB2-BD59-A6C34878D82A}">
                    <a16:rowId xmlns:a16="http://schemas.microsoft.com/office/drawing/2014/main" val="3309693034"/>
                  </a:ext>
                </a:extLst>
              </a:tr>
              <a:tr h="622598">
                <a:tc>
                  <a:txBody>
                    <a:bodyPr/>
                    <a:lstStyle/>
                    <a:p>
                      <a:pPr algn="ctr"/>
                      <a:r>
                        <a:rPr lang="fr-FR" sz="1400" b="0" dirty="0">
                          <a:solidFill>
                            <a:schemeClr val="tx1"/>
                          </a:solidFill>
                        </a:rPr>
                        <a:t>Respect des conditions de travail, </a:t>
                      </a:r>
                    </a:p>
                    <a:p>
                      <a:pPr algn="ctr"/>
                      <a:r>
                        <a:rPr lang="fr-FR" sz="1400" b="0" dirty="0">
                          <a:solidFill>
                            <a:schemeClr val="tx1"/>
                          </a:solidFill>
                        </a:rPr>
                        <a:t>Sécurité</a:t>
                      </a:r>
                    </a:p>
                  </a:txBody>
                  <a:tcPr anchor="ctr"/>
                </a:tc>
                <a:extLst>
                  <a:ext uri="{0D108BD9-81ED-4DB2-BD59-A6C34878D82A}">
                    <a16:rowId xmlns:a16="http://schemas.microsoft.com/office/drawing/2014/main" val="2811886992"/>
                  </a:ext>
                </a:extLst>
              </a:tr>
              <a:tr h="622741">
                <a:tc>
                  <a:txBody>
                    <a:bodyPr/>
                    <a:lstStyle/>
                    <a:p>
                      <a:pPr algn="ctr"/>
                      <a:r>
                        <a:rPr lang="fr-FR" sz="1400" b="0" dirty="0">
                          <a:solidFill>
                            <a:schemeClr val="tx1"/>
                          </a:solidFill>
                        </a:rPr>
                        <a:t>Lutte contre le harcèlement et la discrimination. Diversité</a:t>
                      </a:r>
                    </a:p>
                  </a:txBody>
                  <a:tcPr anchor="ctr"/>
                </a:tc>
                <a:extLst>
                  <a:ext uri="{0D108BD9-81ED-4DB2-BD59-A6C34878D82A}">
                    <a16:rowId xmlns:a16="http://schemas.microsoft.com/office/drawing/2014/main" val="3466736975"/>
                  </a:ext>
                </a:extLst>
              </a:tr>
              <a:tr h="612138">
                <a:tc>
                  <a:txBody>
                    <a:bodyPr/>
                    <a:lstStyle/>
                    <a:p>
                      <a:pPr algn="ctr"/>
                      <a:r>
                        <a:rPr lang="fr-FR" sz="1400" b="0" dirty="0">
                          <a:solidFill>
                            <a:schemeClr val="tx1"/>
                          </a:solidFill>
                        </a:rPr>
                        <a:t>Lutte contre le travail des enfants et</a:t>
                      </a:r>
                    </a:p>
                    <a:p>
                      <a:pPr algn="ctr"/>
                      <a:r>
                        <a:rPr lang="fr-FR" sz="1400" b="0" dirty="0">
                          <a:solidFill>
                            <a:schemeClr val="tx1"/>
                          </a:solidFill>
                        </a:rPr>
                        <a:t>le travail forcé, l’esclavage moderne</a:t>
                      </a:r>
                    </a:p>
                  </a:txBody>
                  <a:tcPr anchor="ctr"/>
                </a:tc>
                <a:extLst>
                  <a:ext uri="{0D108BD9-81ED-4DB2-BD59-A6C34878D82A}">
                    <a16:rowId xmlns:a16="http://schemas.microsoft.com/office/drawing/2014/main" val="4231699068"/>
                  </a:ext>
                </a:extLst>
              </a:tr>
              <a:tr h="612138">
                <a:tc>
                  <a:txBody>
                    <a:bodyPr/>
                    <a:lstStyle/>
                    <a:p>
                      <a:pPr algn="ctr"/>
                      <a:r>
                        <a:rPr lang="fr-FR" sz="1400" b="0" dirty="0">
                          <a:solidFill>
                            <a:schemeClr val="tx1"/>
                          </a:solidFill>
                        </a:rPr>
                        <a:t>Respect et protection des </a:t>
                      </a:r>
                    </a:p>
                    <a:p>
                      <a:pPr algn="ctr"/>
                      <a:r>
                        <a:rPr lang="fr-FR" sz="1400" b="0" dirty="0">
                          <a:solidFill>
                            <a:schemeClr val="tx1"/>
                          </a:solidFill>
                        </a:rPr>
                        <a:t>communautés locales ou riverains</a:t>
                      </a:r>
                    </a:p>
                  </a:txBody>
                  <a:tcPr anchor="ctr"/>
                </a:tc>
                <a:extLst>
                  <a:ext uri="{0D108BD9-81ED-4DB2-BD59-A6C34878D82A}">
                    <a16:rowId xmlns:a16="http://schemas.microsoft.com/office/drawing/2014/main" val="449917818"/>
                  </a:ext>
                </a:extLst>
              </a:tr>
              <a:tr h="638010">
                <a:tc>
                  <a:txBody>
                    <a:bodyPr/>
                    <a:lstStyle/>
                    <a:p>
                      <a:pPr algn="ctr"/>
                      <a:r>
                        <a:rPr lang="fr-FR" sz="1400" b="0" dirty="0">
                          <a:solidFill>
                            <a:schemeClr val="tx1"/>
                          </a:solidFill>
                        </a:rPr>
                        <a:t>Promotion du dialogue social, de la </a:t>
                      </a:r>
                    </a:p>
                    <a:p>
                      <a:pPr algn="ctr"/>
                      <a:r>
                        <a:rPr lang="fr-FR" sz="1400" b="0" dirty="0">
                          <a:solidFill>
                            <a:schemeClr val="tx1"/>
                          </a:solidFill>
                        </a:rPr>
                        <a:t>liberté d’expression et d’association</a:t>
                      </a:r>
                    </a:p>
                  </a:txBody>
                  <a:tcPr anchor="ctr"/>
                </a:tc>
                <a:extLst>
                  <a:ext uri="{0D108BD9-81ED-4DB2-BD59-A6C34878D82A}">
                    <a16:rowId xmlns:a16="http://schemas.microsoft.com/office/drawing/2014/main" val="3598543832"/>
                  </a:ext>
                </a:extLst>
              </a:tr>
              <a:tr h="612138">
                <a:tc>
                  <a:txBody>
                    <a:bodyPr/>
                    <a:lstStyle/>
                    <a:p>
                      <a:pPr algn="ctr"/>
                      <a:r>
                        <a:rPr lang="fr-FR" sz="1400" b="0" dirty="0">
                          <a:solidFill>
                            <a:schemeClr val="tx1"/>
                          </a:solidFill>
                        </a:rPr>
                        <a:t>Salaire décent, rémunération et </a:t>
                      </a:r>
                    </a:p>
                    <a:p>
                      <a:pPr algn="ctr"/>
                      <a:r>
                        <a:rPr lang="fr-FR" sz="1400" b="0" dirty="0">
                          <a:solidFill>
                            <a:schemeClr val="tx1"/>
                          </a:solidFill>
                        </a:rPr>
                        <a:t>protection sociale</a:t>
                      </a:r>
                    </a:p>
                  </a:txBody>
                  <a:tcPr anchor="ctr"/>
                </a:tc>
                <a:extLst>
                  <a:ext uri="{0D108BD9-81ED-4DB2-BD59-A6C34878D82A}">
                    <a16:rowId xmlns:a16="http://schemas.microsoft.com/office/drawing/2014/main" val="2397042980"/>
                  </a:ext>
                </a:extLst>
              </a:tr>
              <a:tr h="674483">
                <a:tc>
                  <a:txBody>
                    <a:bodyPr/>
                    <a:lstStyle/>
                    <a:p>
                      <a:pPr algn="ctr"/>
                      <a:endParaRPr lang="fr-FR" sz="1400" b="0" dirty="0">
                        <a:solidFill>
                          <a:schemeClr val="tx1"/>
                        </a:solidFill>
                      </a:endParaRPr>
                    </a:p>
                  </a:txBody>
                  <a:tcPr anchor="ctr"/>
                </a:tc>
                <a:extLst>
                  <a:ext uri="{0D108BD9-81ED-4DB2-BD59-A6C34878D82A}">
                    <a16:rowId xmlns:a16="http://schemas.microsoft.com/office/drawing/2014/main" val="3056178693"/>
                  </a:ext>
                </a:extLst>
              </a:tr>
            </a:tbl>
          </a:graphicData>
        </a:graphic>
      </p:graphicFrame>
      <p:graphicFrame>
        <p:nvGraphicFramePr>
          <p:cNvPr id="21" name="Tableau 20">
            <a:extLst>
              <a:ext uri="{FF2B5EF4-FFF2-40B4-BE49-F238E27FC236}">
                <a16:creationId xmlns:a16="http://schemas.microsoft.com/office/drawing/2014/main" id="{096EA98C-49E1-BA3E-3298-98191C75447C}"/>
              </a:ext>
            </a:extLst>
          </p:cNvPr>
          <p:cNvGraphicFramePr>
            <a:graphicFrameLocks noGrp="1"/>
          </p:cNvGraphicFramePr>
          <p:nvPr/>
        </p:nvGraphicFramePr>
        <p:xfrm>
          <a:off x="5302043" y="1943083"/>
          <a:ext cx="771539" cy="4275586"/>
        </p:xfrm>
        <a:graphic>
          <a:graphicData uri="http://schemas.openxmlformats.org/drawingml/2006/table">
            <a:tbl>
              <a:tblPr firstRow="1" bandRow="1">
                <a:tableStyleId>{2D5ABB26-0587-4C30-8999-92F81FD0307C}</a:tableStyleId>
              </a:tblPr>
              <a:tblGrid>
                <a:gridCol w="771539">
                  <a:extLst>
                    <a:ext uri="{9D8B030D-6E8A-4147-A177-3AD203B41FA5}">
                      <a16:colId xmlns:a16="http://schemas.microsoft.com/office/drawing/2014/main" val="2564470084"/>
                    </a:ext>
                  </a:extLst>
                </a:gridCol>
              </a:tblGrid>
              <a:tr h="610798">
                <a:tc>
                  <a:txBody>
                    <a:bodyPr/>
                    <a:lstStyle/>
                    <a:p>
                      <a:pPr algn="ctr"/>
                      <a:r>
                        <a:rPr lang="fr-FR" sz="2000" b="1" dirty="0">
                          <a:solidFill>
                            <a:srgbClr val="17406D"/>
                          </a:solidFill>
                        </a:rPr>
                        <a:t>79%</a:t>
                      </a:r>
                    </a:p>
                  </a:txBody>
                  <a:tcPr anchor="ctr"/>
                </a:tc>
                <a:extLst>
                  <a:ext uri="{0D108BD9-81ED-4DB2-BD59-A6C34878D82A}">
                    <a16:rowId xmlns:a16="http://schemas.microsoft.com/office/drawing/2014/main" val="3309693034"/>
                  </a:ext>
                </a:extLst>
              </a:tr>
              <a:tr h="610798">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78%</a:t>
                      </a:r>
                    </a:p>
                  </a:txBody>
                  <a:tcPr anchor="ctr"/>
                </a:tc>
                <a:extLst>
                  <a:ext uri="{0D108BD9-81ED-4DB2-BD59-A6C34878D82A}">
                    <a16:rowId xmlns:a16="http://schemas.microsoft.com/office/drawing/2014/main" val="2811886992"/>
                  </a:ext>
                </a:extLst>
              </a:tr>
              <a:tr h="610798">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76%</a:t>
                      </a:r>
                    </a:p>
                  </a:txBody>
                  <a:tcPr anchor="ctr"/>
                </a:tc>
                <a:extLst>
                  <a:ext uri="{0D108BD9-81ED-4DB2-BD59-A6C34878D82A}">
                    <a16:rowId xmlns:a16="http://schemas.microsoft.com/office/drawing/2014/main" val="3466736975"/>
                  </a:ext>
                </a:extLst>
              </a:tr>
              <a:tr h="610798">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73%</a:t>
                      </a:r>
                    </a:p>
                  </a:txBody>
                  <a:tcPr anchor="ctr"/>
                </a:tc>
                <a:extLst>
                  <a:ext uri="{0D108BD9-81ED-4DB2-BD59-A6C34878D82A}">
                    <a16:rowId xmlns:a16="http://schemas.microsoft.com/office/drawing/2014/main" val="4231699068"/>
                  </a:ext>
                </a:extLst>
              </a:tr>
              <a:tr h="610798">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71%</a:t>
                      </a:r>
                    </a:p>
                  </a:txBody>
                  <a:tcPr anchor="ctr"/>
                </a:tc>
                <a:extLst>
                  <a:ext uri="{0D108BD9-81ED-4DB2-BD59-A6C34878D82A}">
                    <a16:rowId xmlns:a16="http://schemas.microsoft.com/office/drawing/2014/main" val="449917818"/>
                  </a:ext>
                </a:extLst>
              </a:tr>
              <a:tr h="610798">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mn-lt"/>
                          <a:ea typeface="+mn-ea"/>
                          <a:cs typeface="+mn-cs"/>
                        </a:rPr>
                        <a:t>68%</a:t>
                      </a:r>
                    </a:p>
                  </a:txBody>
                  <a:tcPr anchor="ctr"/>
                </a:tc>
                <a:extLst>
                  <a:ext uri="{0D108BD9-81ED-4DB2-BD59-A6C34878D82A}">
                    <a16:rowId xmlns:a16="http://schemas.microsoft.com/office/drawing/2014/main" val="2976543777"/>
                  </a:ext>
                </a:extLst>
              </a:tr>
              <a:tr h="610798">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mn-lt"/>
                          <a:ea typeface="+mn-ea"/>
                          <a:cs typeface="+mn-cs"/>
                        </a:rPr>
                        <a:t>61%</a:t>
                      </a:r>
                    </a:p>
                  </a:txBody>
                  <a:tcPr anchor="ctr"/>
                </a:tc>
                <a:extLst>
                  <a:ext uri="{0D108BD9-81ED-4DB2-BD59-A6C34878D82A}">
                    <a16:rowId xmlns:a16="http://schemas.microsoft.com/office/drawing/2014/main" val="4170938681"/>
                  </a:ext>
                </a:extLst>
              </a:tr>
            </a:tbl>
          </a:graphicData>
        </a:graphic>
      </p:graphicFrame>
      <p:sp>
        <p:nvSpPr>
          <p:cNvPr id="14" name="Arc 13">
            <a:extLst>
              <a:ext uri="{FF2B5EF4-FFF2-40B4-BE49-F238E27FC236}">
                <a16:creationId xmlns:a16="http://schemas.microsoft.com/office/drawing/2014/main" id="{DBA674C0-F91D-B0B3-0ABD-2464EBDA6668}"/>
              </a:ext>
            </a:extLst>
          </p:cNvPr>
          <p:cNvSpPr/>
          <p:nvPr/>
        </p:nvSpPr>
        <p:spPr>
          <a:xfrm>
            <a:off x="7306397" y="3843711"/>
            <a:ext cx="575266" cy="405045"/>
          </a:xfrm>
          <a:prstGeom prst="arc">
            <a:avLst>
              <a:gd name="adj1" fmla="val 3671642"/>
              <a:gd name="adj2" fmla="val 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4" name="Connecteur droit 23">
            <a:extLst>
              <a:ext uri="{FF2B5EF4-FFF2-40B4-BE49-F238E27FC236}">
                <a16:creationId xmlns:a16="http://schemas.microsoft.com/office/drawing/2014/main" id="{E8B3F80E-85F9-9F15-3F44-C08A324FCAE3}"/>
              </a:ext>
            </a:extLst>
          </p:cNvPr>
          <p:cNvCxnSpPr>
            <a:cxnSpLocks/>
          </p:cNvCxnSpPr>
          <p:nvPr/>
        </p:nvCxnSpPr>
        <p:spPr>
          <a:xfrm>
            <a:off x="1138961" y="5589240"/>
            <a:ext cx="10087609"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2FE34EA4-CCAE-77BB-D409-D737B5CA264B}"/>
              </a:ext>
            </a:extLst>
          </p:cNvPr>
          <p:cNvCxnSpPr>
            <a:cxnSpLocks/>
          </p:cNvCxnSpPr>
          <p:nvPr/>
        </p:nvCxnSpPr>
        <p:spPr>
          <a:xfrm>
            <a:off x="1138961" y="3113965"/>
            <a:ext cx="10087609"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19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81</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233645"/>
            <a:ext cx="10855569" cy="664797"/>
          </a:xfrm>
        </p:spPr>
        <p:txBody>
          <a:bodyPr/>
          <a:lstStyle/>
          <a:p>
            <a:r>
              <a:rPr lang="fr-FR" sz="2400" dirty="0"/>
              <a:t>Des managers plus optimistes quant à l’engagement porté par leurs entreprises au respect des droits humains dans leurs activités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1088740"/>
          <a:ext cx="8323587" cy="285360"/>
        </p:xfrm>
        <a:graphic>
          <a:graphicData uri="http://schemas.openxmlformats.org/drawingml/2006/table">
            <a:tbl>
              <a:tblPr>
                <a:tableStyleId>{5C22544A-7EE6-4342-B048-85BDC9FD1C3A}</a:tableStyleId>
              </a:tblPr>
              <a:tblGrid>
                <a:gridCol w="8323587">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Q13-Q19. Diriez-vous que votre entreprise respecte et protège les droits humains ci-dessous dans ses activités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4831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 – </a:t>
            </a:r>
            <a:r>
              <a:rPr lang="fr-FR" sz="1050" i="1" dirty="0">
                <a:solidFill>
                  <a:srgbClr val="7030A0"/>
                </a:solidFill>
                <a:latin typeface="Roboto" panose="020B0604020202020204" charset="0"/>
                <a:ea typeface="Roboto" panose="020B0604020202020204" charset="0"/>
              </a:rPr>
              <a:t>ST « Oui »</a:t>
            </a:r>
          </a:p>
        </p:txBody>
      </p:sp>
      <p:graphicFrame>
        <p:nvGraphicFramePr>
          <p:cNvPr id="14" name="Graphique 13">
            <a:extLst>
              <a:ext uri="{FF2B5EF4-FFF2-40B4-BE49-F238E27FC236}">
                <a16:creationId xmlns:a16="http://schemas.microsoft.com/office/drawing/2014/main" id="{BC5BD2E3-C34F-7FE0-6ECA-B4F58603F20B}"/>
              </a:ext>
            </a:extLst>
          </p:cNvPr>
          <p:cNvGraphicFramePr/>
          <p:nvPr/>
        </p:nvGraphicFramePr>
        <p:xfrm>
          <a:off x="915064" y="2458683"/>
          <a:ext cx="10401516" cy="3717144"/>
        </p:xfrm>
        <a:graphic>
          <a:graphicData uri="http://schemas.openxmlformats.org/drawingml/2006/chart">
            <c:chart xmlns:c="http://schemas.openxmlformats.org/drawingml/2006/chart" xmlns:r="http://schemas.openxmlformats.org/officeDocument/2006/relationships" r:id="rId2"/>
          </a:graphicData>
        </a:graphic>
      </p:graphicFrame>
      <p:sp>
        <p:nvSpPr>
          <p:cNvPr id="13" name="ZoneTexte 12">
            <a:extLst>
              <a:ext uri="{FF2B5EF4-FFF2-40B4-BE49-F238E27FC236}">
                <a16:creationId xmlns:a16="http://schemas.microsoft.com/office/drawing/2014/main" id="{7434A274-6492-CBF7-847B-9D134FDFC9B6}"/>
              </a:ext>
            </a:extLst>
          </p:cNvPr>
          <p:cNvSpPr txBox="1"/>
          <p:nvPr/>
        </p:nvSpPr>
        <p:spPr>
          <a:xfrm>
            <a:off x="1490679" y="2259226"/>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15" name="ZoneTexte 14">
            <a:extLst>
              <a:ext uri="{FF2B5EF4-FFF2-40B4-BE49-F238E27FC236}">
                <a16:creationId xmlns:a16="http://schemas.microsoft.com/office/drawing/2014/main" id="{C9CE4175-A468-EF86-2F8E-69C88365A77F}"/>
              </a:ext>
            </a:extLst>
          </p:cNvPr>
          <p:cNvSpPr txBox="1"/>
          <p:nvPr/>
        </p:nvSpPr>
        <p:spPr>
          <a:xfrm>
            <a:off x="2880817" y="2203039"/>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17" name="ZoneTexte 16">
            <a:extLst>
              <a:ext uri="{FF2B5EF4-FFF2-40B4-BE49-F238E27FC236}">
                <a16:creationId xmlns:a16="http://schemas.microsoft.com/office/drawing/2014/main" id="{99244DA7-6D49-802C-5B05-40522E8FB67F}"/>
              </a:ext>
            </a:extLst>
          </p:cNvPr>
          <p:cNvSpPr txBox="1"/>
          <p:nvPr/>
        </p:nvSpPr>
        <p:spPr>
          <a:xfrm>
            <a:off x="4358949" y="2239696"/>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3" name="ZoneTexte 22">
            <a:extLst>
              <a:ext uri="{FF2B5EF4-FFF2-40B4-BE49-F238E27FC236}">
                <a16:creationId xmlns:a16="http://schemas.microsoft.com/office/drawing/2014/main" id="{EEE65065-F8BE-0B08-399C-9BA54D2A95B9}"/>
              </a:ext>
            </a:extLst>
          </p:cNvPr>
          <p:cNvSpPr txBox="1"/>
          <p:nvPr/>
        </p:nvSpPr>
        <p:spPr>
          <a:xfrm>
            <a:off x="5793061" y="2424362"/>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4" name="ZoneTexte 23">
            <a:extLst>
              <a:ext uri="{FF2B5EF4-FFF2-40B4-BE49-F238E27FC236}">
                <a16:creationId xmlns:a16="http://schemas.microsoft.com/office/drawing/2014/main" id="{BB973095-7436-CA02-9712-808C488C100B}"/>
              </a:ext>
            </a:extLst>
          </p:cNvPr>
          <p:cNvSpPr txBox="1"/>
          <p:nvPr/>
        </p:nvSpPr>
        <p:spPr>
          <a:xfrm>
            <a:off x="7266130" y="2458683"/>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5" name="ZoneTexte 24">
            <a:extLst>
              <a:ext uri="{FF2B5EF4-FFF2-40B4-BE49-F238E27FC236}">
                <a16:creationId xmlns:a16="http://schemas.microsoft.com/office/drawing/2014/main" id="{EE865C66-8B00-C27E-9D7D-D75F7617826D}"/>
              </a:ext>
            </a:extLst>
          </p:cNvPr>
          <p:cNvSpPr txBox="1"/>
          <p:nvPr/>
        </p:nvSpPr>
        <p:spPr>
          <a:xfrm>
            <a:off x="8661285" y="2316727"/>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6" name="ZoneTexte 25">
            <a:extLst>
              <a:ext uri="{FF2B5EF4-FFF2-40B4-BE49-F238E27FC236}">
                <a16:creationId xmlns:a16="http://schemas.microsoft.com/office/drawing/2014/main" id="{EE77644B-8BB4-59D1-A0A5-8144431BC062}"/>
              </a:ext>
            </a:extLst>
          </p:cNvPr>
          <p:cNvSpPr txBox="1"/>
          <p:nvPr/>
        </p:nvSpPr>
        <p:spPr>
          <a:xfrm>
            <a:off x="10146450" y="2573905"/>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Tree>
    <p:extLst>
      <p:ext uri="{BB962C8B-B14F-4D97-AF65-F5344CB8AC3E}">
        <p14:creationId xmlns:p14="http://schemas.microsoft.com/office/powerpoint/2010/main" val="247575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608572"/>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nvGraphicFramePr>
        <p:xfrm>
          <a:off x="713867" y="932293"/>
          <a:ext cx="9181380" cy="285360"/>
        </p:xfrm>
        <a:graphic>
          <a:graphicData uri="http://schemas.openxmlformats.org/drawingml/2006/table">
            <a:tbl>
              <a:tblPr>
                <a:tableStyleId>{5C22544A-7EE6-4342-B048-85BDC9FD1C3A}</a:tableStyleId>
              </a:tblPr>
              <a:tblGrid>
                <a:gridCol w="9181380">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Q13-19. Diriez-vous que votre entreprise respecte et protège les droits humains ci-dessous dans ses activités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36009"/>
            <a:ext cx="11312376"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 </a:t>
            </a:r>
            <a:r>
              <a:rPr lang="fr-FR" sz="2400" dirty="0"/>
              <a:t>Respecte et protection des droits humains au sein de l’entreprise</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46004"/>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722794" y="1264153"/>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 – </a:t>
            </a:r>
            <a:r>
              <a:rPr lang="fr-FR" sz="1050" b="1" i="1" dirty="0">
                <a:latin typeface="Roboto" panose="020B0604020202020204" charset="0"/>
                <a:ea typeface="Roboto" panose="020B0604020202020204" charset="0"/>
              </a:rPr>
              <a:t>ST « Oui »</a:t>
            </a: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nvGraphicFramePr>
        <p:xfrm>
          <a:off x="600203" y="2047976"/>
          <a:ext cx="10991594" cy="3742477"/>
        </p:xfrm>
        <a:graphic>
          <a:graphicData uri="http://schemas.openxmlformats.org/drawingml/2006/table">
            <a:tbl>
              <a:tblPr firstRow="1" bandRow="1"/>
              <a:tblGrid>
                <a:gridCol w="3038995">
                  <a:extLst>
                    <a:ext uri="{9D8B030D-6E8A-4147-A177-3AD203B41FA5}">
                      <a16:colId xmlns:a16="http://schemas.microsoft.com/office/drawing/2014/main" val="1613173348"/>
                    </a:ext>
                  </a:extLst>
                </a:gridCol>
                <a:gridCol w="1192168">
                  <a:extLst>
                    <a:ext uri="{9D8B030D-6E8A-4147-A177-3AD203B41FA5}">
                      <a16:colId xmlns:a16="http://schemas.microsoft.com/office/drawing/2014/main" val="2417229433"/>
                    </a:ext>
                  </a:extLst>
                </a:gridCol>
                <a:gridCol w="3251174">
                  <a:extLst>
                    <a:ext uri="{9D8B030D-6E8A-4147-A177-3AD203B41FA5}">
                      <a16:colId xmlns:a16="http://schemas.microsoft.com/office/drawing/2014/main" val="4065695276"/>
                    </a:ext>
                  </a:extLst>
                </a:gridCol>
                <a:gridCol w="3509257">
                  <a:extLst>
                    <a:ext uri="{9D8B030D-6E8A-4147-A177-3AD203B41FA5}">
                      <a16:colId xmlns:a16="http://schemas.microsoft.com/office/drawing/2014/main" val="1842800419"/>
                    </a:ext>
                  </a:extLst>
                </a:gridCol>
              </a:tblGrid>
              <a:tr h="673448">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Respect et protection des clients</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79%</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85%</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76%</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772022013"/>
                  </a:ext>
                </a:extLst>
              </a:tr>
              <a:tr h="493159">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Respect des conditions de travail</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75%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989341"/>
                  </a:ext>
                </a:extLst>
              </a:tr>
              <a:tr h="40582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Lutte contre le harcèlement et la discrimination. Diversité</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5 à 9 ans d’ancienneté : 69%</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74%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593490565"/>
                  </a:ext>
                </a:extLst>
              </a:tr>
              <a:tr h="530811">
                <a:tc>
                  <a:txBody>
                    <a:bodyPr/>
                    <a:lstStyle/>
                    <a:p>
                      <a:pPr algn="r"/>
                      <a:r>
                        <a:rPr lang="fr-FR" sz="900" b="1" kern="1200" dirty="0">
                          <a:solidFill>
                            <a:schemeClr val="tx1"/>
                          </a:solidFill>
                          <a:latin typeface="Verdana"/>
                          <a:ea typeface="+mn-ea"/>
                          <a:cs typeface="+mn-cs"/>
                        </a:rPr>
                        <a:t>Lutte contre le travail des enfants et</a:t>
                      </a:r>
                    </a:p>
                    <a:p>
                      <a:pPr algn="r"/>
                      <a:r>
                        <a:rPr lang="fr-FR" sz="900" b="1" kern="1200" dirty="0">
                          <a:solidFill>
                            <a:schemeClr val="tx1"/>
                          </a:solidFill>
                          <a:latin typeface="Verdana"/>
                          <a:ea typeface="+mn-ea"/>
                          <a:cs typeface="+mn-cs"/>
                        </a:rPr>
                        <a:t>le travail forcé, l’esclavage moderne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5000 salariés ou + : 76%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77%</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500 à 4999 salariés : 70%</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71%</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70%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8002930"/>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Respect et protection des communautés locales ou riverains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74%</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69%</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68%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3837908201"/>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Promotion du dialogue social, de la liberté d’expression et d’association</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68%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30 à 39 ans : 75%</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63%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63955241"/>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Salaire décent, rémunération et protection sociale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61%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57%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627448586"/>
                  </a:ext>
                </a:extLst>
              </a:tr>
            </a:tbl>
          </a:graphicData>
        </a:graphic>
      </p:graphicFrame>
      <p:sp>
        <p:nvSpPr>
          <p:cNvPr id="4" name="Espace réservé du numéro de diapositive 3">
            <a:extLst>
              <a:ext uri="{FF2B5EF4-FFF2-40B4-BE49-F238E27FC236}">
                <a16:creationId xmlns:a16="http://schemas.microsoft.com/office/drawing/2014/main" id="{5D18DDDE-7E25-59B0-D61E-CB1937738ECE}"/>
              </a:ext>
            </a:extLst>
          </p:cNvPr>
          <p:cNvSpPr>
            <a:spLocks noGrp="1"/>
          </p:cNvSpPr>
          <p:nvPr>
            <p:ph type="sldNum" sz="quarter" idx="4"/>
          </p:nvPr>
        </p:nvSpPr>
        <p:spPr/>
        <p:txBody>
          <a:bodyPr/>
          <a:lstStyle/>
          <a:p>
            <a:fld id="{69A197D1-22BB-4CE7-B90B-919B10D073A0}" type="slidenum">
              <a:rPr lang="fr-FR" altLang="fr-FR" smtClean="0"/>
              <a:pPr/>
              <a:t>82</a:t>
            </a:fld>
            <a:endParaRPr lang="fr-FR" altLang="fr-FR" dirty="0"/>
          </a:p>
        </p:txBody>
      </p:sp>
    </p:spTree>
    <p:extLst>
      <p:ext uri="{BB962C8B-B14F-4D97-AF65-F5344CB8AC3E}">
        <p14:creationId xmlns:p14="http://schemas.microsoft.com/office/powerpoint/2010/main" val="235717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83</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288346"/>
            <a:ext cx="10855569" cy="664797"/>
          </a:xfrm>
        </p:spPr>
        <p:txBody>
          <a:bodyPr/>
          <a:lstStyle/>
          <a:p>
            <a:r>
              <a:rPr lang="fr-FR" sz="2400" dirty="0"/>
              <a:t>Représentant(es) du personnel et managers sont perçus comme les principaux interlocuteurs pour discuter éthique et conformité. Les RH et le/la référent(e) éthique arrivent en second plan</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1144340"/>
          <a:ext cx="7212624" cy="285360"/>
        </p:xfrm>
        <a:graphic>
          <a:graphicData uri="http://schemas.openxmlformats.org/drawingml/2006/table">
            <a:tbl>
              <a:tblPr>
                <a:tableStyleId>{5C22544A-7EE6-4342-B048-85BDC9FD1C3A}</a:tableStyleId>
              </a:tblPr>
              <a:tblGrid>
                <a:gridCol w="7212624">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Q20. Pour discuter d’une question relative à l’éthique ou la conformité, feriez-vous confiance à…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19" name="Rectangle : coins arrondis 18">
            <a:extLst>
              <a:ext uri="{FF2B5EF4-FFF2-40B4-BE49-F238E27FC236}">
                <a16:creationId xmlns:a16="http://schemas.microsoft.com/office/drawing/2014/main" id="{71147F1B-3313-9544-5D2F-85129BCC053E}"/>
              </a:ext>
            </a:extLst>
          </p:cNvPr>
          <p:cNvSpPr/>
          <p:nvPr/>
        </p:nvSpPr>
        <p:spPr>
          <a:xfrm>
            <a:off x="4611938" y="1862541"/>
            <a:ext cx="853992" cy="447032"/>
          </a:xfrm>
          <a:prstGeom prst="roundRect">
            <a:avLst/>
          </a:prstGeom>
          <a:gradFill flip="none" rotWithShape="1">
            <a:gsLst>
              <a:gs pos="0">
                <a:srgbClr val="009DD9"/>
              </a:gs>
              <a:gs pos="44000">
                <a:schemeClr val="accent1">
                  <a:lumMod val="45000"/>
                  <a:lumOff val="55000"/>
                </a:schemeClr>
              </a:gs>
              <a:gs pos="89000">
                <a:srgbClr val="0BD0D9"/>
              </a:gs>
            </a:gsLst>
            <a:lin ang="0" scaled="1"/>
            <a:tileRect/>
          </a:gradFill>
        </p:spPr>
        <p:txBody>
          <a:bodyPr lIns="0" tIns="0" rIns="0" bIns="0" rtlCol="0" anchor="ctr">
            <a:noAutofit/>
          </a:bodyPr>
          <a:lstStyle/>
          <a:p>
            <a:pPr algn="ctr"/>
            <a:r>
              <a:rPr lang="fr-FR" sz="1050" dirty="0">
                <a:solidFill>
                  <a:schemeClr val="bg1"/>
                </a:solidFill>
                <a:latin typeface="Roboto" pitchFamily="2" charset="0"/>
                <a:ea typeface="Roboto" pitchFamily="2" charset="0"/>
              </a:rPr>
              <a:t>Sous-total </a:t>
            </a:r>
          </a:p>
          <a:p>
            <a:pPr algn="ctr"/>
            <a:r>
              <a:rPr lang="fr-FR" sz="700" dirty="0">
                <a:solidFill>
                  <a:schemeClr val="bg1"/>
                </a:solidFill>
                <a:latin typeface="Roboto" pitchFamily="2" charset="0"/>
                <a:ea typeface="Roboto" pitchFamily="2" charset="0"/>
              </a:rPr>
              <a:t>Oui</a:t>
            </a:r>
          </a:p>
        </p:txBody>
      </p:sp>
      <p:graphicFrame>
        <p:nvGraphicFramePr>
          <p:cNvPr id="20" name="Tableau 23">
            <a:extLst>
              <a:ext uri="{FF2B5EF4-FFF2-40B4-BE49-F238E27FC236}">
                <a16:creationId xmlns:a16="http://schemas.microsoft.com/office/drawing/2014/main" id="{09884961-3212-F113-A6D5-929C7F25F6C7}"/>
              </a:ext>
            </a:extLst>
          </p:cNvPr>
          <p:cNvGraphicFramePr>
            <a:graphicFrameLocks noGrp="1"/>
          </p:cNvGraphicFramePr>
          <p:nvPr/>
        </p:nvGraphicFramePr>
        <p:xfrm>
          <a:off x="975316" y="2489589"/>
          <a:ext cx="3815540" cy="3864736"/>
        </p:xfrm>
        <a:graphic>
          <a:graphicData uri="http://schemas.openxmlformats.org/drawingml/2006/table">
            <a:tbl>
              <a:tblPr firstRow="1" bandRow="1">
                <a:tableStyleId>{2D5ABB26-0587-4C30-8999-92F81FD0307C}</a:tableStyleId>
              </a:tblPr>
              <a:tblGrid>
                <a:gridCol w="3815540">
                  <a:extLst>
                    <a:ext uri="{9D8B030D-6E8A-4147-A177-3AD203B41FA5}">
                      <a16:colId xmlns:a16="http://schemas.microsoft.com/office/drawing/2014/main" val="2564470084"/>
                    </a:ext>
                  </a:extLst>
                </a:gridCol>
              </a:tblGrid>
              <a:tr h="760870">
                <a:tc>
                  <a:txBody>
                    <a:bodyPr/>
                    <a:lstStyle/>
                    <a:p>
                      <a:pPr algn="ctr"/>
                      <a:r>
                        <a:rPr lang="fr-FR" sz="1400" b="0" dirty="0">
                          <a:solidFill>
                            <a:schemeClr val="tx1"/>
                          </a:solidFill>
                        </a:rPr>
                        <a:t>Un(e) représentant(e) du personnel</a:t>
                      </a:r>
                    </a:p>
                  </a:txBody>
                  <a:tcPr anchor="ctr"/>
                </a:tc>
                <a:extLst>
                  <a:ext uri="{0D108BD9-81ED-4DB2-BD59-A6C34878D82A}">
                    <a16:rowId xmlns:a16="http://schemas.microsoft.com/office/drawing/2014/main" val="3309693034"/>
                  </a:ext>
                </a:extLst>
              </a:tr>
              <a:tr h="702341">
                <a:tc>
                  <a:txBody>
                    <a:bodyPr/>
                    <a:lstStyle/>
                    <a:p>
                      <a:pPr algn="ctr"/>
                      <a:r>
                        <a:rPr lang="fr-FR" sz="1400" b="0" dirty="0">
                          <a:solidFill>
                            <a:schemeClr val="tx1"/>
                          </a:solidFill>
                        </a:rPr>
                        <a:t>Votre manager</a:t>
                      </a:r>
                    </a:p>
                  </a:txBody>
                  <a:tcPr anchor="ctr"/>
                </a:tc>
                <a:extLst>
                  <a:ext uri="{0D108BD9-81ED-4DB2-BD59-A6C34878D82A}">
                    <a16:rowId xmlns:a16="http://schemas.microsoft.com/office/drawing/2014/main" val="2811886992"/>
                  </a:ext>
                </a:extLst>
              </a:tr>
              <a:tr h="936455">
                <a:tc>
                  <a:txBody>
                    <a:bodyPr/>
                    <a:lstStyle/>
                    <a:p>
                      <a:pPr algn="ctr"/>
                      <a:r>
                        <a:rPr lang="fr-FR" sz="1400" b="0" dirty="0">
                          <a:solidFill>
                            <a:schemeClr val="tx1"/>
                          </a:solidFill>
                        </a:rPr>
                        <a:t>Le, la directeur(</a:t>
                      </a:r>
                      <a:r>
                        <a:rPr lang="fr-FR" sz="1400" b="0" dirty="0" err="1">
                          <a:solidFill>
                            <a:schemeClr val="tx1"/>
                          </a:solidFill>
                        </a:rPr>
                        <a:t>rice</a:t>
                      </a:r>
                      <a:r>
                        <a:rPr lang="fr-FR" sz="1400" b="0" dirty="0">
                          <a:solidFill>
                            <a:schemeClr val="tx1"/>
                          </a:solidFill>
                        </a:rPr>
                        <a:t>) de l’éthique, </a:t>
                      </a:r>
                    </a:p>
                    <a:p>
                      <a:pPr algn="ctr"/>
                      <a:r>
                        <a:rPr lang="fr-FR" sz="1400" b="0" dirty="0">
                          <a:solidFill>
                            <a:schemeClr val="tx1"/>
                          </a:solidFill>
                        </a:rPr>
                        <a:t>compliance ou le, la référent(e) éthique </a:t>
                      </a:r>
                    </a:p>
                    <a:p>
                      <a:pPr algn="ctr"/>
                      <a:r>
                        <a:rPr lang="fr-FR" sz="1400" b="0" dirty="0">
                          <a:solidFill>
                            <a:schemeClr val="tx1"/>
                          </a:solidFill>
                        </a:rPr>
                        <a:t>et conformité de votre entité</a:t>
                      </a:r>
                    </a:p>
                  </a:txBody>
                  <a:tcPr anchor="ctr"/>
                </a:tc>
                <a:extLst>
                  <a:ext uri="{0D108BD9-81ED-4DB2-BD59-A6C34878D82A}">
                    <a16:rowId xmlns:a16="http://schemas.microsoft.com/office/drawing/2014/main" val="3466736975"/>
                  </a:ext>
                </a:extLst>
              </a:tr>
              <a:tr h="951332">
                <a:tc>
                  <a:txBody>
                    <a:bodyPr/>
                    <a:lstStyle/>
                    <a:p>
                      <a:pPr algn="ctr"/>
                      <a:r>
                        <a:rPr lang="fr-FR" sz="1400" b="0" dirty="0">
                          <a:solidFill>
                            <a:schemeClr val="tx1"/>
                          </a:solidFill>
                        </a:rPr>
                        <a:t>Votre responsable des ressources </a:t>
                      </a:r>
                    </a:p>
                    <a:p>
                      <a:pPr algn="ctr"/>
                      <a:r>
                        <a:rPr lang="fr-FR" sz="1400" b="0" dirty="0">
                          <a:solidFill>
                            <a:schemeClr val="tx1"/>
                          </a:solidFill>
                        </a:rPr>
                        <a:t>humaines</a:t>
                      </a:r>
                    </a:p>
                  </a:txBody>
                  <a:tcPr anchor="ctr"/>
                </a:tc>
                <a:extLst>
                  <a:ext uri="{0D108BD9-81ED-4DB2-BD59-A6C34878D82A}">
                    <a16:rowId xmlns:a16="http://schemas.microsoft.com/office/drawing/2014/main" val="4231699068"/>
                  </a:ext>
                </a:extLst>
              </a:tr>
              <a:tr h="513738">
                <a:tc>
                  <a:txBody>
                    <a:bodyPr/>
                    <a:lstStyle/>
                    <a:p>
                      <a:pPr algn="ctr"/>
                      <a:r>
                        <a:rPr lang="fr-FR" sz="1400" b="0" dirty="0">
                          <a:solidFill>
                            <a:schemeClr val="tx1"/>
                          </a:solidFill>
                        </a:rPr>
                        <a:t>Quelqu’un d’autre</a:t>
                      </a:r>
                    </a:p>
                  </a:txBody>
                  <a:tcPr anchor="ctr"/>
                </a:tc>
                <a:extLst>
                  <a:ext uri="{0D108BD9-81ED-4DB2-BD59-A6C34878D82A}">
                    <a16:rowId xmlns:a16="http://schemas.microsoft.com/office/drawing/2014/main" val="449917818"/>
                  </a:ext>
                </a:extLst>
              </a:tr>
            </a:tbl>
          </a:graphicData>
        </a:graphic>
      </p:graphicFrame>
      <p:graphicFrame>
        <p:nvGraphicFramePr>
          <p:cNvPr id="22" name="Tableau 21">
            <a:extLst>
              <a:ext uri="{FF2B5EF4-FFF2-40B4-BE49-F238E27FC236}">
                <a16:creationId xmlns:a16="http://schemas.microsoft.com/office/drawing/2014/main" id="{CBE6C405-DA09-E956-E850-F8B18C7336CB}"/>
              </a:ext>
            </a:extLst>
          </p:cNvPr>
          <p:cNvGraphicFramePr>
            <a:graphicFrameLocks noGrp="1"/>
          </p:cNvGraphicFramePr>
          <p:nvPr/>
        </p:nvGraphicFramePr>
        <p:xfrm>
          <a:off x="4628863" y="2375958"/>
          <a:ext cx="771539" cy="4069025"/>
        </p:xfrm>
        <a:graphic>
          <a:graphicData uri="http://schemas.openxmlformats.org/drawingml/2006/table">
            <a:tbl>
              <a:tblPr firstRow="1" bandRow="1">
                <a:tableStyleId>{2D5ABB26-0587-4C30-8999-92F81FD0307C}</a:tableStyleId>
              </a:tblPr>
              <a:tblGrid>
                <a:gridCol w="771539">
                  <a:extLst>
                    <a:ext uri="{9D8B030D-6E8A-4147-A177-3AD203B41FA5}">
                      <a16:colId xmlns:a16="http://schemas.microsoft.com/office/drawing/2014/main" val="2564470084"/>
                    </a:ext>
                  </a:extLst>
                </a:gridCol>
              </a:tblGrid>
              <a:tr h="813805">
                <a:tc>
                  <a:txBody>
                    <a:bodyPr/>
                    <a:lstStyle/>
                    <a:p>
                      <a:pPr algn="ctr"/>
                      <a:r>
                        <a:rPr lang="fr-FR" sz="2000" b="1" dirty="0">
                          <a:solidFill>
                            <a:srgbClr val="17406D"/>
                          </a:solidFill>
                        </a:rPr>
                        <a:t>69%</a:t>
                      </a:r>
                    </a:p>
                  </a:txBody>
                  <a:tcPr anchor="ctr"/>
                </a:tc>
                <a:extLst>
                  <a:ext uri="{0D108BD9-81ED-4DB2-BD59-A6C34878D82A}">
                    <a16:rowId xmlns:a16="http://schemas.microsoft.com/office/drawing/2014/main" val="3309693034"/>
                  </a:ext>
                </a:extLst>
              </a:tr>
              <a:tr h="81380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67%</a:t>
                      </a:r>
                    </a:p>
                  </a:txBody>
                  <a:tcPr anchor="ctr"/>
                </a:tc>
                <a:extLst>
                  <a:ext uri="{0D108BD9-81ED-4DB2-BD59-A6C34878D82A}">
                    <a16:rowId xmlns:a16="http://schemas.microsoft.com/office/drawing/2014/main" val="2811886992"/>
                  </a:ext>
                </a:extLst>
              </a:tr>
              <a:tr h="81380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60%</a:t>
                      </a:r>
                    </a:p>
                  </a:txBody>
                  <a:tcPr anchor="ctr"/>
                </a:tc>
                <a:extLst>
                  <a:ext uri="{0D108BD9-81ED-4DB2-BD59-A6C34878D82A}">
                    <a16:rowId xmlns:a16="http://schemas.microsoft.com/office/drawing/2014/main" val="3466736975"/>
                  </a:ext>
                </a:extLst>
              </a:tr>
              <a:tr h="81380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59%</a:t>
                      </a:r>
                    </a:p>
                  </a:txBody>
                  <a:tcPr anchor="ctr"/>
                </a:tc>
                <a:extLst>
                  <a:ext uri="{0D108BD9-81ED-4DB2-BD59-A6C34878D82A}">
                    <a16:rowId xmlns:a16="http://schemas.microsoft.com/office/drawing/2014/main" val="4231699068"/>
                  </a:ext>
                </a:extLst>
              </a:tr>
              <a:tr h="81380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41%</a:t>
                      </a:r>
                    </a:p>
                  </a:txBody>
                  <a:tcPr anchor="ctr"/>
                </a:tc>
                <a:extLst>
                  <a:ext uri="{0D108BD9-81ED-4DB2-BD59-A6C34878D82A}">
                    <a16:rowId xmlns:a16="http://schemas.microsoft.com/office/drawing/2014/main" val="449917818"/>
                  </a:ext>
                </a:extLst>
              </a:tr>
            </a:tbl>
          </a:graphicData>
        </a:graphic>
      </p:graphicFrame>
      <p:graphicFrame>
        <p:nvGraphicFramePr>
          <p:cNvPr id="23" name="Graphique 22">
            <a:extLst>
              <a:ext uri="{FF2B5EF4-FFF2-40B4-BE49-F238E27FC236}">
                <a16:creationId xmlns:a16="http://schemas.microsoft.com/office/drawing/2014/main" id="{582793F1-7906-7269-98E1-CEA9BC329EAB}"/>
              </a:ext>
            </a:extLst>
          </p:cNvPr>
          <p:cNvGraphicFramePr/>
          <p:nvPr/>
        </p:nvGraphicFramePr>
        <p:xfrm>
          <a:off x="5566473" y="2213865"/>
          <a:ext cx="5795111" cy="4886042"/>
        </p:xfrm>
        <a:graphic>
          <a:graphicData uri="http://schemas.openxmlformats.org/drawingml/2006/chart">
            <c:chart xmlns:c="http://schemas.openxmlformats.org/drawingml/2006/chart" xmlns:r="http://schemas.openxmlformats.org/officeDocument/2006/relationships" r:id="rId2"/>
          </a:graphicData>
        </a:graphic>
      </p:graphicFrame>
      <p:sp>
        <p:nvSpPr>
          <p:cNvPr id="24" name="Bulle narrative : rectangle 23">
            <a:extLst>
              <a:ext uri="{FF2B5EF4-FFF2-40B4-BE49-F238E27FC236}">
                <a16:creationId xmlns:a16="http://schemas.microsoft.com/office/drawing/2014/main" id="{4C192C14-122B-257F-B5AC-07715FA1A114}"/>
              </a:ext>
            </a:extLst>
          </p:cNvPr>
          <p:cNvSpPr/>
          <p:nvPr/>
        </p:nvSpPr>
        <p:spPr>
          <a:xfrm>
            <a:off x="378614" y="5956515"/>
            <a:ext cx="1664355" cy="433064"/>
          </a:xfrm>
          <a:prstGeom prst="wedgeRectCallout">
            <a:avLst>
              <a:gd name="adj1" fmla="val 57115"/>
              <a:gd name="adj2" fmla="val 4718"/>
            </a:avLst>
          </a:prstGeom>
          <a:noFill/>
          <a:ln>
            <a:solidFill>
              <a:schemeClr val="tx1"/>
            </a:solidFill>
          </a:ln>
        </p:spPr>
        <p:txBody>
          <a:bodyPr lIns="0" tIns="0" rIns="0" bIns="0" rtlCol="0" anchor="ctr">
            <a:noAutofit/>
          </a:bodyPr>
          <a:lstStyle/>
          <a:p>
            <a:pPr algn="ctr"/>
            <a:r>
              <a:rPr lang="fr-FR" sz="1100" dirty="0">
                <a:latin typeface="Roboto" pitchFamily="2" charset="0"/>
                <a:ea typeface="Roboto" pitchFamily="2" charset="0"/>
              </a:rPr>
              <a:t>« les collègues » ; « les clients »; la « direction » </a:t>
            </a:r>
          </a:p>
        </p:txBody>
      </p:sp>
      <p:cxnSp>
        <p:nvCxnSpPr>
          <p:cNvPr id="17" name="Connecteur droit 16">
            <a:extLst>
              <a:ext uri="{FF2B5EF4-FFF2-40B4-BE49-F238E27FC236}">
                <a16:creationId xmlns:a16="http://schemas.microsoft.com/office/drawing/2014/main" id="{2581C1DE-4A81-9E47-835F-238E99958A45}"/>
              </a:ext>
            </a:extLst>
          </p:cNvPr>
          <p:cNvCxnSpPr>
            <a:cxnSpLocks/>
          </p:cNvCxnSpPr>
          <p:nvPr/>
        </p:nvCxnSpPr>
        <p:spPr>
          <a:xfrm>
            <a:off x="1170337" y="5679250"/>
            <a:ext cx="10191247"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44749750-1F6C-1B2F-0101-D2250E43477D}"/>
              </a:ext>
            </a:extLst>
          </p:cNvPr>
          <p:cNvCxnSpPr>
            <a:cxnSpLocks/>
          </p:cNvCxnSpPr>
          <p:nvPr/>
        </p:nvCxnSpPr>
        <p:spPr>
          <a:xfrm>
            <a:off x="1170337" y="4014065"/>
            <a:ext cx="10191247"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97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482229"/>
            <a:ext cx="9110016" cy="232136"/>
          </a:xfrm>
        </p:spPr>
        <p:txBody>
          <a:bodyPr/>
          <a:lstStyle/>
          <a:p>
            <a:r>
              <a:rPr lang="fr-FR" altLang="fr-FR"/>
              <a:t>Occurrence pour le Cercle d’Ethique des Affaires  | Barômètre du climat Ethique | mai 2023</a:t>
            </a:r>
            <a:endParaRPr lang="fr-FR" altLang="fr-FR" dirty="0"/>
          </a:p>
        </p:txBody>
      </p:sp>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664837" y="288198"/>
            <a:ext cx="484609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Comparaison avec les vagues précédentes</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664837"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1" name="Graphique 10">
            <a:extLst>
              <a:ext uri="{FF2B5EF4-FFF2-40B4-BE49-F238E27FC236}">
                <a16:creationId xmlns:a16="http://schemas.microsoft.com/office/drawing/2014/main" id="{9799757C-A11B-C04E-C566-450E22481EE8}"/>
              </a:ext>
            </a:extLst>
          </p:cNvPr>
          <p:cNvGraphicFramePr/>
          <p:nvPr/>
        </p:nvGraphicFramePr>
        <p:xfrm>
          <a:off x="5103280" y="2416125"/>
          <a:ext cx="5660148" cy="652835"/>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Connecteur droit 11">
            <a:extLst>
              <a:ext uri="{FF2B5EF4-FFF2-40B4-BE49-F238E27FC236}">
                <a16:creationId xmlns:a16="http://schemas.microsoft.com/office/drawing/2014/main" id="{6CC81B81-788E-540A-A871-09663AA197AB}"/>
              </a:ext>
            </a:extLst>
          </p:cNvPr>
          <p:cNvCxnSpPr>
            <a:cxnSpLocks/>
          </p:cNvCxnSpPr>
          <p:nvPr/>
        </p:nvCxnSpPr>
        <p:spPr>
          <a:xfrm>
            <a:off x="1138961" y="297895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AA48B7C8-F698-C1BF-186C-4488056B41DA}"/>
              </a:ext>
            </a:extLst>
          </p:cNvPr>
          <p:cNvCxnSpPr>
            <a:cxnSpLocks/>
          </p:cNvCxnSpPr>
          <p:nvPr/>
        </p:nvCxnSpPr>
        <p:spPr>
          <a:xfrm>
            <a:off x="1138961" y="455412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4B62841-CD28-B159-EFD4-3EE0D1AEE610}"/>
              </a:ext>
            </a:extLst>
          </p:cNvPr>
          <p:cNvCxnSpPr>
            <a:cxnSpLocks/>
          </p:cNvCxnSpPr>
          <p:nvPr/>
        </p:nvCxnSpPr>
        <p:spPr>
          <a:xfrm>
            <a:off x="1138961" y="549923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A62DE798-33DF-C622-4F11-80317B6BD73D}"/>
              </a:ext>
            </a:extLst>
          </p:cNvPr>
          <p:cNvCxnSpPr>
            <a:cxnSpLocks/>
          </p:cNvCxnSpPr>
          <p:nvPr/>
        </p:nvCxnSpPr>
        <p:spPr>
          <a:xfrm>
            <a:off x="1138961" y="369903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68D06B42-E194-5398-41BA-AB0806A54C21}"/>
              </a:ext>
            </a:extLst>
          </p:cNvPr>
          <p:cNvSpPr txBox="1"/>
          <p:nvPr/>
        </p:nvSpPr>
        <p:spPr>
          <a:xfrm>
            <a:off x="9498477" y="2004488"/>
            <a:ext cx="720080" cy="215444"/>
          </a:xfrm>
          <a:prstGeom prst="rect">
            <a:avLst/>
          </a:prstGeom>
        </p:spPr>
        <p:txBody>
          <a:bodyPr wrap="square" lIns="0" tIns="0" rIns="0" bIns="0" rtlCol="0" anchor="t" anchorCtr="0">
            <a:spAutoFit/>
          </a:bodyPr>
          <a:lstStyle/>
          <a:p>
            <a:pPr algn="l" fontAlgn="auto"/>
            <a:r>
              <a:rPr lang="fr-FR" sz="1400" b="1" dirty="0"/>
              <a:t>2023</a:t>
            </a:r>
          </a:p>
        </p:txBody>
      </p:sp>
      <p:graphicFrame>
        <p:nvGraphicFramePr>
          <p:cNvPr id="22" name="Graphique 21">
            <a:extLst>
              <a:ext uri="{FF2B5EF4-FFF2-40B4-BE49-F238E27FC236}">
                <a16:creationId xmlns:a16="http://schemas.microsoft.com/office/drawing/2014/main" id="{16444F6C-8B2B-19CC-B002-F78973144CE3}"/>
              </a:ext>
            </a:extLst>
          </p:cNvPr>
          <p:cNvGraphicFramePr/>
          <p:nvPr/>
        </p:nvGraphicFramePr>
        <p:xfrm>
          <a:off x="5103280" y="3091200"/>
          <a:ext cx="5660148" cy="6528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Graphique 27">
            <a:extLst>
              <a:ext uri="{FF2B5EF4-FFF2-40B4-BE49-F238E27FC236}">
                <a16:creationId xmlns:a16="http://schemas.microsoft.com/office/drawing/2014/main" id="{3A52DD2A-FD54-6FCF-81CC-BAC202559164}"/>
              </a:ext>
            </a:extLst>
          </p:cNvPr>
          <p:cNvGraphicFramePr/>
          <p:nvPr/>
        </p:nvGraphicFramePr>
        <p:xfrm>
          <a:off x="5116372" y="4846395"/>
          <a:ext cx="5660148" cy="6528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Graphique 28">
            <a:extLst>
              <a:ext uri="{FF2B5EF4-FFF2-40B4-BE49-F238E27FC236}">
                <a16:creationId xmlns:a16="http://schemas.microsoft.com/office/drawing/2014/main" id="{564F1B1D-41EE-1B8D-24BB-51D38F6E59AD}"/>
              </a:ext>
            </a:extLst>
          </p:cNvPr>
          <p:cNvGraphicFramePr/>
          <p:nvPr/>
        </p:nvGraphicFramePr>
        <p:xfrm>
          <a:off x="5103280" y="3969060"/>
          <a:ext cx="5660148" cy="6528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Graphique 29">
            <a:extLst>
              <a:ext uri="{FF2B5EF4-FFF2-40B4-BE49-F238E27FC236}">
                <a16:creationId xmlns:a16="http://schemas.microsoft.com/office/drawing/2014/main" id="{5FEE0FC9-F598-DF73-6423-8E16E71931FC}"/>
              </a:ext>
            </a:extLst>
          </p:cNvPr>
          <p:cNvGraphicFramePr/>
          <p:nvPr/>
        </p:nvGraphicFramePr>
        <p:xfrm>
          <a:off x="5103280" y="5701490"/>
          <a:ext cx="5660148" cy="652835"/>
        </p:xfrm>
        <a:graphic>
          <a:graphicData uri="http://schemas.openxmlformats.org/drawingml/2006/chart">
            <c:chart xmlns:c="http://schemas.openxmlformats.org/drawingml/2006/chart" xmlns:r="http://schemas.openxmlformats.org/officeDocument/2006/relationships" r:id="rId6"/>
          </a:graphicData>
        </a:graphic>
      </p:graphicFrame>
      <p:sp>
        <p:nvSpPr>
          <p:cNvPr id="42" name="ZoneTexte 41">
            <a:extLst>
              <a:ext uri="{FF2B5EF4-FFF2-40B4-BE49-F238E27FC236}">
                <a16:creationId xmlns:a16="http://schemas.microsoft.com/office/drawing/2014/main" id="{CAE00F40-D0F6-6E98-3D4E-B3A6D09F6E19}"/>
              </a:ext>
            </a:extLst>
          </p:cNvPr>
          <p:cNvSpPr txBox="1"/>
          <p:nvPr/>
        </p:nvSpPr>
        <p:spPr>
          <a:xfrm>
            <a:off x="7718415" y="2004488"/>
            <a:ext cx="720080" cy="215444"/>
          </a:xfrm>
          <a:prstGeom prst="rect">
            <a:avLst/>
          </a:prstGeom>
        </p:spPr>
        <p:txBody>
          <a:bodyPr wrap="square" lIns="0" tIns="0" rIns="0" bIns="0" rtlCol="0" anchor="t" anchorCtr="0">
            <a:spAutoFit/>
          </a:bodyPr>
          <a:lstStyle/>
          <a:p>
            <a:pPr algn="l" fontAlgn="auto"/>
            <a:r>
              <a:rPr lang="fr-FR" sz="1400" b="1" dirty="0"/>
              <a:t>2022</a:t>
            </a:r>
          </a:p>
        </p:txBody>
      </p:sp>
      <p:cxnSp>
        <p:nvCxnSpPr>
          <p:cNvPr id="8" name="Connecteur droit 7">
            <a:extLst>
              <a:ext uri="{FF2B5EF4-FFF2-40B4-BE49-F238E27FC236}">
                <a16:creationId xmlns:a16="http://schemas.microsoft.com/office/drawing/2014/main" id="{7578063D-E06E-C925-FDBD-44092CB638FC}"/>
              </a:ext>
            </a:extLst>
          </p:cNvPr>
          <p:cNvCxnSpPr/>
          <p:nvPr/>
        </p:nvCxnSpPr>
        <p:spPr>
          <a:xfrm>
            <a:off x="9246350" y="5949280"/>
            <a:ext cx="49505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aphicFrame>
        <p:nvGraphicFramePr>
          <p:cNvPr id="4" name="Tableau 3">
            <a:extLst>
              <a:ext uri="{FF2B5EF4-FFF2-40B4-BE49-F238E27FC236}">
                <a16:creationId xmlns:a16="http://schemas.microsoft.com/office/drawing/2014/main" id="{8163BB70-718E-87AE-07F1-1B37A013638D}"/>
              </a:ext>
            </a:extLst>
          </p:cNvPr>
          <p:cNvGraphicFramePr>
            <a:graphicFrameLocks noGrp="1"/>
          </p:cNvGraphicFramePr>
          <p:nvPr/>
        </p:nvGraphicFramePr>
        <p:xfrm>
          <a:off x="652733" y="1144340"/>
          <a:ext cx="7153457" cy="285360"/>
        </p:xfrm>
        <a:graphic>
          <a:graphicData uri="http://schemas.openxmlformats.org/drawingml/2006/table">
            <a:tbl>
              <a:tblPr>
                <a:tableStyleId>{5C22544A-7EE6-4342-B048-85BDC9FD1C3A}</a:tableStyleId>
              </a:tblPr>
              <a:tblGrid>
                <a:gridCol w="7153457">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Q20. Pour discuter d’une question relative à l’éthique ou la conformité, feriez-vous confiance à…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5" name="ZoneTexte 4">
            <a:extLst>
              <a:ext uri="{FF2B5EF4-FFF2-40B4-BE49-F238E27FC236}">
                <a16:creationId xmlns:a16="http://schemas.microsoft.com/office/drawing/2014/main" id="{A1A62019-26DD-725D-4143-BC28F67D809E}"/>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graphicFrame>
        <p:nvGraphicFramePr>
          <p:cNvPr id="6" name="Tableau 23">
            <a:extLst>
              <a:ext uri="{FF2B5EF4-FFF2-40B4-BE49-F238E27FC236}">
                <a16:creationId xmlns:a16="http://schemas.microsoft.com/office/drawing/2014/main" id="{BFE7989E-E277-29CD-8AB6-6B0A017E1B72}"/>
              </a:ext>
            </a:extLst>
          </p:cNvPr>
          <p:cNvGraphicFramePr>
            <a:graphicFrameLocks noGrp="1"/>
          </p:cNvGraphicFramePr>
          <p:nvPr/>
        </p:nvGraphicFramePr>
        <p:xfrm>
          <a:off x="1967641" y="2213865"/>
          <a:ext cx="3103163" cy="3798855"/>
        </p:xfrm>
        <a:graphic>
          <a:graphicData uri="http://schemas.openxmlformats.org/drawingml/2006/table">
            <a:tbl>
              <a:tblPr firstRow="1" bandRow="1">
                <a:tableStyleId>{2D5ABB26-0587-4C30-8999-92F81FD0307C}</a:tableStyleId>
              </a:tblPr>
              <a:tblGrid>
                <a:gridCol w="3103163">
                  <a:extLst>
                    <a:ext uri="{9D8B030D-6E8A-4147-A177-3AD203B41FA5}">
                      <a16:colId xmlns:a16="http://schemas.microsoft.com/office/drawing/2014/main" val="2564470084"/>
                    </a:ext>
                  </a:extLst>
                </a:gridCol>
              </a:tblGrid>
              <a:tr h="771642">
                <a:tc>
                  <a:txBody>
                    <a:bodyPr/>
                    <a:lstStyle/>
                    <a:p>
                      <a:pPr algn="ctr"/>
                      <a:r>
                        <a:rPr lang="fr-FR" sz="1200" b="0" dirty="0">
                          <a:solidFill>
                            <a:schemeClr val="tx1"/>
                          </a:solidFill>
                        </a:rPr>
                        <a:t>Un(e) représentant(e) du personnel</a:t>
                      </a:r>
                    </a:p>
                  </a:txBody>
                  <a:tcPr anchor="ctr"/>
                </a:tc>
                <a:extLst>
                  <a:ext uri="{0D108BD9-81ED-4DB2-BD59-A6C34878D82A}">
                    <a16:rowId xmlns:a16="http://schemas.microsoft.com/office/drawing/2014/main" val="3309693034"/>
                  </a:ext>
                </a:extLst>
              </a:tr>
              <a:tr h="712285">
                <a:tc>
                  <a:txBody>
                    <a:bodyPr/>
                    <a:lstStyle/>
                    <a:p>
                      <a:pPr algn="ctr"/>
                      <a:r>
                        <a:rPr lang="fr-FR" sz="1200" b="0" dirty="0">
                          <a:solidFill>
                            <a:schemeClr val="tx1"/>
                          </a:solidFill>
                        </a:rPr>
                        <a:t>Votre manager</a:t>
                      </a:r>
                    </a:p>
                  </a:txBody>
                  <a:tcPr anchor="ctr"/>
                </a:tc>
                <a:extLst>
                  <a:ext uri="{0D108BD9-81ED-4DB2-BD59-A6C34878D82A}">
                    <a16:rowId xmlns:a16="http://schemas.microsoft.com/office/drawing/2014/main" val="2811886992"/>
                  </a:ext>
                </a:extLst>
              </a:tr>
              <a:tr h="949714">
                <a:tc>
                  <a:txBody>
                    <a:bodyPr/>
                    <a:lstStyle/>
                    <a:p>
                      <a:pPr algn="ctr"/>
                      <a:r>
                        <a:rPr lang="fr-FR" sz="1200" b="0" dirty="0">
                          <a:solidFill>
                            <a:schemeClr val="tx1"/>
                          </a:solidFill>
                        </a:rPr>
                        <a:t>Le, la directeur(</a:t>
                      </a:r>
                      <a:r>
                        <a:rPr lang="fr-FR" sz="1200" b="0" dirty="0" err="1">
                          <a:solidFill>
                            <a:schemeClr val="tx1"/>
                          </a:solidFill>
                        </a:rPr>
                        <a:t>rice</a:t>
                      </a:r>
                      <a:r>
                        <a:rPr lang="fr-FR" sz="1200" b="0" dirty="0">
                          <a:solidFill>
                            <a:schemeClr val="tx1"/>
                          </a:solidFill>
                        </a:rPr>
                        <a:t>) de l’éthique, </a:t>
                      </a:r>
                    </a:p>
                    <a:p>
                      <a:pPr algn="ctr"/>
                      <a:r>
                        <a:rPr lang="fr-FR" sz="1200" b="0" dirty="0">
                          <a:solidFill>
                            <a:schemeClr val="tx1"/>
                          </a:solidFill>
                        </a:rPr>
                        <a:t>compliance ou le, la référent(e) éthique </a:t>
                      </a:r>
                    </a:p>
                    <a:p>
                      <a:pPr algn="ctr"/>
                      <a:r>
                        <a:rPr lang="fr-FR" sz="1200" b="0" dirty="0">
                          <a:solidFill>
                            <a:schemeClr val="tx1"/>
                          </a:solidFill>
                        </a:rPr>
                        <a:t>et conformité de votre entité</a:t>
                      </a:r>
                    </a:p>
                  </a:txBody>
                  <a:tcPr anchor="ctr"/>
                </a:tc>
                <a:extLst>
                  <a:ext uri="{0D108BD9-81ED-4DB2-BD59-A6C34878D82A}">
                    <a16:rowId xmlns:a16="http://schemas.microsoft.com/office/drawing/2014/main" val="3466736975"/>
                  </a:ext>
                </a:extLst>
              </a:tr>
              <a:tr h="844202">
                <a:tc>
                  <a:txBody>
                    <a:bodyPr/>
                    <a:lstStyle/>
                    <a:p>
                      <a:pPr algn="ctr"/>
                      <a:r>
                        <a:rPr lang="fr-FR" sz="1200" b="0" dirty="0">
                          <a:solidFill>
                            <a:schemeClr val="tx1"/>
                          </a:solidFill>
                        </a:rPr>
                        <a:t>Votre responsable des ressources </a:t>
                      </a:r>
                    </a:p>
                    <a:p>
                      <a:pPr algn="ctr"/>
                      <a:r>
                        <a:rPr lang="fr-FR" sz="1200" b="0" dirty="0">
                          <a:solidFill>
                            <a:schemeClr val="tx1"/>
                          </a:solidFill>
                        </a:rPr>
                        <a:t>humaines</a:t>
                      </a:r>
                    </a:p>
                  </a:txBody>
                  <a:tcPr anchor="ctr"/>
                </a:tc>
                <a:extLst>
                  <a:ext uri="{0D108BD9-81ED-4DB2-BD59-A6C34878D82A}">
                    <a16:rowId xmlns:a16="http://schemas.microsoft.com/office/drawing/2014/main" val="4231699068"/>
                  </a:ext>
                </a:extLst>
              </a:tr>
              <a:tr h="521012">
                <a:tc>
                  <a:txBody>
                    <a:bodyPr/>
                    <a:lstStyle/>
                    <a:p>
                      <a:pPr algn="ctr"/>
                      <a:r>
                        <a:rPr lang="fr-FR" sz="1200" b="0" dirty="0">
                          <a:solidFill>
                            <a:schemeClr val="tx1"/>
                          </a:solidFill>
                        </a:rPr>
                        <a:t>Quelqu’un d’autre</a:t>
                      </a:r>
                    </a:p>
                  </a:txBody>
                  <a:tcPr anchor="ctr"/>
                </a:tc>
                <a:extLst>
                  <a:ext uri="{0D108BD9-81ED-4DB2-BD59-A6C34878D82A}">
                    <a16:rowId xmlns:a16="http://schemas.microsoft.com/office/drawing/2014/main" val="449917818"/>
                  </a:ext>
                </a:extLst>
              </a:tr>
            </a:tbl>
          </a:graphicData>
        </a:graphic>
      </p:graphicFrame>
      <p:sp>
        <p:nvSpPr>
          <p:cNvPr id="13" name="ZoneTexte 12">
            <a:extLst>
              <a:ext uri="{FF2B5EF4-FFF2-40B4-BE49-F238E27FC236}">
                <a16:creationId xmlns:a16="http://schemas.microsoft.com/office/drawing/2014/main" id="{4B8424D4-E84E-7144-738C-3D4069E15C35}"/>
              </a:ext>
            </a:extLst>
          </p:cNvPr>
          <p:cNvSpPr txBox="1"/>
          <p:nvPr/>
        </p:nvSpPr>
        <p:spPr>
          <a:xfrm>
            <a:off x="5928785" y="2004488"/>
            <a:ext cx="720080" cy="215444"/>
          </a:xfrm>
          <a:prstGeom prst="rect">
            <a:avLst/>
          </a:prstGeom>
        </p:spPr>
        <p:txBody>
          <a:bodyPr wrap="square" lIns="0" tIns="0" rIns="0" bIns="0" rtlCol="0" anchor="t" anchorCtr="0">
            <a:spAutoFit/>
          </a:bodyPr>
          <a:lstStyle/>
          <a:p>
            <a:pPr algn="l" fontAlgn="auto"/>
            <a:r>
              <a:rPr lang="fr-FR" sz="1400" b="1" dirty="0"/>
              <a:t>2021</a:t>
            </a:r>
          </a:p>
        </p:txBody>
      </p:sp>
      <p:sp>
        <p:nvSpPr>
          <p:cNvPr id="2" name="Espace réservé du numéro de diapositive 1">
            <a:extLst>
              <a:ext uri="{FF2B5EF4-FFF2-40B4-BE49-F238E27FC236}">
                <a16:creationId xmlns:a16="http://schemas.microsoft.com/office/drawing/2014/main" id="{9BFA1F85-C1C3-ADA2-CDAE-A99F4A74978E}"/>
              </a:ext>
            </a:extLst>
          </p:cNvPr>
          <p:cNvSpPr>
            <a:spLocks noGrp="1"/>
          </p:cNvSpPr>
          <p:nvPr>
            <p:ph type="sldNum" sz="quarter" idx="4"/>
          </p:nvPr>
        </p:nvSpPr>
        <p:spPr/>
        <p:txBody>
          <a:bodyPr/>
          <a:lstStyle/>
          <a:p>
            <a:fld id="{69A197D1-22BB-4CE7-B90B-919B10D073A0}" type="slidenum">
              <a:rPr lang="fr-FR" altLang="fr-FR" smtClean="0"/>
              <a:pPr/>
              <a:t>84</a:t>
            </a:fld>
            <a:endParaRPr lang="fr-FR" altLang="fr-FR" dirty="0"/>
          </a:p>
        </p:txBody>
      </p:sp>
      <p:sp>
        <p:nvSpPr>
          <p:cNvPr id="7" name="ZoneTexte 6">
            <a:extLst>
              <a:ext uri="{FF2B5EF4-FFF2-40B4-BE49-F238E27FC236}">
                <a16:creationId xmlns:a16="http://schemas.microsoft.com/office/drawing/2014/main" id="{5E60EFBC-C067-12B7-915B-2BF2E5A33D74}"/>
              </a:ext>
            </a:extLst>
          </p:cNvPr>
          <p:cNvSpPr txBox="1"/>
          <p:nvPr/>
        </p:nvSpPr>
        <p:spPr>
          <a:xfrm>
            <a:off x="7446150" y="2194992"/>
            <a:ext cx="855095" cy="153888"/>
          </a:xfrm>
          <a:prstGeom prst="rect">
            <a:avLst/>
          </a:prstGeom>
        </p:spPr>
        <p:txBody>
          <a:bodyPr wrap="square" lIns="0" tIns="0" rIns="0" bIns="0" rtlCol="0" anchor="t" anchorCtr="0">
            <a:spAutoFit/>
          </a:bodyPr>
          <a:lstStyle/>
          <a:p>
            <a:pPr algn="ctr" fontAlgn="auto"/>
            <a:r>
              <a:rPr lang="fr-FR" sz="1000" dirty="0">
                <a:solidFill>
                  <a:schemeClr val="bg1">
                    <a:lumMod val="65000"/>
                  </a:schemeClr>
                </a:solidFill>
              </a:rPr>
              <a:t>(n=1000)</a:t>
            </a:r>
          </a:p>
        </p:txBody>
      </p:sp>
      <p:sp>
        <p:nvSpPr>
          <p:cNvPr id="9" name="ZoneTexte 8">
            <a:extLst>
              <a:ext uri="{FF2B5EF4-FFF2-40B4-BE49-F238E27FC236}">
                <a16:creationId xmlns:a16="http://schemas.microsoft.com/office/drawing/2014/main" id="{CAE677D1-0FC3-BA90-704C-B35EEEAA1C11}"/>
              </a:ext>
            </a:extLst>
          </p:cNvPr>
          <p:cNvSpPr txBox="1"/>
          <p:nvPr/>
        </p:nvSpPr>
        <p:spPr>
          <a:xfrm>
            <a:off x="9291355" y="2194992"/>
            <a:ext cx="855095" cy="153888"/>
          </a:xfrm>
          <a:prstGeom prst="rect">
            <a:avLst/>
          </a:prstGeom>
        </p:spPr>
        <p:txBody>
          <a:bodyPr wrap="square" lIns="0" tIns="0" rIns="0" bIns="0" rtlCol="0" anchor="t" anchorCtr="0">
            <a:spAutoFit/>
          </a:bodyPr>
          <a:lstStyle/>
          <a:p>
            <a:pPr algn="ctr" fontAlgn="auto"/>
            <a:r>
              <a:rPr lang="fr-FR" sz="1000" dirty="0">
                <a:solidFill>
                  <a:schemeClr val="bg1">
                    <a:lumMod val="65000"/>
                  </a:schemeClr>
                </a:solidFill>
              </a:rPr>
              <a:t>(n=1001)</a:t>
            </a:r>
          </a:p>
        </p:txBody>
      </p:sp>
      <p:sp>
        <p:nvSpPr>
          <p:cNvPr id="10" name="ZoneTexte 9">
            <a:extLst>
              <a:ext uri="{FF2B5EF4-FFF2-40B4-BE49-F238E27FC236}">
                <a16:creationId xmlns:a16="http://schemas.microsoft.com/office/drawing/2014/main" id="{34803ABF-4B98-0FFF-5C50-A89FA3526195}"/>
              </a:ext>
            </a:extLst>
          </p:cNvPr>
          <p:cNvSpPr txBox="1"/>
          <p:nvPr/>
        </p:nvSpPr>
        <p:spPr>
          <a:xfrm>
            <a:off x="5690955" y="2194992"/>
            <a:ext cx="855095" cy="153888"/>
          </a:xfrm>
          <a:prstGeom prst="rect">
            <a:avLst/>
          </a:prstGeom>
        </p:spPr>
        <p:txBody>
          <a:bodyPr wrap="square" lIns="0" tIns="0" rIns="0" bIns="0" rtlCol="0" anchor="t" anchorCtr="0">
            <a:spAutoFit/>
          </a:bodyPr>
          <a:lstStyle/>
          <a:p>
            <a:pPr algn="ctr" fontAlgn="auto"/>
            <a:r>
              <a:rPr lang="fr-FR" sz="1000" dirty="0">
                <a:solidFill>
                  <a:schemeClr val="bg1">
                    <a:lumMod val="65000"/>
                  </a:schemeClr>
                </a:solidFill>
              </a:rPr>
              <a:t>(n=/)</a:t>
            </a:r>
          </a:p>
        </p:txBody>
      </p:sp>
      <p:sp>
        <p:nvSpPr>
          <p:cNvPr id="15" name="ZoneTexte 14">
            <a:extLst>
              <a:ext uri="{FF2B5EF4-FFF2-40B4-BE49-F238E27FC236}">
                <a16:creationId xmlns:a16="http://schemas.microsoft.com/office/drawing/2014/main" id="{9FDAD115-30B0-9689-48A9-BF92A1CA93C8}"/>
              </a:ext>
            </a:extLst>
          </p:cNvPr>
          <p:cNvSpPr txBox="1"/>
          <p:nvPr/>
        </p:nvSpPr>
        <p:spPr>
          <a:xfrm>
            <a:off x="9903522" y="3903787"/>
            <a:ext cx="315035" cy="369332"/>
          </a:xfrm>
          <a:prstGeom prst="rect">
            <a:avLst/>
          </a:prstGeom>
        </p:spPr>
        <p:txBody>
          <a:bodyPr wrap="square" lIns="0" tIns="0" rIns="0" bIns="0" rtlCol="0" anchor="t" anchorCtr="0">
            <a:spAutoFit/>
          </a:bodyPr>
          <a:lstStyle/>
          <a:p>
            <a:pPr algn="l" fontAlgn="auto"/>
            <a:r>
              <a:rPr lang="fr-FR" sz="2400" b="1" dirty="0">
                <a:solidFill>
                  <a:srgbClr val="FF0000"/>
                </a:solidFill>
              </a:rPr>
              <a:t>-</a:t>
            </a:r>
          </a:p>
        </p:txBody>
      </p:sp>
    </p:spTree>
    <p:extLst>
      <p:ext uri="{BB962C8B-B14F-4D97-AF65-F5344CB8AC3E}">
        <p14:creationId xmlns:p14="http://schemas.microsoft.com/office/powerpoint/2010/main" val="385656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85</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6258" y="237309"/>
            <a:ext cx="10855569" cy="664797"/>
          </a:xfrm>
        </p:spPr>
        <p:txBody>
          <a:bodyPr/>
          <a:lstStyle/>
          <a:p>
            <a:r>
              <a:rPr lang="fr-FR" sz="2400" dirty="0"/>
              <a:t>Côté managers, le/la référent(e) éthique fait partie des principaux interlocuteurs à solliciter, au même titre que leur N+1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348175"/>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graphicFrame>
        <p:nvGraphicFramePr>
          <p:cNvPr id="13" name="Tableau 12">
            <a:extLst>
              <a:ext uri="{FF2B5EF4-FFF2-40B4-BE49-F238E27FC236}">
                <a16:creationId xmlns:a16="http://schemas.microsoft.com/office/drawing/2014/main" id="{DBB3BFC1-7BAA-DCDC-0F00-940FB6638A9C}"/>
              </a:ext>
            </a:extLst>
          </p:cNvPr>
          <p:cNvGraphicFramePr>
            <a:graphicFrameLocks noGrp="1"/>
          </p:cNvGraphicFramePr>
          <p:nvPr/>
        </p:nvGraphicFramePr>
        <p:xfrm>
          <a:off x="652733" y="953725"/>
          <a:ext cx="7250321" cy="285360"/>
        </p:xfrm>
        <a:graphic>
          <a:graphicData uri="http://schemas.openxmlformats.org/drawingml/2006/table">
            <a:tbl>
              <a:tblPr>
                <a:tableStyleId>{5C22544A-7EE6-4342-B048-85BDC9FD1C3A}</a:tableStyleId>
              </a:tblPr>
              <a:tblGrid>
                <a:gridCol w="7250321">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Q20. Pour discuter d’une question relative à l’éthique ou la conformité, feriez-vous confiance à…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graphicFrame>
        <p:nvGraphicFramePr>
          <p:cNvPr id="12" name="Graphique 11">
            <a:extLst>
              <a:ext uri="{FF2B5EF4-FFF2-40B4-BE49-F238E27FC236}">
                <a16:creationId xmlns:a16="http://schemas.microsoft.com/office/drawing/2014/main" id="{629CDFFE-871C-1F99-F34F-AD497723E1AA}"/>
              </a:ext>
            </a:extLst>
          </p:cNvPr>
          <p:cNvGraphicFramePr/>
          <p:nvPr/>
        </p:nvGraphicFramePr>
        <p:xfrm>
          <a:off x="668217" y="2319300"/>
          <a:ext cx="11212318" cy="4215045"/>
        </p:xfrm>
        <a:graphic>
          <a:graphicData uri="http://schemas.openxmlformats.org/drawingml/2006/chart">
            <c:chart xmlns:c="http://schemas.openxmlformats.org/drawingml/2006/chart" xmlns:r="http://schemas.openxmlformats.org/officeDocument/2006/relationships" r:id="rId2"/>
          </a:graphicData>
        </a:graphic>
      </p:graphicFrame>
      <p:sp>
        <p:nvSpPr>
          <p:cNvPr id="22" name="ZoneTexte 21">
            <a:extLst>
              <a:ext uri="{FF2B5EF4-FFF2-40B4-BE49-F238E27FC236}">
                <a16:creationId xmlns:a16="http://schemas.microsoft.com/office/drawing/2014/main" id="{67CC84F6-C223-AA89-8E5E-FCE0FBA88598}"/>
              </a:ext>
            </a:extLst>
          </p:cNvPr>
          <p:cNvSpPr txBox="1"/>
          <p:nvPr/>
        </p:nvSpPr>
        <p:spPr>
          <a:xfrm>
            <a:off x="3722264" y="2134634"/>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3" name="ZoneTexte 22">
            <a:extLst>
              <a:ext uri="{FF2B5EF4-FFF2-40B4-BE49-F238E27FC236}">
                <a16:creationId xmlns:a16="http://schemas.microsoft.com/office/drawing/2014/main" id="{7CF4C434-44E7-9B44-80CC-32416A85D4D7}"/>
              </a:ext>
            </a:extLst>
          </p:cNvPr>
          <p:cNvSpPr txBox="1"/>
          <p:nvPr/>
        </p:nvSpPr>
        <p:spPr>
          <a:xfrm>
            <a:off x="5794504" y="2134634"/>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4" name="ZoneTexte 23">
            <a:extLst>
              <a:ext uri="{FF2B5EF4-FFF2-40B4-BE49-F238E27FC236}">
                <a16:creationId xmlns:a16="http://schemas.microsoft.com/office/drawing/2014/main" id="{1EFA7B1E-6111-B370-4587-D4EC2E127133}"/>
              </a:ext>
            </a:extLst>
          </p:cNvPr>
          <p:cNvSpPr txBox="1"/>
          <p:nvPr/>
        </p:nvSpPr>
        <p:spPr>
          <a:xfrm>
            <a:off x="7903054" y="1985564"/>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5" name="ZoneTexte 24">
            <a:extLst>
              <a:ext uri="{FF2B5EF4-FFF2-40B4-BE49-F238E27FC236}">
                <a16:creationId xmlns:a16="http://schemas.microsoft.com/office/drawing/2014/main" id="{49FE2C2B-E760-8FA3-53DD-5C431C7799F4}"/>
              </a:ext>
            </a:extLst>
          </p:cNvPr>
          <p:cNvSpPr txBox="1"/>
          <p:nvPr/>
        </p:nvSpPr>
        <p:spPr>
          <a:xfrm>
            <a:off x="10101445" y="2888940"/>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Tree>
    <p:extLst>
      <p:ext uri="{BB962C8B-B14F-4D97-AF65-F5344CB8AC3E}">
        <p14:creationId xmlns:p14="http://schemas.microsoft.com/office/powerpoint/2010/main" val="57412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608572"/>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nvGraphicFramePr>
        <p:xfrm>
          <a:off x="785410" y="1043735"/>
          <a:ext cx="7245804" cy="285360"/>
        </p:xfrm>
        <a:graphic>
          <a:graphicData uri="http://schemas.openxmlformats.org/drawingml/2006/table">
            <a:tbl>
              <a:tblPr>
                <a:tableStyleId>{5C22544A-7EE6-4342-B048-85BDC9FD1C3A}</a:tableStyleId>
              </a:tblPr>
              <a:tblGrid>
                <a:gridCol w="7245804">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Q20. Pour discuter d’une question relative à l’éthique ou la conformité, feriez-vous confiance à…</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544264" y="181554"/>
            <a:ext cx="11312376" cy="664797"/>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 Profils identifiés pour discuter des questions relatives à l’éthique ou la conformité</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323655"/>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794337" y="137786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 – </a:t>
            </a:r>
            <a:r>
              <a:rPr lang="fr-FR" sz="1050" b="1" i="1" dirty="0">
                <a:latin typeface="Roboto" panose="020B0604020202020204" charset="0"/>
                <a:ea typeface="Roboto" panose="020B0604020202020204" charset="0"/>
              </a:rPr>
              <a:t>ST « Oui »</a:t>
            </a: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nvGraphicFramePr>
        <p:xfrm>
          <a:off x="386950" y="2246646"/>
          <a:ext cx="11469690" cy="2756509"/>
        </p:xfrm>
        <a:graphic>
          <a:graphicData uri="http://schemas.openxmlformats.org/drawingml/2006/table">
            <a:tbl>
              <a:tblPr firstRow="1" bandRow="1"/>
              <a:tblGrid>
                <a:gridCol w="3155663">
                  <a:extLst>
                    <a:ext uri="{9D8B030D-6E8A-4147-A177-3AD203B41FA5}">
                      <a16:colId xmlns:a16="http://schemas.microsoft.com/office/drawing/2014/main" val="1613173348"/>
                    </a:ext>
                  </a:extLst>
                </a:gridCol>
                <a:gridCol w="1241189">
                  <a:extLst>
                    <a:ext uri="{9D8B030D-6E8A-4147-A177-3AD203B41FA5}">
                      <a16:colId xmlns:a16="http://schemas.microsoft.com/office/drawing/2014/main" val="2417229433"/>
                    </a:ext>
                  </a:extLst>
                </a:gridCol>
                <a:gridCol w="3401414">
                  <a:extLst>
                    <a:ext uri="{9D8B030D-6E8A-4147-A177-3AD203B41FA5}">
                      <a16:colId xmlns:a16="http://schemas.microsoft.com/office/drawing/2014/main" val="4065695276"/>
                    </a:ext>
                  </a:extLst>
                </a:gridCol>
                <a:gridCol w="3671424">
                  <a:extLst>
                    <a:ext uri="{9D8B030D-6E8A-4147-A177-3AD203B41FA5}">
                      <a16:colId xmlns:a16="http://schemas.microsoft.com/office/drawing/2014/main" val="1842800419"/>
                    </a:ext>
                  </a:extLst>
                </a:gridCol>
              </a:tblGrid>
              <a:tr h="673448">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Un(e) représentant(e) du personnel</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69%</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500 à 4999 salariés : 72%</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5000 salariés ou + : 66%</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772022013"/>
                  </a:ext>
                </a:extLst>
              </a:tr>
              <a:tr h="493159">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Votre manager</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67%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30 à 39 ans : 73%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- 5 ans ancienneté : 73%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63%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989341"/>
                  </a:ext>
                </a:extLst>
              </a:tr>
              <a:tr h="40582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Le, la directeur(</a:t>
                      </a:r>
                      <a:r>
                        <a:rPr lang="fr-FR" sz="900" b="1" kern="1200" dirty="0" err="1">
                          <a:solidFill>
                            <a:schemeClr val="tx1"/>
                          </a:solidFill>
                          <a:latin typeface="Verdana"/>
                          <a:ea typeface="+mn-ea"/>
                          <a:cs typeface="+mn-cs"/>
                        </a:rPr>
                        <a:t>rice</a:t>
                      </a:r>
                      <a:r>
                        <a:rPr lang="fr-FR" sz="900" b="1" kern="1200" dirty="0">
                          <a:solidFill>
                            <a:schemeClr val="tx1"/>
                          </a:solidFill>
                          <a:latin typeface="Verdana"/>
                          <a:ea typeface="+mn-ea"/>
                          <a:cs typeface="+mn-cs"/>
                        </a:rPr>
                        <a:t>) de l’éthique, </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compliance ou le, la référent(e) éthique </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et conformité de votre entité</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60%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30 à 39 ans : 68%</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- 5 ans ancienneté : 67%</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54%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593490565"/>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Votre responsable des ressources humaines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59%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500 à 4999 salariés : 62%</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62%</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68%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5000 salariés ou + : 56%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57%</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55%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8002930"/>
                  </a:ext>
                </a:extLst>
              </a:tr>
              <a:tr h="54641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Quelqu’un d’autre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41%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30 à 39 ans : 55%</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51%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50 ans et plus : 38%</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37%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3837908201"/>
                  </a:ext>
                </a:extLst>
              </a:tr>
            </a:tbl>
          </a:graphicData>
        </a:graphic>
      </p:graphicFrame>
      <p:sp>
        <p:nvSpPr>
          <p:cNvPr id="4" name="Espace réservé du numéro de diapositive 3">
            <a:extLst>
              <a:ext uri="{FF2B5EF4-FFF2-40B4-BE49-F238E27FC236}">
                <a16:creationId xmlns:a16="http://schemas.microsoft.com/office/drawing/2014/main" id="{5D18DDDE-7E25-59B0-D61E-CB1937738ECE}"/>
              </a:ext>
            </a:extLst>
          </p:cNvPr>
          <p:cNvSpPr>
            <a:spLocks noGrp="1"/>
          </p:cNvSpPr>
          <p:nvPr>
            <p:ph type="sldNum" sz="quarter" idx="4"/>
          </p:nvPr>
        </p:nvSpPr>
        <p:spPr/>
        <p:txBody>
          <a:bodyPr/>
          <a:lstStyle/>
          <a:p>
            <a:fld id="{69A197D1-22BB-4CE7-B90B-919B10D073A0}" type="slidenum">
              <a:rPr lang="fr-FR" altLang="fr-FR" smtClean="0"/>
              <a:pPr/>
              <a:t>86</a:t>
            </a:fld>
            <a:endParaRPr lang="fr-FR" altLang="fr-FR" dirty="0"/>
          </a:p>
        </p:txBody>
      </p:sp>
    </p:spTree>
    <p:extLst>
      <p:ext uri="{BB962C8B-B14F-4D97-AF65-F5344CB8AC3E}">
        <p14:creationId xmlns:p14="http://schemas.microsoft.com/office/powerpoint/2010/main" val="238444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87</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48235" y="364404"/>
            <a:ext cx="10855569" cy="332399"/>
          </a:xfrm>
        </p:spPr>
        <p:txBody>
          <a:bodyPr/>
          <a:lstStyle/>
          <a:p>
            <a:r>
              <a:rPr lang="fr-FR" sz="2400" dirty="0"/>
              <a:t>7 répondants sur 10 considèrent que leur manager agit de façon éthique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998730"/>
          <a:ext cx="4487999" cy="285360"/>
        </p:xfrm>
        <a:graphic>
          <a:graphicData uri="http://schemas.openxmlformats.org/drawingml/2006/table">
            <a:tbl>
              <a:tblPr>
                <a:tableStyleId>{5C22544A-7EE6-4342-B048-85BDC9FD1C3A}</a:tableStyleId>
              </a:tblPr>
              <a:tblGrid>
                <a:gridCol w="4487999">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Q22. Diriez-vous que votre manager agit de façon éthique ?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313765"/>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572239"/>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5822817" y="3064610"/>
            <a:ext cx="4712713" cy="830997"/>
          </a:xfrm>
          <a:prstGeom prst="rect">
            <a:avLst/>
          </a:prstGeom>
          <a:noFill/>
        </p:spPr>
        <p:txBody>
          <a:bodyPr wrap="square" lIns="0" rIns="0" rtlCol="0" anchor="b">
            <a:spAutoFit/>
          </a:bodyPr>
          <a:lstStyle/>
          <a:p>
            <a:r>
              <a:rPr lang="en-US" sz="2400" b="1" noProof="1">
                <a:solidFill>
                  <a:srgbClr val="17406D"/>
                </a:solidFill>
                <a:latin typeface="Roboto" panose="02000000000000000000"/>
              </a:rPr>
              <a:t>Estiment que leur manager </a:t>
            </a:r>
          </a:p>
          <a:p>
            <a:r>
              <a:rPr lang="en-US" sz="2400" b="1" noProof="1">
                <a:solidFill>
                  <a:srgbClr val="17406D"/>
                </a:solidFill>
                <a:latin typeface="Roboto" panose="02000000000000000000"/>
              </a:rPr>
              <a:t>agit de façon éthique</a:t>
            </a:r>
          </a:p>
        </p:txBody>
      </p:sp>
      <p:graphicFrame>
        <p:nvGraphicFramePr>
          <p:cNvPr id="17" name="Graphique 16">
            <a:extLst>
              <a:ext uri="{FF2B5EF4-FFF2-40B4-BE49-F238E27FC236}">
                <a16:creationId xmlns:a16="http://schemas.microsoft.com/office/drawing/2014/main" id="{8461BCDC-F99C-0B2F-CEDD-F9C9B7279D4F}"/>
              </a:ext>
            </a:extLst>
          </p:cNvPr>
          <p:cNvGraphicFramePr/>
          <p:nvPr/>
        </p:nvGraphicFramePr>
        <p:xfrm>
          <a:off x="1570656" y="1904363"/>
          <a:ext cx="4327244" cy="3774887"/>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0">
            <a:extLst>
              <a:ext uri="{FF2B5EF4-FFF2-40B4-BE49-F238E27FC236}">
                <a16:creationId xmlns:a16="http://schemas.microsoft.com/office/drawing/2014/main" id="{AF496C5E-6973-122E-AFFD-CFF6A3C90605}"/>
              </a:ext>
            </a:extLst>
          </p:cNvPr>
          <p:cNvSpPr txBox="1"/>
          <p:nvPr/>
        </p:nvSpPr>
        <p:spPr>
          <a:xfrm>
            <a:off x="5702514" y="2241816"/>
            <a:ext cx="1345240" cy="830997"/>
          </a:xfrm>
          <a:prstGeom prst="rect">
            <a:avLst/>
          </a:prstGeom>
          <a:noFill/>
        </p:spPr>
        <p:txBody>
          <a:bodyPr wrap="none" rtlCol="0" anchor="ctr">
            <a:spAutoFit/>
          </a:bodyPr>
          <a:lstStyle/>
          <a:p>
            <a:r>
              <a:rPr lang="en-US" sz="4800" b="1" dirty="0">
                <a:solidFill>
                  <a:srgbClr val="17406D"/>
                </a:solidFill>
                <a:latin typeface="Roboto" panose="02000000000000000000"/>
              </a:rPr>
              <a:t>72%</a:t>
            </a:r>
          </a:p>
        </p:txBody>
      </p:sp>
      <p:sp>
        <p:nvSpPr>
          <p:cNvPr id="19" name="Arc 18">
            <a:extLst>
              <a:ext uri="{FF2B5EF4-FFF2-40B4-BE49-F238E27FC236}">
                <a16:creationId xmlns:a16="http://schemas.microsoft.com/office/drawing/2014/main" id="{DF99D336-9578-96B0-00F8-603674ED143F}"/>
              </a:ext>
            </a:extLst>
          </p:cNvPr>
          <p:cNvSpPr/>
          <p:nvPr/>
        </p:nvSpPr>
        <p:spPr>
          <a:xfrm>
            <a:off x="1570656" y="2078850"/>
            <a:ext cx="3490229" cy="3540429"/>
          </a:xfrm>
          <a:prstGeom prst="arc">
            <a:avLst>
              <a:gd name="adj1" fmla="val 16240063"/>
              <a:gd name="adj2" fmla="val 101102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 name="ZoneTexte 1">
            <a:extLst>
              <a:ext uri="{FF2B5EF4-FFF2-40B4-BE49-F238E27FC236}">
                <a16:creationId xmlns:a16="http://schemas.microsoft.com/office/drawing/2014/main" id="{68C000B0-42B1-B09B-F340-3FC4EE34C808}"/>
              </a:ext>
            </a:extLst>
          </p:cNvPr>
          <p:cNvSpPr txBox="1"/>
          <p:nvPr/>
        </p:nvSpPr>
        <p:spPr>
          <a:xfrm>
            <a:off x="5897900" y="3972596"/>
            <a:ext cx="1861135" cy="307777"/>
          </a:xfrm>
          <a:prstGeom prst="rect">
            <a:avLst/>
          </a:prstGeom>
        </p:spPr>
        <p:txBody>
          <a:bodyPr wrap="square" lIns="0" tIns="0" rIns="0" bIns="0" rtlCol="0" anchor="t" anchorCtr="0">
            <a:spAutoFit/>
          </a:bodyPr>
          <a:lstStyle/>
          <a:p>
            <a:pPr fontAlgn="auto"/>
            <a:r>
              <a:rPr lang="fr-FR" sz="1000" dirty="0">
                <a:solidFill>
                  <a:srgbClr val="00B050"/>
                </a:solidFill>
              </a:rPr>
              <a:t>Encadrant une équipe : 81%</a:t>
            </a:r>
          </a:p>
          <a:p>
            <a:pPr fontAlgn="auto"/>
            <a:r>
              <a:rPr lang="fr-FR" sz="1000" dirty="0">
                <a:solidFill>
                  <a:srgbClr val="FF0000"/>
                </a:solidFill>
              </a:rPr>
              <a:t>N’encadrant pas d’équipe : 67%</a:t>
            </a:r>
            <a:endParaRPr lang="fr-FR" sz="1050" dirty="0">
              <a:solidFill>
                <a:srgbClr val="FF0000"/>
              </a:solidFill>
            </a:endParaRPr>
          </a:p>
        </p:txBody>
      </p:sp>
      <p:graphicFrame>
        <p:nvGraphicFramePr>
          <p:cNvPr id="8" name="Graphique 7">
            <a:extLst>
              <a:ext uri="{FF2B5EF4-FFF2-40B4-BE49-F238E27FC236}">
                <a16:creationId xmlns:a16="http://schemas.microsoft.com/office/drawing/2014/main" id="{64CE8C72-C5C8-744F-5D2E-EE286CF8E07B}"/>
              </a:ext>
            </a:extLst>
          </p:cNvPr>
          <p:cNvGraphicFramePr/>
          <p:nvPr/>
        </p:nvGraphicFramePr>
        <p:xfrm>
          <a:off x="5820059" y="4928905"/>
          <a:ext cx="2880316" cy="8670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495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88</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233645"/>
            <a:ext cx="10855569" cy="664797"/>
          </a:xfrm>
        </p:spPr>
        <p:txBody>
          <a:bodyPr/>
          <a:lstStyle/>
          <a:p>
            <a:r>
              <a:rPr lang="fr-FR" sz="2400" dirty="0"/>
              <a:t>Près de 7 répondants sur 10 estiment que les valeurs de leur entreprise sont réellement mises en œuvre au quotidien. A noter : une conviction plutôt modérée (« oui plutôt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1133745"/>
          <a:ext cx="10483827" cy="285360"/>
        </p:xfrm>
        <a:graphic>
          <a:graphicData uri="http://schemas.openxmlformats.org/drawingml/2006/table">
            <a:tbl>
              <a:tblPr>
                <a:tableStyleId>{5C22544A-7EE6-4342-B048-85BDC9FD1C3A}</a:tableStyleId>
              </a:tblPr>
              <a:tblGrid>
                <a:gridCol w="10483827">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Q23. Diriez-vous que les valeurs de votre entreprise sont réellement mises en œuvre au quotidien dans votre environnement professionnel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3" name="ZoneTexte 12">
            <a:extLst>
              <a:ext uri="{FF2B5EF4-FFF2-40B4-BE49-F238E27FC236}">
                <a16:creationId xmlns:a16="http://schemas.microsoft.com/office/drawing/2014/main" id="{B4053FE8-F7E4-49E4-BCFD-E5BA37C18687}"/>
              </a:ext>
            </a:extLst>
          </p:cNvPr>
          <p:cNvSpPr txBox="1"/>
          <p:nvPr/>
        </p:nvSpPr>
        <p:spPr>
          <a:xfrm>
            <a:off x="668217" y="1476510"/>
            <a:ext cx="4754433"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11" name="TextBox 94">
            <a:extLst>
              <a:ext uri="{FF2B5EF4-FFF2-40B4-BE49-F238E27FC236}">
                <a16:creationId xmlns:a16="http://schemas.microsoft.com/office/drawing/2014/main" id="{3290525D-D13D-4CE8-4BAE-4DF6D416D786}"/>
              </a:ext>
            </a:extLst>
          </p:cNvPr>
          <p:cNvSpPr txBox="1"/>
          <p:nvPr/>
        </p:nvSpPr>
        <p:spPr>
          <a:xfrm>
            <a:off x="5894646" y="2917576"/>
            <a:ext cx="4712713" cy="1200329"/>
          </a:xfrm>
          <a:prstGeom prst="rect">
            <a:avLst/>
          </a:prstGeom>
          <a:noFill/>
        </p:spPr>
        <p:txBody>
          <a:bodyPr wrap="square" lIns="0" rIns="0" rtlCol="0" anchor="b">
            <a:spAutoFit/>
          </a:bodyPr>
          <a:lstStyle/>
          <a:p>
            <a:r>
              <a:rPr lang="en-US" sz="2400" b="1" noProof="1">
                <a:solidFill>
                  <a:srgbClr val="17406D"/>
                </a:solidFill>
                <a:latin typeface="Roboto" panose="02000000000000000000"/>
              </a:rPr>
              <a:t>Estiment que les valeurs de leur entreprise sont réellement mises en oeuvre au quotidien</a:t>
            </a:r>
          </a:p>
        </p:txBody>
      </p:sp>
      <p:graphicFrame>
        <p:nvGraphicFramePr>
          <p:cNvPr id="17" name="Graphique 16">
            <a:extLst>
              <a:ext uri="{FF2B5EF4-FFF2-40B4-BE49-F238E27FC236}">
                <a16:creationId xmlns:a16="http://schemas.microsoft.com/office/drawing/2014/main" id="{87A525DE-5BE5-64D2-7049-F5E8A143BE0F}"/>
              </a:ext>
            </a:extLst>
          </p:cNvPr>
          <p:cNvGraphicFramePr/>
          <p:nvPr/>
        </p:nvGraphicFramePr>
        <p:xfrm>
          <a:off x="1797017" y="2157442"/>
          <a:ext cx="4298983" cy="3811235"/>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0">
            <a:extLst>
              <a:ext uri="{FF2B5EF4-FFF2-40B4-BE49-F238E27FC236}">
                <a16:creationId xmlns:a16="http://schemas.microsoft.com/office/drawing/2014/main" id="{D147B756-D35D-41F9-7562-055FA8791D62}"/>
              </a:ext>
            </a:extLst>
          </p:cNvPr>
          <p:cNvSpPr txBox="1"/>
          <p:nvPr/>
        </p:nvSpPr>
        <p:spPr>
          <a:xfrm>
            <a:off x="5819551" y="2141722"/>
            <a:ext cx="1345240" cy="830997"/>
          </a:xfrm>
          <a:prstGeom prst="rect">
            <a:avLst/>
          </a:prstGeom>
          <a:noFill/>
        </p:spPr>
        <p:txBody>
          <a:bodyPr wrap="none" rtlCol="0" anchor="ctr">
            <a:spAutoFit/>
          </a:bodyPr>
          <a:lstStyle/>
          <a:p>
            <a:r>
              <a:rPr lang="en-US" sz="4800" b="1" dirty="0">
                <a:solidFill>
                  <a:srgbClr val="17406D"/>
                </a:solidFill>
                <a:latin typeface="Roboto" panose="02000000000000000000"/>
              </a:rPr>
              <a:t>69%</a:t>
            </a:r>
          </a:p>
        </p:txBody>
      </p:sp>
      <p:sp>
        <p:nvSpPr>
          <p:cNvPr id="19" name="Arc 18">
            <a:extLst>
              <a:ext uri="{FF2B5EF4-FFF2-40B4-BE49-F238E27FC236}">
                <a16:creationId xmlns:a16="http://schemas.microsoft.com/office/drawing/2014/main" id="{46A386BA-5A8B-45E0-53AF-6EED19B5D0B2}"/>
              </a:ext>
            </a:extLst>
          </p:cNvPr>
          <p:cNvSpPr/>
          <p:nvPr/>
        </p:nvSpPr>
        <p:spPr>
          <a:xfrm>
            <a:off x="1765983" y="2207771"/>
            <a:ext cx="3567316" cy="3481111"/>
          </a:xfrm>
          <a:prstGeom prst="arc">
            <a:avLst>
              <a:gd name="adj1" fmla="val 16240062"/>
              <a:gd name="adj2" fmla="val 904818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 name="ZoneTexte 1">
            <a:extLst>
              <a:ext uri="{FF2B5EF4-FFF2-40B4-BE49-F238E27FC236}">
                <a16:creationId xmlns:a16="http://schemas.microsoft.com/office/drawing/2014/main" id="{C0AF1A13-D244-8C96-C666-229A7A7A1834}"/>
              </a:ext>
            </a:extLst>
          </p:cNvPr>
          <p:cNvSpPr txBox="1"/>
          <p:nvPr/>
        </p:nvSpPr>
        <p:spPr>
          <a:xfrm>
            <a:off x="5894646" y="4162446"/>
            <a:ext cx="4113043" cy="307777"/>
          </a:xfrm>
          <a:prstGeom prst="rect">
            <a:avLst/>
          </a:prstGeom>
        </p:spPr>
        <p:txBody>
          <a:bodyPr wrap="square" lIns="0" tIns="0" rIns="0" bIns="0" rtlCol="0" anchor="t" anchorCtr="0">
            <a:spAutoFit/>
          </a:bodyPr>
          <a:lstStyle/>
          <a:p>
            <a:pPr fontAlgn="auto"/>
            <a:r>
              <a:rPr lang="fr-FR" sz="1000" dirty="0">
                <a:solidFill>
                  <a:srgbClr val="00B050"/>
                </a:solidFill>
              </a:rPr>
              <a:t>Homme : 72% </a:t>
            </a:r>
            <a:r>
              <a:rPr lang="fr-FR" sz="1000" dirty="0"/>
              <a:t>/</a:t>
            </a:r>
            <a:r>
              <a:rPr lang="fr-FR" sz="1000" dirty="0">
                <a:solidFill>
                  <a:srgbClr val="00B050"/>
                </a:solidFill>
              </a:rPr>
              <a:t> </a:t>
            </a:r>
            <a:r>
              <a:rPr lang="fr-FR" sz="1000" dirty="0">
                <a:solidFill>
                  <a:srgbClr val="FF0000"/>
                </a:solidFill>
              </a:rPr>
              <a:t>Femme : 67%</a:t>
            </a:r>
          </a:p>
          <a:p>
            <a:pPr fontAlgn="auto"/>
            <a:r>
              <a:rPr lang="fr-FR" sz="1000" dirty="0">
                <a:solidFill>
                  <a:srgbClr val="00B050"/>
                </a:solidFill>
              </a:rPr>
              <a:t>Encadrant une équipe : 78% </a:t>
            </a:r>
            <a:r>
              <a:rPr lang="fr-FR" sz="1000" dirty="0"/>
              <a:t>/</a:t>
            </a:r>
            <a:r>
              <a:rPr lang="fr-FR" sz="1000" dirty="0">
                <a:solidFill>
                  <a:srgbClr val="00B050"/>
                </a:solidFill>
              </a:rPr>
              <a:t> </a:t>
            </a:r>
            <a:r>
              <a:rPr lang="fr-FR" sz="1000" dirty="0">
                <a:solidFill>
                  <a:srgbClr val="FF0000"/>
                </a:solidFill>
              </a:rPr>
              <a:t>N’encadrant pas d’équipe : 65%</a:t>
            </a:r>
            <a:endParaRPr lang="fr-FR" sz="1050" dirty="0">
              <a:solidFill>
                <a:srgbClr val="FF0000"/>
              </a:solidFill>
            </a:endParaRPr>
          </a:p>
        </p:txBody>
      </p:sp>
      <p:graphicFrame>
        <p:nvGraphicFramePr>
          <p:cNvPr id="8" name="Graphique 7">
            <a:extLst>
              <a:ext uri="{FF2B5EF4-FFF2-40B4-BE49-F238E27FC236}">
                <a16:creationId xmlns:a16="http://schemas.microsoft.com/office/drawing/2014/main" id="{A92BFB8B-E375-99EF-0948-1246E6491F63}"/>
              </a:ext>
            </a:extLst>
          </p:cNvPr>
          <p:cNvGraphicFramePr/>
          <p:nvPr/>
        </p:nvGraphicFramePr>
        <p:xfrm>
          <a:off x="5555940" y="5192173"/>
          <a:ext cx="2880316" cy="867016"/>
        </p:xfrm>
        <a:graphic>
          <a:graphicData uri="http://schemas.openxmlformats.org/drawingml/2006/chart">
            <c:chart xmlns:c="http://schemas.openxmlformats.org/drawingml/2006/chart" xmlns:r="http://schemas.openxmlformats.org/officeDocument/2006/relationships" r:id="rId3"/>
          </a:graphicData>
        </a:graphic>
      </p:graphicFrame>
      <p:sp>
        <p:nvSpPr>
          <p:cNvPr id="4" name="Arc 3">
            <a:extLst>
              <a:ext uri="{FF2B5EF4-FFF2-40B4-BE49-F238E27FC236}">
                <a16:creationId xmlns:a16="http://schemas.microsoft.com/office/drawing/2014/main" id="{1A98E868-3AC7-D5B6-3851-2C2427275A1B}"/>
              </a:ext>
            </a:extLst>
          </p:cNvPr>
          <p:cNvSpPr/>
          <p:nvPr/>
        </p:nvSpPr>
        <p:spPr>
          <a:xfrm>
            <a:off x="3912507" y="3108929"/>
            <a:ext cx="498036" cy="342627"/>
          </a:xfrm>
          <a:prstGeom prst="arc">
            <a:avLst>
              <a:gd name="adj1" fmla="val 3671642"/>
              <a:gd name="adj2" fmla="val 0"/>
            </a:avLst>
          </a:prstGeom>
          <a:ln w="28575">
            <a:solidFill>
              <a:srgbClr val="F491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27873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BAE7A-5C67-47C6-F118-3667A311E5CA}"/>
              </a:ext>
            </a:extLst>
          </p:cNvPr>
          <p:cNvSpPr>
            <a:spLocks noGrp="1"/>
          </p:cNvSpPr>
          <p:nvPr>
            <p:ph type="title"/>
          </p:nvPr>
        </p:nvSpPr>
        <p:spPr>
          <a:xfrm>
            <a:off x="803711" y="378646"/>
            <a:ext cx="10872909" cy="332399"/>
          </a:xfrm>
        </p:spPr>
        <p:txBody>
          <a:bodyPr/>
          <a:lstStyle/>
          <a:p>
            <a:r>
              <a:rPr lang="fr-FR" sz="2400" dirty="0"/>
              <a:t>Des managers convaincus de l’engagement éthique de leur N+1 et de leur entreprise</a:t>
            </a:r>
          </a:p>
        </p:txBody>
      </p:sp>
      <p:sp>
        <p:nvSpPr>
          <p:cNvPr id="4" name="Espace réservé du pied de page 3">
            <a:extLst>
              <a:ext uri="{FF2B5EF4-FFF2-40B4-BE49-F238E27FC236}">
                <a16:creationId xmlns:a16="http://schemas.microsoft.com/office/drawing/2014/main" id="{BD7541D4-C108-A807-D96D-C431D1A69BF8}"/>
              </a:ext>
            </a:extLst>
          </p:cNvPr>
          <p:cNvSpPr>
            <a:spLocks noGrp="1"/>
          </p:cNvSpPr>
          <p:nvPr>
            <p:ph type="ftr" sz="quarter" idx="3"/>
          </p:nvPr>
        </p:nvSpPr>
        <p:spPr/>
        <p:txBody>
          <a:bodyPr/>
          <a:lstStyle/>
          <a:p>
            <a:r>
              <a:rPr lang="fr-FR" altLang="fr-FR"/>
              <a:t>Occurrence pour le Cercle d’Ethique des Affaires  | Barômètre du climat Ethique | mai 2023</a:t>
            </a:r>
            <a:endParaRPr lang="fr-FR" altLang="fr-FR" dirty="0"/>
          </a:p>
        </p:txBody>
      </p:sp>
      <p:sp>
        <p:nvSpPr>
          <p:cNvPr id="5" name="Espace réservé du numéro de diapositive 4">
            <a:extLst>
              <a:ext uri="{FF2B5EF4-FFF2-40B4-BE49-F238E27FC236}">
                <a16:creationId xmlns:a16="http://schemas.microsoft.com/office/drawing/2014/main" id="{4D6293A9-0340-BFC2-5C00-B8F1D23491F1}"/>
              </a:ext>
            </a:extLst>
          </p:cNvPr>
          <p:cNvSpPr>
            <a:spLocks noGrp="1"/>
          </p:cNvSpPr>
          <p:nvPr>
            <p:ph type="sldNum" sz="quarter" idx="4"/>
          </p:nvPr>
        </p:nvSpPr>
        <p:spPr/>
        <p:txBody>
          <a:bodyPr/>
          <a:lstStyle/>
          <a:p>
            <a:fld id="{69A197D1-22BB-4CE7-B90B-919B10D073A0}" type="slidenum">
              <a:rPr lang="fr-FR" altLang="fr-FR" smtClean="0"/>
              <a:pPr/>
              <a:t>89</a:t>
            </a:fld>
            <a:endParaRPr lang="fr-FR" altLang="fr-FR" dirty="0"/>
          </a:p>
        </p:txBody>
      </p:sp>
      <p:graphicFrame>
        <p:nvGraphicFramePr>
          <p:cNvPr id="6" name="Graphique 5">
            <a:extLst>
              <a:ext uri="{FF2B5EF4-FFF2-40B4-BE49-F238E27FC236}">
                <a16:creationId xmlns:a16="http://schemas.microsoft.com/office/drawing/2014/main" id="{03178F5C-9E68-51D4-F6F5-F4BFCA23B3A7}"/>
              </a:ext>
            </a:extLst>
          </p:cNvPr>
          <p:cNvGraphicFramePr/>
          <p:nvPr/>
        </p:nvGraphicFramePr>
        <p:xfrm>
          <a:off x="1865530" y="3203975"/>
          <a:ext cx="2745304" cy="30348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au 6">
            <a:extLst>
              <a:ext uri="{FF2B5EF4-FFF2-40B4-BE49-F238E27FC236}">
                <a16:creationId xmlns:a16="http://schemas.microsoft.com/office/drawing/2014/main" id="{F7486006-17D5-2946-8D26-09421E2A5171}"/>
              </a:ext>
            </a:extLst>
          </p:cNvPr>
          <p:cNvGraphicFramePr>
            <a:graphicFrameLocks noGrp="1"/>
          </p:cNvGraphicFramePr>
          <p:nvPr/>
        </p:nvGraphicFramePr>
        <p:xfrm>
          <a:off x="652733" y="1211650"/>
          <a:ext cx="10483828" cy="498720"/>
        </p:xfrm>
        <a:graphic>
          <a:graphicData uri="http://schemas.openxmlformats.org/drawingml/2006/table">
            <a:tbl>
              <a:tblPr>
                <a:tableStyleId>{5C22544A-7EE6-4342-B048-85BDC9FD1C3A}</a:tableStyleId>
              </a:tblPr>
              <a:tblGrid>
                <a:gridCol w="10483828">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Q22. Diriez-vous que votre manager agit de façon éthique ?</a:t>
                      </a:r>
                    </a:p>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Q23. Diriez-vous que les valeurs de votre entreprise sont réellement mises en œuvre au quotidien dans votre environnement professionnel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8" name="ZoneTexte 7">
            <a:extLst>
              <a:ext uri="{FF2B5EF4-FFF2-40B4-BE49-F238E27FC236}">
                <a16:creationId xmlns:a16="http://schemas.microsoft.com/office/drawing/2014/main" id="{A1CD2991-A2C1-3FDE-C1D6-B14D9BB8DE33}"/>
              </a:ext>
            </a:extLst>
          </p:cNvPr>
          <p:cNvSpPr txBox="1"/>
          <p:nvPr/>
        </p:nvSpPr>
        <p:spPr>
          <a:xfrm>
            <a:off x="668217" y="1788074"/>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15" name="TextBox 94">
            <a:extLst>
              <a:ext uri="{FF2B5EF4-FFF2-40B4-BE49-F238E27FC236}">
                <a16:creationId xmlns:a16="http://schemas.microsoft.com/office/drawing/2014/main" id="{8FA3A21D-A42E-2D77-80B4-38969E7D0B78}"/>
              </a:ext>
            </a:extLst>
          </p:cNvPr>
          <p:cNvSpPr txBox="1"/>
          <p:nvPr/>
        </p:nvSpPr>
        <p:spPr>
          <a:xfrm>
            <a:off x="6903964" y="2034240"/>
            <a:ext cx="4772656" cy="584775"/>
          </a:xfrm>
          <a:prstGeom prst="rect">
            <a:avLst/>
          </a:prstGeom>
          <a:noFill/>
        </p:spPr>
        <p:txBody>
          <a:bodyPr wrap="square" lIns="0" rIns="0" rtlCol="0" anchor="b">
            <a:spAutoFit/>
          </a:bodyPr>
          <a:lstStyle/>
          <a:p>
            <a:pPr algn="ctr"/>
            <a:r>
              <a:rPr lang="en-US" sz="1600" b="1" noProof="1">
                <a:solidFill>
                  <a:srgbClr val="17406D"/>
                </a:solidFill>
                <a:latin typeface="Roboto" panose="02000000000000000000"/>
              </a:rPr>
              <a:t>Estiment que valeurs de leur entreprise sont réellement mises en oeuvre au quotidien</a:t>
            </a:r>
          </a:p>
        </p:txBody>
      </p:sp>
      <p:graphicFrame>
        <p:nvGraphicFramePr>
          <p:cNvPr id="20" name="Graphique 19">
            <a:extLst>
              <a:ext uri="{FF2B5EF4-FFF2-40B4-BE49-F238E27FC236}">
                <a16:creationId xmlns:a16="http://schemas.microsoft.com/office/drawing/2014/main" id="{BF69614B-13E8-4558-93D8-DD94778F6086}"/>
              </a:ext>
            </a:extLst>
          </p:cNvPr>
          <p:cNvGraphicFramePr/>
          <p:nvPr/>
        </p:nvGraphicFramePr>
        <p:xfrm>
          <a:off x="7851195" y="3203975"/>
          <a:ext cx="2745305" cy="3034829"/>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Connecteur droit 22">
            <a:extLst>
              <a:ext uri="{FF2B5EF4-FFF2-40B4-BE49-F238E27FC236}">
                <a16:creationId xmlns:a16="http://schemas.microsoft.com/office/drawing/2014/main" id="{A92A96F2-0BC2-EAF2-271B-C6EEBAF03D0F}"/>
              </a:ext>
            </a:extLst>
          </p:cNvPr>
          <p:cNvCxnSpPr>
            <a:cxnSpLocks/>
          </p:cNvCxnSpPr>
          <p:nvPr/>
        </p:nvCxnSpPr>
        <p:spPr>
          <a:xfrm>
            <a:off x="6186010" y="2978950"/>
            <a:ext cx="0" cy="3150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Box 94">
            <a:extLst>
              <a:ext uri="{FF2B5EF4-FFF2-40B4-BE49-F238E27FC236}">
                <a16:creationId xmlns:a16="http://schemas.microsoft.com/office/drawing/2014/main" id="{F23D03D4-FB0D-6723-F991-76D53E1F0423}"/>
              </a:ext>
            </a:extLst>
          </p:cNvPr>
          <p:cNvSpPr txBox="1"/>
          <p:nvPr/>
        </p:nvSpPr>
        <p:spPr>
          <a:xfrm>
            <a:off x="806523" y="2034240"/>
            <a:ext cx="4772656" cy="584775"/>
          </a:xfrm>
          <a:prstGeom prst="rect">
            <a:avLst/>
          </a:prstGeom>
          <a:noFill/>
        </p:spPr>
        <p:txBody>
          <a:bodyPr wrap="square" lIns="0" rIns="0" rtlCol="0" anchor="b">
            <a:spAutoFit/>
          </a:bodyPr>
          <a:lstStyle/>
          <a:p>
            <a:pPr algn="ctr"/>
            <a:r>
              <a:rPr lang="en-US" sz="1600" b="1" noProof="1">
                <a:solidFill>
                  <a:srgbClr val="17406D"/>
                </a:solidFill>
                <a:latin typeface="Roboto" panose="02000000000000000000"/>
              </a:rPr>
              <a:t>Estiment que leur manager </a:t>
            </a:r>
          </a:p>
          <a:p>
            <a:pPr algn="ctr"/>
            <a:r>
              <a:rPr lang="en-US" sz="1600" b="1" noProof="1">
                <a:solidFill>
                  <a:srgbClr val="17406D"/>
                </a:solidFill>
                <a:latin typeface="Roboto" panose="02000000000000000000"/>
              </a:rPr>
              <a:t>agit de façon éthique</a:t>
            </a:r>
          </a:p>
        </p:txBody>
      </p:sp>
      <p:sp>
        <p:nvSpPr>
          <p:cNvPr id="22" name="ZoneTexte 21">
            <a:extLst>
              <a:ext uri="{FF2B5EF4-FFF2-40B4-BE49-F238E27FC236}">
                <a16:creationId xmlns:a16="http://schemas.microsoft.com/office/drawing/2014/main" id="{EC8F9E77-4118-98C4-0A03-A580399C47AF}"/>
              </a:ext>
            </a:extLst>
          </p:cNvPr>
          <p:cNvSpPr txBox="1"/>
          <p:nvPr/>
        </p:nvSpPr>
        <p:spPr>
          <a:xfrm>
            <a:off x="2765630" y="2924653"/>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5" name="ZoneTexte 24">
            <a:extLst>
              <a:ext uri="{FF2B5EF4-FFF2-40B4-BE49-F238E27FC236}">
                <a16:creationId xmlns:a16="http://schemas.microsoft.com/office/drawing/2014/main" id="{1DAE0944-3A3B-1DCB-463D-2E785CF968E4}"/>
              </a:ext>
            </a:extLst>
          </p:cNvPr>
          <p:cNvSpPr txBox="1"/>
          <p:nvPr/>
        </p:nvSpPr>
        <p:spPr>
          <a:xfrm>
            <a:off x="8751295" y="2953146"/>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3" name="Forme libre : forme 2">
            <a:extLst>
              <a:ext uri="{FF2B5EF4-FFF2-40B4-BE49-F238E27FC236}">
                <a16:creationId xmlns:a16="http://schemas.microsoft.com/office/drawing/2014/main" id="{28FBDF2D-6103-404F-4904-7EAB49723500}"/>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Tree>
    <p:extLst>
      <p:ext uri="{BB962C8B-B14F-4D97-AF65-F5344CB8AC3E}">
        <p14:creationId xmlns:p14="http://schemas.microsoft.com/office/powerpoint/2010/main" val="404619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9</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293528"/>
            <a:ext cx="11216044" cy="332399"/>
          </a:xfrm>
        </p:spPr>
        <p:txBody>
          <a:bodyPr/>
          <a:lstStyle/>
          <a:p>
            <a:r>
              <a:rPr lang="fr-FR" sz="2400" dirty="0"/>
              <a:t>GLOBALEMENT, UNE PROGRESSION QUI SEMBLE ENCOURAGEANTE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278650"/>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1030104"/>
          <a:ext cx="10618839" cy="498720"/>
        </p:xfrm>
        <a:graphic>
          <a:graphicData uri="http://schemas.openxmlformats.org/drawingml/2006/table">
            <a:tbl>
              <a:tblPr>
                <a:tableStyleId>{5C22544A-7EE6-4342-B048-85BDC9FD1C3A}</a:tableStyleId>
              </a:tblPr>
              <a:tblGrid>
                <a:gridCol w="10618839">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Au cours des deux dernières années, avez-vous observé dans votre entreprise une évolution des comportements individuels en matière d’éthique et de conformité… </a:t>
                      </a:r>
                      <a:endParaRPr lang="fr-FR" sz="1400" b="1" kern="1200" dirty="0">
                        <a:solidFill>
                          <a:schemeClr val="dk1"/>
                        </a:solidFill>
                        <a:effectLst/>
                        <a:latin typeface="Roboto" panose="02000000000000000000" pitchFamily="2" charset="0"/>
                        <a:ea typeface="Roboto" panose="02000000000000000000" pitchFamily="2" charset="0"/>
                        <a:cs typeface="+mn-cs"/>
                      </a:endParaRP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73316"/>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26" name="TextBox 94">
            <a:extLst>
              <a:ext uri="{FF2B5EF4-FFF2-40B4-BE49-F238E27FC236}">
                <a16:creationId xmlns:a16="http://schemas.microsoft.com/office/drawing/2014/main" id="{8B61680B-8295-133D-3C05-82A9BF65B1A2}"/>
              </a:ext>
            </a:extLst>
          </p:cNvPr>
          <p:cNvSpPr txBox="1"/>
          <p:nvPr/>
        </p:nvSpPr>
        <p:spPr>
          <a:xfrm>
            <a:off x="5510935" y="3087449"/>
            <a:ext cx="2925325" cy="461665"/>
          </a:xfrm>
          <a:prstGeom prst="rect">
            <a:avLst/>
          </a:prstGeom>
          <a:noFill/>
        </p:spPr>
        <p:txBody>
          <a:bodyPr wrap="square" lIns="0" rIns="0" rtlCol="0" anchor="b">
            <a:spAutoFit/>
          </a:bodyPr>
          <a:lstStyle/>
          <a:p>
            <a:r>
              <a:rPr lang="en-US" sz="2400" b="1" noProof="1">
                <a:solidFill>
                  <a:schemeClr val="bg1">
                    <a:lumMod val="50000"/>
                  </a:schemeClr>
                </a:solidFill>
                <a:latin typeface="Roboto" panose="02000000000000000000"/>
              </a:rPr>
              <a:t>Aucune évolution</a:t>
            </a:r>
          </a:p>
        </p:txBody>
      </p:sp>
      <p:sp>
        <p:nvSpPr>
          <p:cNvPr id="27" name="TextBox 10">
            <a:extLst>
              <a:ext uri="{FF2B5EF4-FFF2-40B4-BE49-F238E27FC236}">
                <a16:creationId xmlns:a16="http://schemas.microsoft.com/office/drawing/2014/main" id="{5476E113-C7B3-57DC-DD14-E98C0B228CEE}"/>
              </a:ext>
            </a:extLst>
          </p:cNvPr>
          <p:cNvSpPr txBox="1"/>
          <p:nvPr/>
        </p:nvSpPr>
        <p:spPr>
          <a:xfrm>
            <a:off x="3710735" y="2791553"/>
            <a:ext cx="1635384" cy="1015663"/>
          </a:xfrm>
          <a:prstGeom prst="rect">
            <a:avLst/>
          </a:prstGeom>
          <a:noFill/>
        </p:spPr>
        <p:txBody>
          <a:bodyPr wrap="none" rtlCol="0" anchor="ctr">
            <a:spAutoFit/>
          </a:bodyPr>
          <a:lstStyle/>
          <a:p>
            <a:r>
              <a:rPr lang="en-US" sz="6000" b="1" dirty="0">
                <a:solidFill>
                  <a:schemeClr val="bg1">
                    <a:lumMod val="50000"/>
                  </a:schemeClr>
                </a:solidFill>
                <a:latin typeface="Roboto" panose="02000000000000000000"/>
              </a:rPr>
              <a:t>48%</a:t>
            </a:r>
          </a:p>
        </p:txBody>
      </p:sp>
      <p:sp>
        <p:nvSpPr>
          <p:cNvPr id="28" name="TextBox 10">
            <a:extLst>
              <a:ext uri="{FF2B5EF4-FFF2-40B4-BE49-F238E27FC236}">
                <a16:creationId xmlns:a16="http://schemas.microsoft.com/office/drawing/2014/main" id="{C1CEE103-1EAA-F0CB-6062-5C8B48548D0D}"/>
              </a:ext>
            </a:extLst>
          </p:cNvPr>
          <p:cNvSpPr txBox="1"/>
          <p:nvPr/>
        </p:nvSpPr>
        <p:spPr>
          <a:xfrm>
            <a:off x="3710735" y="4080846"/>
            <a:ext cx="1635384" cy="1015663"/>
          </a:xfrm>
          <a:prstGeom prst="rect">
            <a:avLst/>
          </a:prstGeom>
          <a:noFill/>
        </p:spPr>
        <p:txBody>
          <a:bodyPr wrap="none" rtlCol="0" anchor="ctr">
            <a:spAutoFit/>
          </a:bodyPr>
          <a:lstStyle/>
          <a:p>
            <a:r>
              <a:rPr lang="en-US" sz="6000" b="1" dirty="0">
                <a:solidFill>
                  <a:srgbClr val="00B050"/>
                </a:solidFill>
                <a:latin typeface="Roboto" panose="02000000000000000000"/>
              </a:rPr>
              <a:t>37%</a:t>
            </a:r>
          </a:p>
        </p:txBody>
      </p:sp>
      <p:sp>
        <p:nvSpPr>
          <p:cNvPr id="29" name="TextBox 94">
            <a:extLst>
              <a:ext uri="{FF2B5EF4-FFF2-40B4-BE49-F238E27FC236}">
                <a16:creationId xmlns:a16="http://schemas.microsoft.com/office/drawing/2014/main" id="{71B319ED-8D07-149C-6BFD-01A78D35938E}"/>
              </a:ext>
            </a:extLst>
          </p:cNvPr>
          <p:cNvSpPr txBox="1"/>
          <p:nvPr/>
        </p:nvSpPr>
        <p:spPr>
          <a:xfrm>
            <a:off x="5510934" y="4357555"/>
            <a:ext cx="3375376" cy="461665"/>
          </a:xfrm>
          <a:prstGeom prst="rect">
            <a:avLst/>
          </a:prstGeom>
          <a:noFill/>
        </p:spPr>
        <p:txBody>
          <a:bodyPr wrap="square" lIns="0" rIns="0" rtlCol="0" anchor="b">
            <a:spAutoFit/>
          </a:bodyPr>
          <a:lstStyle/>
          <a:p>
            <a:r>
              <a:rPr lang="en-US" sz="2400" b="1" noProof="1">
                <a:solidFill>
                  <a:srgbClr val="00B050"/>
                </a:solidFill>
                <a:latin typeface="Roboto" panose="02000000000000000000"/>
              </a:rPr>
              <a:t>Une évolution positive</a:t>
            </a:r>
          </a:p>
        </p:txBody>
      </p:sp>
    </p:spTree>
    <p:extLst>
      <p:ext uri="{BB962C8B-B14F-4D97-AF65-F5344CB8AC3E}">
        <p14:creationId xmlns:p14="http://schemas.microsoft.com/office/powerpoint/2010/main" val="246212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90</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154426"/>
            <a:ext cx="11216044" cy="664797"/>
          </a:xfrm>
        </p:spPr>
        <p:txBody>
          <a:bodyPr/>
          <a:lstStyle/>
          <a:p>
            <a:r>
              <a:rPr lang="fr-FR" sz="2400" dirty="0"/>
              <a:t>Près de la moitié des répondants estime qu’il n’y a pas eu d’évolution des comportements en matière d’éthique. A noter que lorsqu’une évolution est observée, elle est généralement positive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278650"/>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1140252"/>
          <a:ext cx="10618839" cy="498720"/>
        </p:xfrm>
        <a:graphic>
          <a:graphicData uri="http://schemas.openxmlformats.org/drawingml/2006/table">
            <a:tbl>
              <a:tblPr>
                <a:tableStyleId>{5C22544A-7EE6-4342-B048-85BDC9FD1C3A}</a:tableStyleId>
              </a:tblPr>
              <a:tblGrid>
                <a:gridCol w="10618839">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Q24. Au cours des deux dernières années, avez-vous observé dans votre entreprise une évolution des comportements individuels en matière d’éthique et de conformité… </a:t>
                      </a:r>
                      <a:endParaRPr lang="fr-FR" sz="1400" b="1" kern="1200" dirty="0">
                        <a:solidFill>
                          <a:schemeClr val="dk1"/>
                        </a:solidFill>
                        <a:effectLst/>
                        <a:latin typeface="Roboto" panose="02000000000000000000" pitchFamily="2" charset="0"/>
                        <a:ea typeface="Roboto" panose="02000000000000000000" pitchFamily="2" charset="0"/>
                        <a:cs typeface="+mn-cs"/>
                      </a:endParaRP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681417"/>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graphicFrame>
        <p:nvGraphicFramePr>
          <p:cNvPr id="3" name="Graphique 2">
            <a:extLst>
              <a:ext uri="{FF2B5EF4-FFF2-40B4-BE49-F238E27FC236}">
                <a16:creationId xmlns:a16="http://schemas.microsoft.com/office/drawing/2014/main" id="{9AFDDEB2-3B9D-FEC9-4DBC-8C230B66437A}"/>
              </a:ext>
            </a:extLst>
          </p:cNvPr>
          <p:cNvGraphicFramePr/>
          <p:nvPr/>
        </p:nvGraphicFramePr>
        <p:xfrm>
          <a:off x="1595500" y="2233167"/>
          <a:ext cx="4821713" cy="38174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phique 3">
            <a:extLst>
              <a:ext uri="{FF2B5EF4-FFF2-40B4-BE49-F238E27FC236}">
                <a16:creationId xmlns:a16="http://schemas.microsoft.com/office/drawing/2014/main" id="{76F6C964-3B9D-795F-3739-83F387E325D2}"/>
              </a:ext>
            </a:extLst>
          </p:cNvPr>
          <p:cNvGraphicFramePr/>
          <p:nvPr/>
        </p:nvGraphicFramePr>
        <p:xfrm>
          <a:off x="9066330" y="3292894"/>
          <a:ext cx="2745305" cy="2656386"/>
        </p:xfrm>
        <a:graphic>
          <a:graphicData uri="http://schemas.openxmlformats.org/drawingml/2006/chart">
            <c:chart xmlns:c="http://schemas.openxmlformats.org/drawingml/2006/chart" xmlns:r="http://schemas.openxmlformats.org/officeDocument/2006/relationships" r:id="rId3"/>
          </a:graphicData>
        </a:graphic>
      </p:graphicFrame>
      <p:sp>
        <p:nvSpPr>
          <p:cNvPr id="19" name="ZoneTexte 18">
            <a:extLst>
              <a:ext uri="{FF2B5EF4-FFF2-40B4-BE49-F238E27FC236}">
                <a16:creationId xmlns:a16="http://schemas.microsoft.com/office/drawing/2014/main" id="{7458498A-F6CA-CB73-C9D1-129247CF6D5B}"/>
              </a:ext>
            </a:extLst>
          </p:cNvPr>
          <p:cNvSpPr txBox="1"/>
          <p:nvPr/>
        </p:nvSpPr>
        <p:spPr>
          <a:xfrm>
            <a:off x="9961086" y="3026186"/>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18" name="ZoneTexte 17">
            <a:extLst>
              <a:ext uri="{FF2B5EF4-FFF2-40B4-BE49-F238E27FC236}">
                <a16:creationId xmlns:a16="http://schemas.microsoft.com/office/drawing/2014/main" id="{48F14435-F382-6EF4-E00A-3497CA17F1A6}"/>
              </a:ext>
            </a:extLst>
          </p:cNvPr>
          <p:cNvSpPr txBox="1"/>
          <p:nvPr/>
        </p:nvSpPr>
        <p:spPr>
          <a:xfrm>
            <a:off x="820616" y="5873100"/>
            <a:ext cx="3960440" cy="469359"/>
          </a:xfrm>
          <a:prstGeom prst="rect">
            <a:avLst/>
          </a:prstGeom>
        </p:spPr>
        <p:txBody>
          <a:bodyPr wrap="square" lIns="0" tIns="0" rIns="0" bIns="0" rtlCol="0" anchor="t" anchorCtr="0">
            <a:spAutoFit/>
          </a:bodyPr>
          <a:lstStyle/>
          <a:p>
            <a:pPr algn="r" fontAlgn="auto"/>
            <a:r>
              <a:rPr lang="fr-FR" sz="1000" i="1" dirty="0">
                <a:solidFill>
                  <a:schemeClr val="bg1">
                    <a:lumMod val="50000"/>
                  </a:schemeClr>
                </a:solidFill>
              </a:rPr>
              <a:t>(Modalité Positive)</a:t>
            </a:r>
          </a:p>
          <a:p>
            <a:pPr algn="r" fontAlgn="auto"/>
            <a:r>
              <a:rPr lang="fr-FR" sz="1000" dirty="0">
                <a:solidFill>
                  <a:srgbClr val="00B050"/>
                </a:solidFill>
              </a:rPr>
              <a:t>Homme : 42% </a:t>
            </a:r>
            <a:r>
              <a:rPr lang="fr-FR" sz="1000" dirty="0"/>
              <a:t>/</a:t>
            </a:r>
            <a:r>
              <a:rPr lang="fr-FR" sz="1000" dirty="0">
                <a:solidFill>
                  <a:srgbClr val="00B050"/>
                </a:solidFill>
              </a:rPr>
              <a:t> </a:t>
            </a:r>
            <a:r>
              <a:rPr lang="fr-FR" sz="1000" dirty="0">
                <a:solidFill>
                  <a:srgbClr val="FF0000"/>
                </a:solidFill>
              </a:rPr>
              <a:t>Femme : 35%</a:t>
            </a:r>
          </a:p>
          <a:p>
            <a:pPr algn="r" fontAlgn="auto"/>
            <a:r>
              <a:rPr lang="fr-FR" sz="1000" dirty="0">
                <a:solidFill>
                  <a:srgbClr val="00B050"/>
                </a:solidFill>
              </a:rPr>
              <a:t>Encadrant d’une équipe : 49% </a:t>
            </a:r>
            <a:r>
              <a:rPr lang="fr-FR" sz="1000" dirty="0"/>
              <a:t>/</a:t>
            </a:r>
            <a:r>
              <a:rPr lang="fr-FR" sz="1000" dirty="0">
                <a:solidFill>
                  <a:srgbClr val="00B050"/>
                </a:solidFill>
              </a:rPr>
              <a:t> </a:t>
            </a:r>
            <a:r>
              <a:rPr lang="fr-FR" sz="1000" dirty="0">
                <a:solidFill>
                  <a:srgbClr val="FF0000"/>
                </a:solidFill>
              </a:rPr>
              <a:t>N’encadrant pas d’équipe : 33%</a:t>
            </a:r>
          </a:p>
        </p:txBody>
      </p:sp>
      <p:sp>
        <p:nvSpPr>
          <p:cNvPr id="24" name="TextBox 94">
            <a:extLst>
              <a:ext uri="{FF2B5EF4-FFF2-40B4-BE49-F238E27FC236}">
                <a16:creationId xmlns:a16="http://schemas.microsoft.com/office/drawing/2014/main" id="{C67C87DD-C473-6757-5E2B-068EE2FF93BA}"/>
              </a:ext>
            </a:extLst>
          </p:cNvPr>
          <p:cNvSpPr txBox="1"/>
          <p:nvPr/>
        </p:nvSpPr>
        <p:spPr>
          <a:xfrm>
            <a:off x="5375920" y="3891681"/>
            <a:ext cx="3600296" cy="1477328"/>
          </a:xfrm>
          <a:prstGeom prst="rect">
            <a:avLst/>
          </a:prstGeom>
          <a:noFill/>
        </p:spPr>
        <p:txBody>
          <a:bodyPr wrap="square" lIns="0" rIns="0" rtlCol="0" anchor="b">
            <a:spAutoFit/>
          </a:bodyPr>
          <a:lstStyle/>
          <a:p>
            <a:r>
              <a:rPr lang="en-US" sz="1800" b="1" noProof="1">
                <a:solidFill>
                  <a:srgbClr val="17406D"/>
                </a:solidFill>
                <a:latin typeface="Roboto" panose="02000000000000000000"/>
              </a:rPr>
              <a:t>N’ont observé aucune évolution des comportements individuels en matière d’éthique et de conformité au cours des deux dernières années</a:t>
            </a:r>
          </a:p>
        </p:txBody>
      </p:sp>
      <p:sp>
        <p:nvSpPr>
          <p:cNvPr id="25" name="TextBox 10">
            <a:extLst>
              <a:ext uri="{FF2B5EF4-FFF2-40B4-BE49-F238E27FC236}">
                <a16:creationId xmlns:a16="http://schemas.microsoft.com/office/drawing/2014/main" id="{BF84CA54-60BE-E230-6667-4355DD13C58C}"/>
              </a:ext>
            </a:extLst>
          </p:cNvPr>
          <p:cNvSpPr txBox="1"/>
          <p:nvPr/>
        </p:nvSpPr>
        <p:spPr>
          <a:xfrm>
            <a:off x="5289532" y="3228073"/>
            <a:ext cx="1345240" cy="830997"/>
          </a:xfrm>
          <a:prstGeom prst="rect">
            <a:avLst/>
          </a:prstGeom>
          <a:noFill/>
        </p:spPr>
        <p:txBody>
          <a:bodyPr wrap="none" rtlCol="0" anchor="ctr">
            <a:spAutoFit/>
          </a:bodyPr>
          <a:lstStyle/>
          <a:p>
            <a:r>
              <a:rPr lang="en-US" sz="4800" b="1" dirty="0">
                <a:solidFill>
                  <a:srgbClr val="17406D"/>
                </a:solidFill>
                <a:latin typeface="Roboto" panose="02000000000000000000"/>
              </a:rPr>
              <a:t>48%</a:t>
            </a:r>
          </a:p>
        </p:txBody>
      </p:sp>
    </p:spTree>
    <p:extLst>
      <p:ext uri="{BB962C8B-B14F-4D97-AF65-F5344CB8AC3E}">
        <p14:creationId xmlns:p14="http://schemas.microsoft.com/office/powerpoint/2010/main" val="289012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a16="http://schemas.microsoft.com/office/drawing/2014/main" id="{D4F6E0D0-6E96-F394-A862-587BBFF11A3D}"/>
              </a:ext>
            </a:extLst>
          </p:cNvPr>
          <p:cNvGraphicFramePr/>
          <p:nvPr/>
        </p:nvGraphicFramePr>
        <p:xfrm>
          <a:off x="5031578" y="2490670"/>
          <a:ext cx="6093753" cy="1107691"/>
        </p:xfrm>
        <a:graphic>
          <a:graphicData uri="http://schemas.openxmlformats.org/drawingml/2006/chart">
            <c:chart xmlns:c="http://schemas.openxmlformats.org/drawingml/2006/chart" xmlns:r="http://schemas.openxmlformats.org/officeDocument/2006/relationships" r:id="rId2"/>
          </a:graphicData>
        </a:graphic>
      </p:graphicFrame>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482229"/>
            <a:ext cx="9110016" cy="232136"/>
          </a:xfrm>
        </p:spPr>
        <p:txBody>
          <a:bodyPr/>
          <a:lstStyle/>
          <a:p>
            <a:r>
              <a:rPr lang="fr-FR" altLang="fr-FR"/>
              <a:t>Occurrence pour le Cercle d’Ethique des Affaires  | Barômètre du climat Ethique | mai 2023</a:t>
            </a:r>
            <a:endParaRPr lang="fr-FR" altLang="fr-FR" dirty="0"/>
          </a:p>
        </p:txBody>
      </p:sp>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88198"/>
            <a:ext cx="484609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Comparaison avec les vagues précédentes</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cxnSp>
        <p:nvCxnSpPr>
          <p:cNvPr id="12" name="Connecteur droit 11">
            <a:extLst>
              <a:ext uri="{FF2B5EF4-FFF2-40B4-BE49-F238E27FC236}">
                <a16:creationId xmlns:a16="http://schemas.microsoft.com/office/drawing/2014/main" id="{6CC81B81-788E-540A-A871-09663AA197AB}"/>
              </a:ext>
            </a:extLst>
          </p:cNvPr>
          <p:cNvCxnSpPr>
            <a:cxnSpLocks/>
          </p:cNvCxnSpPr>
          <p:nvPr/>
        </p:nvCxnSpPr>
        <p:spPr>
          <a:xfrm>
            <a:off x="1138961" y="356401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AA48B7C8-F698-C1BF-186C-4488056B41DA}"/>
              </a:ext>
            </a:extLst>
          </p:cNvPr>
          <p:cNvCxnSpPr>
            <a:cxnSpLocks/>
          </p:cNvCxnSpPr>
          <p:nvPr/>
        </p:nvCxnSpPr>
        <p:spPr>
          <a:xfrm>
            <a:off x="1138961" y="486916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68D06B42-E194-5398-41BA-AB0806A54C21}"/>
              </a:ext>
            </a:extLst>
          </p:cNvPr>
          <p:cNvSpPr txBox="1"/>
          <p:nvPr/>
        </p:nvSpPr>
        <p:spPr>
          <a:xfrm>
            <a:off x="9498477" y="2004488"/>
            <a:ext cx="720080" cy="307777"/>
          </a:xfrm>
          <a:prstGeom prst="rect">
            <a:avLst/>
          </a:prstGeom>
        </p:spPr>
        <p:txBody>
          <a:bodyPr wrap="square" lIns="0" tIns="0" rIns="0" bIns="0" rtlCol="0" anchor="t" anchorCtr="0">
            <a:spAutoFit/>
          </a:bodyPr>
          <a:lstStyle/>
          <a:p>
            <a:pPr algn="l" fontAlgn="auto"/>
            <a:r>
              <a:rPr lang="fr-FR" sz="2000" i="1" dirty="0"/>
              <a:t>2023</a:t>
            </a:r>
          </a:p>
        </p:txBody>
      </p:sp>
      <p:sp>
        <p:nvSpPr>
          <p:cNvPr id="42" name="ZoneTexte 41">
            <a:extLst>
              <a:ext uri="{FF2B5EF4-FFF2-40B4-BE49-F238E27FC236}">
                <a16:creationId xmlns:a16="http://schemas.microsoft.com/office/drawing/2014/main" id="{CAE00F40-D0F6-6E98-3D4E-B3A6D09F6E19}"/>
              </a:ext>
            </a:extLst>
          </p:cNvPr>
          <p:cNvSpPr txBox="1"/>
          <p:nvPr/>
        </p:nvSpPr>
        <p:spPr>
          <a:xfrm>
            <a:off x="7718415" y="2004488"/>
            <a:ext cx="720080" cy="307777"/>
          </a:xfrm>
          <a:prstGeom prst="rect">
            <a:avLst/>
          </a:prstGeom>
        </p:spPr>
        <p:txBody>
          <a:bodyPr wrap="square" lIns="0" tIns="0" rIns="0" bIns="0" rtlCol="0" anchor="t" anchorCtr="0">
            <a:spAutoFit/>
          </a:bodyPr>
          <a:lstStyle/>
          <a:p>
            <a:pPr algn="l" fontAlgn="auto"/>
            <a:r>
              <a:rPr lang="fr-FR" sz="2000" i="1" dirty="0"/>
              <a:t>2022</a:t>
            </a:r>
          </a:p>
        </p:txBody>
      </p:sp>
      <p:sp>
        <p:nvSpPr>
          <p:cNvPr id="13" name="ZoneTexte 12">
            <a:extLst>
              <a:ext uri="{FF2B5EF4-FFF2-40B4-BE49-F238E27FC236}">
                <a16:creationId xmlns:a16="http://schemas.microsoft.com/office/drawing/2014/main" id="{4B8424D4-E84E-7144-738C-3D4069E15C35}"/>
              </a:ext>
            </a:extLst>
          </p:cNvPr>
          <p:cNvSpPr txBox="1"/>
          <p:nvPr/>
        </p:nvSpPr>
        <p:spPr>
          <a:xfrm>
            <a:off x="5928785" y="2004488"/>
            <a:ext cx="720080" cy="307777"/>
          </a:xfrm>
          <a:prstGeom prst="rect">
            <a:avLst/>
          </a:prstGeom>
        </p:spPr>
        <p:txBody>
          <a:bodyPr wrap="square" lIns="0" tIns="0" rIns="0" bIns="0" rtlCol="0" anchor="t" anchorCtr="0">
            <a:spAutoFit/>
          </a:bodyPr>
          <a:lstStyle/>
          <a:p>
            <a:pPr algn="l" fontAlgn="auto"/>
            <a:r>
              <a:rPr lang="fr-FR" sz="2000" i="1" dirty="0"/>
              <a:t>2021</a:t>
            </a:r>
          </a:p>
        </p:txBody>
      </p:sp>
      <p:graphicFrame>
        <p:nvGraphicFramePr>
          <p:cNvPr id="4" name="Graphique 3">
            <a:extLst>
              <a:ext uri="{FF2B5EF4-FFF2-40B4-BE49-F238E27FC236}">
                <a16:creationId xmlns:a16="http://schemas.microsoft.com/office/drawing/2014/main" id="{4C567BA5-7DE1-1477-F23E-6EB7D2D6EEDD}"/>
              </a:ext>
            </a:extLst>
          </p:cNvPr>
          <p:cNvGraphicFramePr/>
          <p:nvPr/>
        </p:nvGraphicFramePr>
        <p:xfrm>
          <a:off x="5031578" y="3869040"/>
          <a:ext cx="6093753" cy="11351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a:extLst>
              <a:ext uri="{FF2B5EF4-FFF2-40B4-BE49-F238E27FC236}">
                <a16:creationId xmlns:a16="http://schemas.microsoft.com/office/drawing/2014/main" id="{A0BDBA7E-6C2A-DDE6-0170-E0926727DC58}"/>
              </a:ext>
            </a:extLst>
          </p:cNvPr>
          <p:cNvGraphicFramePr/>
          <p:nvPr/>
        </p:nvGraphicFramePr>
        <p:xfrm>
          <a:off x="4864884" y="4727033"/>
          <a:ext cx="6427139" cy="141390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10">
            <a:extLst>
              <a:ext uri="{FF2B5EF4-FFF2-40B4-BE49-F238E27FC236}">
                <a16:creationId xmlns:a16="http://schemas.microsoft.com/office/drawing/2014/main" id="{62AE7A51-0EF9-46A9-E99C-012F94E0DFC5}"/>
              </a:ext>
            </a:extLst>
          </p:cNvPr>
          <p:cNvSpPr txBox="1"/>
          <p:nvPr/>
        </p:nvSpPr>
        <p:spPr>
          <a:xfrm>
            <a:off x="2885470" y="2806147"/>
            <a:ext cx="1095295" cy="400110"/>
          </a:xfrm>
          <a:prstGeom prst="rect">
            <a:avLst/>
          </a:prstGeom>
          <a:noFill/>
        </p:spPr>
        <p:txBody>
          <a:bodyPr wrap="square" rtlCol="0" anchor="ctr">
            <a:spAutoFit/>
          </a:bodyPr>
          <a:lstStyle/>
          <a:p>
            <a:pPr algn="r"/>
            <a:r>
              <a:rPr lang="en-US" sz="2000" i="1" dirty="0">
                <a:latin typeface="Roboto" panose="02000000000000000000"/>
              </a:rPr>
              <a:t>Positive</a:t>
            </a:r>
          </a:p>
        </p:txBody>
      </p:sp>
      <p:graphicFrame>
        <p:nvGraphicFramePr>
          <p:cNvPr id="14" name="Tableau 13">
            <a:extLst>
              <a:ext uri="{FF2B5EF4-FFF2-40B4-BE49-F238E27FC236}">
                <a16:creationId xmlns:a16="http://schemas.microsoft.com/office/drawing/2014/main" id="{C5C25865-2D83-7951-A42F-22DFDF0C92CC}"/>
              </a:ext>
            </a:extLst>
          </p:cNvPr>
          <p:cNvGraphicFramePr>
            <a:graphicFrameLocks noGrp="1"/>
          </p:cNvGraphicFramePr>
          <p:nvPr/>
        </p:nvGraphicFramePr>
        <p:xfrm>
          <a:off x="652733" y="963732"/>
          <a:ext cx="9673737" cy="498720"/>
        </p:xfrm>
        <a:graphic>
          <a:graphicData uri="http://schemas.openxmlformats.org/drawingml/2006/table">
            <a:tbl>
              <a:tblPr>
                <a:tableStyleId>{5C22544A-7EE6-4342-B048-85BDC9FD1C3A}</a:tableStyleId>
              </a:tblPr>
              <a:tblGrid>
                <a:gridCol w="9673737">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Q24. Au cours des deux dernières années, avez-vous observé dans votre entreprise une évolution des comportements individuels en matière d’éthique et de conformité…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15" name="ZoneTexte 14">
            <a:extLst>
              <a:ext uri="{FF2B5EF4-FFF2-40B4-BE49-F238E27FC236}">
                <a16:creationId xmlns:a16="http://schemas.microsoft.com/office/drawing/2014/main" id="{4E2B9EC7-0A0B-3888-C2EB-23BA2473A79E}"/>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17" name="TextBox 10">
            <a:extLst>
              <a:ext uri="{FF2B5EF4-FFF2-40B4-BE49-F238E27FC236}">
                <a16:creationId xmlns:a16="http://schemas.microsoft.com/office/drawing/2014/main" id="{8BB37603-A12B-CA00-4B14-B70220796C05}"/>
              </a:ext>
            </a:extLst>
          </p:cNvPr>
          <p:cNvSpPr txBox="1"/>
          <p:nvPr/>
        </p:nvSpPr>
        <p:spPr>
          <a:xfrm>
            <a:off x="2428210" y="4019000"/>
            <a:ext cx="1552555" cy="400110"/>
          </a:xfrm>
          <a:prstGeom prst="rect">
            <a:avLst/>
          </a:prstGeom>
          <a:noFill/>
        </p:spPr>
        <p:txBody>
          <a:bodyPr wrap="square" rtlCol="0" anchor="ctr">
            <a:spAutoFit/>
          </a:bodyPr>
          <a:lstStyle/>
          <a:p>
            <a:pPr algn="r"/>
            <a:r>
              <a:rPr lang="en-US" sz="2000" i="1" dirty="0">
                <a:latin typeface="Roboto" panose="02000000000000000000"/>
              </a:rPr>
              <a:t>Négative</a:t>
            </a:r>
          </a:p>
        </p:txBody>
      </p:sp>
      <p:sp>
        <p:nvSpPr>
          <p:cNvPr id="18" name="TextBox 10">
            <a:extLst>
              <a:ext uri="{FF2B5EF4-FFF2-40B4-BE49-F238E27FC236}">
                <a16:creationId xmlns:a16="http://schemas.microsoft.com/office/drawing/2014/main" id="{18332120-31BC-ECC7-9799-22F977D4CCB6}"/>
              </a:ext>
            </a:extLst>
          </p:cNvPr>
          <p:cNvSpPr txBox="1"/>
          <p:nvPr/>
        </p:nvSpPr>
        <p:spPr>
          <a:xfrm>
            <a:off x="1910535" y="5294006"/>
            <a:ext cx="2070230" cy="400110"/>
          </a:xfrm>
          <a:prstGeom prst="rect">
            <a:avLst/>
          </a:prstGeom>
          <a:noFill/>
        </p:spPr>
        <p:txBody>
          <a:bodyPr wrap="square" rtlCol="0" anchor="ctr">
            <a:spAutoFit/>
          </a:bodyPr>
          <a:lstStyle/>
          <a:p>
            <a:pPr algn="r"/>
            <a:r>
              <a:rPr lang="en-US" sz="2000" i="1" dirty="0">
                <a:latin typeface="Roboto" panose="02000000000000000000"/>
              </a:rPr>
              <a:t>Pas d’évolution</a:t>
            </a:r>
          </a:p>
        </p:txBody>
      </p:sp>
      <p:sp>
        <p:nvSpPr>
          <p:cNvPr id="2" name="Espace réservé du numéro de diapositive 1">
            <a:extLst>
              <a:ext uri="{FF2B5EF4-FFF2-40B4-BE49-F238E27FC236}">
                <a16:creationId xmlns:a16="http://schemas.microsoft.com/office/drawing/2014/main" id="{0E42EC9D-6ABE-A1C0-F3FD-3508DD933E58}"/>
              </a:ext>
            </a:extLst>
          </p:cNvPr>
          <p:cNvSpPr>
            <a:spLocks noGrp="1"/>
          </p:cNvSpPr>
          <p:nvPr>
            <p:ph type="sldNum" sz="quarter" idx="4"/>
          </p:nvPr>
        </p:nvSpPr>
        <p:spPr/>
        <p:txBody>
          <a:bodyPr/>
          <a:lstStyle/>
          <a:p>
            <a:fld id="{69A197D1-22BB-4CE7-B90B-919B10D073A0}" type="slidenum">
              <a:rPr lang="fr-FR" altLang="fr-FR" smtClean="0"/>
              <a:pPr/>
              <a:t>91</a:t>
            </a:fld>
            <a:endParaRPr lang="fr-FR" altLang="fr-FR" dirty="0"/>
          </a:p>
        </p:txBody>
      </p:sp>
      <p:sp>
        <p:nvSpPr>
          <p:cNvPr id="7" name="ZoneTexte 6">
            <a:extLst>
              <a:ext uri="{FF2B5EF4-FFF2-40B4-BE49-F238E27FC236}">
                <a16:creationId xmlns:a16="http://schemas.microsoft.com/office/drawing/2014/main" id="{134E52B1-763F-E6AC-C964-849DC6D3508D}"/>
              </a:ext>
            </a:extLst>
          </p:cNvPr>
          <p:cNvSpPr txBox="1"/>
          <p:nvPr/>
        </p:nvSpPr>
        <p:spPr>
          <a:xfrm>
            <a:off x="7587038" y="2285002"/>
            <a:ext cx="855095" cy="153888"/>
          </a:xfrm>
          <a:prstGeom prst="rect">
            <a:avLst/>
          </a:prstGeom>
        </p:spPr>
        <p:txBody>
          <a:bodyPr wrap="square" lIns="0" tIns="0" rIns="0" bIns="0" rtlCol="0" anchor="t" anchorCtr="0">
            <a:spAutoFit/>
          </a:bodyPr>
          <a:lstStyle/>
          <a:p>
            <a:pPr algn="ctr" fontAlgn="auto"/>
            <a:r>
              <a:rPr lang="fr-FR" sz="1000" dirty="0">
                <a:solidFill>
                  <a:schemeClr val="bg1">
                    <a:lumMod val="65000"/>
                  </a:schemeClr>
                </a:solidFill>
              </a:rPr>
              <a:t>(n=1000)</a:t>
            </a:r>
          </a:p>
        </p:txBody>
      </p:sp>
      <p:sp>
        <p:nvSpPr>
          <p:cNvPr id="8" name="ZoneTexte 7">
            <a:extLst>
              <a:ext uri="{FF2B5EF4-FFF2-40B4-BE49-F238E27FC236}">
                <a16:creationId xmlns:a16="http://schemas.microsoft.com/office/drawing/2014/main" id="{E5647D1E-B2AF-2AA4-3EAF-2A29DEDF28F2}"/>
              </a:ext>
            </a:extLst>
          </p:cNvPr>
          <p:cNvSpPr txBox="1"/>
          <p:nvPr/>
        </p:nvSpPr>
        <p:spPr>
          <a:xfrm>
            <a:off x="9336360" y="2285002"/>
            <a:ext cx="855095" cy="153888"/>
          </a:xfrm>
          <a:prstGeom prst="rect">
            <a:avLst/>
          </a:prstGeom>
        </p:spPr>
        <p:txBody>
          <a:bodyPr wrap="square" lIns="0" tIns="0" rIns="0" bIns="0" rtlCol="0" anchor="t" anchorCtr="0">
            <a:spAutoFit/>
          </a:bodyPr>
          <a:lstStyle/>
          <a:p>
            <a:pPr algn="ctr" fontAlgn="auto"/>
            <a:r>
              <a:rPr lang="fr-FR" sz="1000" dirty="0">
                <a:solidFill>
                  <a:schemeClr val="bg1">
                    <a:lumMod val="65000"/>
                  </a:schemeClr>
                </a:solidFill>
              </a:rPr>
              <a:t>(n=1001)</a:t>
            </a:r>
          </a:p>
        </p:txBody>
      </p:sp>
      <p:sp>
        <p:nvSpPr>
          <p:cNvPr id="10" name="ZoneTexte 9">
            <a:extLst>
              <a:ext uri="{FF2B5EF4-FFF2-40B4-BE49-F238E27FC236}">
                <a16:creationId xmlns:a16="http://schemas.microsoft.com/office/drawing/2014/main" id="{D1D8A6A8-24CB-3AF8-4982-1E3B52D075F3}"/>
              </a:ext>
            </a:extLst>
          </p:cNvPr>
          <p:cNvSpPr txBox="1"/>
          <p:nvPr/>
        </p:nvSpPr>
        <p:spPr>
          <a:xfrm>
            <a:off x="5786838" y="2285002"/>
            <a:ext cx="855095" cy="153888"/>
          </a:xfrm>
          <a:prstGeom prst="rect">
            <a:avLst/>
          </a:prstGeom>
        </p:spPr>
        <p:txBody>
          <a:bodyPr wrap="square" lIns="0" tIns="0" rIns="0" bIns="0" rtlCol="0" anchor="t" anchorCtr="0">
            <a:spAutoFit/>
          </a:bodyPr>
          <a:lstStyle/>
          <a:p>
            <a:pPr algn="ctr" fontAlgn="auto"/>
            <a:r>
              <a:rPr lang="fr-FR" sz="1000" dirty="0">
                <a:solidFill>
                  <a:schemeClr val="bg1">
                    <a:lumMod val="65000"/>
                  </a:schemeClr>
                </a:solidFill>
              </a:rPr>
              <a:t>(n=/)</a:t>
            </a:r>
          </a:p>
        </p:txBody>
      </p:sp>
      <p:sp>
        <p:nvSpPr>
          <p:cNvPr id="19" name="ZoneTexte 18">
            <a:extLst>
              <a:ext uri="{FF2B5EF4-FFF2-40B4-BE49-F238E27FC236}">
                <a16:creationId xmlns:a16="http://schemas.microsoft.com/office/drawing/2014/main" id="{957719AF-C669-5A30-6EC5-9DBA5432DBC8}"/>
              </a:ext>
            </a:extLst>
          </p:cNvPr>
          <p:cNvSpPr txBox="1"/>
          <p:nvPr/>
        </p:nvSpPr>
        <p:spPr>
          <a:xfrm>
            <a:off x="10310096" y="2662470"/>
            <a:ext cx="315035" cy="369332"/>
          </a:xfrm>
          <a:prstGeom prst="rect">
            <a:avLst/>
          </a:prstGeom>
        </p:spPr>
        <p:txBody>
          <a:bodyPr wrap="square" lIns="0" tIns="0" rIns="0" bIns="0" rtlCol="0" anchor="t" anchorCtr="0">
            <a:spAutoFit/>
          </a:bodyPr>
          <a:lstStyle/>
          <a:p>
            <a:pPr algn="l" fontAlgn="auto"/>
            <a:r>
              <a:rPr lang="fr-FR" sz="2400" b="1" dirty="0">
                <a:solidFill>
                  <a:srgbClr val="FF0000"/>
                </a:solidFill>
              </a:rPr>
              <a:t>-</a:t>
            </a:r>
          </a:p>
        </p:txBody>
      </p:sp>
      <p:sp>
        <p:nvSpPr>
          <p:cNvPr id="20" name="ZoneTexte 19">
            <a:extLst>
              <a:ext uri="{FF2B5EF4-FFF2-40B4-BE49-F238E27FC236}">
                <a16:creationId xmlns:a16="http://schemas.microsoft.com/office/drawing/2014/main" id="{52B6EFCE-2AB3-A663-6009-5CE7F3BEFC3F}"/>
              </a:ext>
            </a:extLst>
          </p:cNvPr>
          <p:cNvSpPr txBox="1"/>
          <p:nvPr/>
        </p:nvSpPr>
        <p:spPr>
          <a:xfrm>
            <a:off x="10243003" y="5158169"/>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Tree>
    <p:extLst>
      <p:ext uri="{BB962C8B-B14F-4D97-AF65-F5344CB8AC3E}">
        <p14:creationId xmlns:p14="http://schemas.microsoft.com/office/powerpoint/2010/main" val="198910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92</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645197" y="252116"/>
            <a:ext cx="11325944" cy="664797"/>
          </a:xfrm>
        </p:spPr>
        <p:txBody>
          <a:bodyPr/>
          <a:lstStyle/>
          <a:p>
            <a:r>
              <a:rPr lang="fr-FR" sz="2400" dirty="0"/>
              <a:t>Des entreprises globalement respectueuses des individus avec qui elles interagissent. </a:t>
            </a:r>
            <a:br>
              <a:rPr lang="fr-FR" sz="2400" dirty="0"/>
            </a:br>
            <a:r>
              <a:rPr lang="fr-FR" sz="2400" dirty="0"/>
              <a:t>A noter : le respect des salariés est moins reconnu que le respect vis-à-vis des autres parties prenantes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605399"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1144340"/>
          <a:ext cx="3012997" cy="285360"/>
        </p:xfrm>
        <a:graphic>
          <a:graphicData uri="http://schemas.openxmlformats.org/drawingml/2006/table">
            <a:tbl>
              <a:tblPr>
                <a:tableStyleId>{5C22544A-7EE6-4342-B048-85BDC9FD1C3A}</a:tableStyleId>
              </a:tblPr>
              <a:tblGrid>
                <a:gridCol w="3012997">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Q25. Diriez-vous que votre entreprise…</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21" name="Rectangle : coins arrondis 20">
            <a:extLst>
              <a:ext uri="{FF2B5EF4-FFF2-40B4-BE49-F238E27FC236}">
                <a16:creationId xmlns:a16="http://schemas.microsoft.com/office/drawing/2014/main" id="{321CDAEB-57F6-E83B-1769-D2807D34F8C9}"/>
              </a:ext>
            </a:extLst>
          </p:cNvPr>
          <p:cNvSpPr/>
          <p:nvPr/>
        </p:nvSpPr>
        <p:spPr>
          <a:xfrm>
            <a:off x="4277728" y="1663074"/>
            <a:ext cx="945497" cy="376472"/>
          </a:xfrm>
          <a:prstGeom prst="roundRect">
            <a:avLst/>
          </a:prstGeom>
          <a:gradFill flip="none" rotWithShape="1">
            <a:gsLst>
              <a:gs pos="0">
                <a:srgbClr val="009DD9"/>
              </a:gs>
              <a:gs pos="44000">
                <a:schemeClr val="accent1">
                  <a:lumMod val="45000"/>
                  <a:lumOff val="55000"/>
                </a:schemeClr>
              </a:gs>
              <a:gs pos="89000">
                <a:srgbClr val="0BD0D9"/>
              </a:gs>
            </a:gsLst>
            <a:lin ang="0" scaled="1"/>
            <a:tileRect/>
          </a:gradFill>
        </p:spPr>
        <p:txBody>
          <a:bodyPr lIns="0" tIns="0" rIns="0" bIns="0" rtlCol="0" anchor="ctr">
            <a:noAutofit/>
          </a:bodyPr>
          <a:lstStyle/>
          <a:p>
            <a:pPr algn="ctr"/>
            <a:r>
              <a:rPr lang="fr-FR" sz="1100" dirty="0">
                <a:solidFill>
                  <a:schemeClr val="bg1"/>
                </a:solidFill>
                <a:latin typeface="Roboto" pitchFamily="2" charset="0"/>
                <a:ea typeface="Roboto" pitchFamily="2" charset="0"/>
              </a:rPr>
              <a:t>Sous-total </a:t>
            </a:r>
          </a:p>
          <a:p>
            <a:pPr algn="ctr"/>
            <a:r>
              <a:rPr lang="fr-FR" sz="800" dirty="0">
                <a:solidFill>
                  <a:schemeClr val="bg1"/>
                </a:solidFill>
                <a:latin typeface="Roboto" pitchFamily="2" charset="0"/>
                <a:ea typeface="Roboto" pitchFamily="2" charset="0"/>
              </a:rPr>
              <a:t>Oui</a:t>
            </a:r>
          </a:p>
        </p:txBody>
      </p:sp>
      <p:graphicFrame>
        <p:nvGraphicFramePr>
          <p:cNvPr id="22" name="Tableau 23">
            <a:extLst>
              <a:ext uri="{FF2B5EF4-FFF2-40B4-BE49-F238E27FC236}">
                <a16:creationId xmlns:a16="http://schemas.microsoft.com/office/drawing/2014/main" id="{F173617A-6A38-170B-4943-7F1B7397D8F9}"/>
              </a:ext>
            </a:extLst>
          </p:cNvPr>
          <p:cNvGraphicFramePr>
            <a:graphicFrameLocks noGrp="1"/>
          </p:cNvGraphicFramePr>
          <p:nvPr/>
        </p:nvGraphicFramePr>
        <p:xfrm>
          <a:off x="1415480" y="2033852"/>
          <a:ext cx="3103163" cy="5085560"/>
        </p:xfrm>
        <a:graphic>
          <a:graphicData uri="http://schemas.openxmlformats.org/drawingml/2006/table">
            <a:tbl>
              <a:tblPr firstRow="1" bandRow="1">
                <a:tableStyleId>{2D5ABB26-0587-4C30-8999-92F81FD0307C}</a:tableStyleId>
              </a:tblPr>
              <a:tblGrid>
                <a:gridCol w="3103163">
                  <a:extLst>
                    <a:ext uri="{9D8B030D-6E8A-4147-A177-3AD203B41FA5}">
                      <a16:colId xmlns:a16="http://schemas.microsoft.com/office/drawing/2014/main" val="2564470084"/>
                    </a:ext>
                  </a:extLst>
                </a:gridCol>
              </a:tblGrid>
              <a:tr h="1017112">
                <a:tc>
                  <a:txBody>
                    <a:bodyPr/>
                    <a:lstStyle/>
                    <a:p>
                      <a:pPr algn="ctr"/>
                      <a:r>
                        <a:rPr lang="fr-FR" sz="1400" b="0" dirty="0">
                          <a:solidFill>
                            <a:schemeClr val="tx1"/>
                          </a:solidFill>
                        </a:rPr>
                        <a:t>Respecte ses clients</a:t>
                      </a:r>
                    </a:p>
                  </a:txBody>
                  <a:tcPr anchor="ctr"/>
                </a:tc>
                <a:extLst>
                  <a:ext uri="{0D108BD9-81ED-4DB2-BD59-A6C34878D82A}">
                    <a16:rowId xmlns:a16="http://schemas.microsoft.com/office/drawing/2014/main" val="3309693034"/>
                  </a:ext>
                </a:extLst>
              </a:tr>
              <a:tr h="1017112">
                <a:tc>
                  <a:txBody>
                    <a:bodyPr/>
                    <a:lstStyle/>
                    <a:p>
                      <a:pPr algn="ctr"/>
                      <a:r>
                        <a:rPr lang="fr-FR" sz="1400" b="0" dirty="0">
                          <a:solidFill>
                            <a:schemeClr val="tx1"/>
                          </a:solidFill>
                        </a:rPr>
                        <a:t>Respecte ses partenaires</a:t>
                      </a:r>
                    </a:p>
                    <a:p>
                      <a:pPr algn="ctr"/>
                      <a:r>
                        <a:rPr lang="fr-FR" sz="1400" b="0" dirty="0">
                          <a:solidFill>
                            <a:schemeClr val="tx1"/>
                          </a:solidFill>
                        </a:rPr>
                        <a:t>non-commerciaux</a:t>
                      </a:r>
                    </a:p>
                  </a:txBody>
                  <a:tcPr anchor="ctr"/>
                </a:tc>
                <a:extLst>
                  <a:ext uri="{0D108BD9-81ED-4DB2-BD59-A6C34878D82A}">
                    <a16:rowId xmlns:a16="http://schemas.microsoft.com/office/drawing/2014/main" val="2811886992"/>
                  </a:ext>
                </a:extLst>
              </a:tr>
              <a:tr h="1017112">
                <a:tc>
                  <a:txBody>
                    <a:bodyPr/>
                    <a:lstStyle/>
                    <a:p>
                      <a:pPr algn="ctr"/>
                      <a:r>
                        <a:rPr lang="fr-FR" sz="1400" b="0" dirty="0">
                          <a:solidFill>
                            <a:schemeClr val="tx1"/>
                          </a:solidFill>
                        </a:rPr>
                        <a:t>Respecte ses partenaires </a:t>
                      </a:r>
                    </a:p>
                    <a:p>
                      <a:pPr algn="ctr"/>
                      <a:r>
                        <a:rPr lang="fr-FR" sz="1400" b="0" dirty="0">
                          <a:solidFill>
                            <a:schemeClr val="tx1"/>
                          </a:solidFill>
                        </a:rPr>
                        <a:t>économiques</a:t>
                      </a:r>
                    </a:p>
                  </a:txBody>
                  <a:tcPr anchor="ctr"/>
                </a:tc>
                <a:extLst>
                  <a:ext uri="{0D108BD9-81ED-4DB2-BD59-A6C34878D82A}">
                    <a16:rowId xmlns:a16="http://schemas.microsoft.com/office/drawing/2014/main" val="3466736975"/>
                  </a:ext>
                </a:extLst>
              </a:tr>
              <a:tr h="1017112">
                <a:tc>
                  <a:txBody>
                    <a:bodyPr/>
                    <a:lstStyle/>
                    <a:p>
                      <a:pPr algn="ctr"/>
                      <a:r>
                        <a:rPr lang="fr-FR" sz="1400" b="0" dirty="0">
                          <a:solidFill>
                            <a:schemeClr val="tx1"/>
                          </a:solidFill>
                        </a:rPr>
                        <a:t>Respecte ses salariés</a:t>
                      </a:r>
                    </a:p>
                  </a:txBody>
                  <a:tcPr anchor="ctr"/>
                </a:tc>
                <a:extLst>
                  <a:ext uri="{0D108BD9-81ED-4DB2-BD59-A6C34878D82A}">
                    <a16:rowId xmlns:a16="http://schemas.microsoft.com/office/drawing/2014/main" val="4231699068"/>
                  </a:ext>
                </a:extLst>
              </a:tr>
              <a:tr h="1017112">
                <a:tc>
                  <a:txBody>
                    <a:bodyPr/>
                    <a:lstStyle/>
                    <a:p>
                      <a:pPr algn="ctr"/>
                      <a:endParaRPr lang="fr-FR" sz="1400" b="0" dirty="0">
                        <a:solidFill>
                          <a:schemeClr val="tx1"/>
                        </a:solidFill>
                      </a:endParaRPr>
                    </a:p>
                  </a:txBody>
                  <a:tcPr anchor="ctr"/>
                </a:tc>
                <a:extLst>
                  <a:ext uri="{0D108BD9-81ED-4DB2-BD59-A6C34878D82A}">
                    <a16:rowId xmlns:a16="http://schemas.microsoft.com/office/drawing/2014/main" val="449917818"/>
                  </a:ext>
                </a:extLst>
              </a:tr>
            </a:tbl>
          </a:graphicData>
        </a:graphic>
      </p:graphicFrame>
      <p:graphicFrame>
        <p:nvGraphicFramePr>
          <p:cNvPr id="24" name="Tableau 23">
            <a:extLst>
              <a:ext uri="{FF2B5EF4-FFF2-40B4-BE49-F238E27FC236}">
                <a16:creationId xmlns:a16="http://schemas.microsoft.com/office/drawing/2014/main" id="{85EC7C96-E166-083D-6A7D-E8AD947240C2}"/>
              </a:ext>
            </a:extLst>
          </p:cNvPr>
          <p:cNvGraphicFramePr>
            <a:graphicFrameLocks noGrp="1"/>
          </p:cNvGraphicFramePr>
          <p:nvPr/>
        </p:nvGraphicFramePr>
        <p:xfrm>
          <a:off x="4374255" y="2033852"/>
          <a:ext cx="771539" cy="5265575"/>
        </p:xfrm>
        <a:graphic>
          <a:graphicData uri="http://schemas.openxmlformats.org/drawingml/2006/table">
            <a:tbl>
              <a:tblPr firstRow="1" bandRow="1">
                <a:tableStyleId>{2D5ABB26-0587-4C30-8999-92F81FD0307C}</a:tableStyleId>
              </a:tblPr>
              <a:tblGrid>
                <a:gridCol w="771539">
                  <a:extLst>
                    <a:ext uri="{9D8B030D-6E8A-4147-A177-3AD203B41FA5}">
                      <a16:colId xmlns:a16="http://schemas.microsoft.com/office/drawing/2014/main" val="2564470084"/>
                    </a:ext>
                  </a:extLst>
                </a:gridCol>
              </a:tblGrid>
              <a:tr h="1053115">
                <a:tc>
                  <a:txBody>
                    <a:bodyPr/>
                    <a:lstStyle/>
                    <a:p>
                      <a:pPr algn="ctr"/>
                      <a:r>
                        <a:rPr lang="fr-FR" sz="2000" b="1" dirty="0">
                          <a:solidFill>
                            <a:srgbClr val="17406D"/>
                          </a:solidFill>
                        </a:rPr>
                        <a:t>81%</a:t>
                      </a:r>
                    </a:p>
                  </a:txBody>
                  <a:tcPr anchor="ctr"/>
                </a:tc>
                <a:extLst>
                  <a:ext uri="{0D108BD9-81ED-4DB2-BD59-A6C34878D82A}">
                    <a16:rowId xmlns:a16="http://schemas.microsoft.com/office/drawing/2014/main" val="3309693034"/>
                  </a:ext>
                </a:extLst>
              </a:tr>
              <a:tr h="105311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74%</a:t>
                      </a:r>
                    </a:p>
                  </a:txBody>
                  <a:tcPr anchor="ctr"/>
                </a:tc>
                <a:extLst>
                  <a:ext uri="{0D108BD9-81ED-4DB2-BD59-A6C34878D82A}">
                    <a16:rowId xmlns:a16="http://schemas.microsoft.com/office/drawing/2014/main" val="2811886992"/>
                  </a:ext>
                </a:extLst>
              </a:tr>
              <a:tr h="105311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72%</a:t>
                      </a:r>
                    </a:p>
                  </a:txBody>
                  <a:tcPr anchor="ctr"/>
                </a:tc>
                <a:extLst>
                  <a:ext uri="{0D108BD9-81ED-4DB2-BD59-A6C34878D82A}">
                    <a16:rowId xmlns:a16="http://schemas.microsoft.com/office/drawing/2014/main" val="3466736975"/>
                  </a:ext>
                </a:extLst>
              </a:tr>
              <a:tr h="105311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66%</a:t>
                      </a:r>
                    </a:p>
                  </a:txBody>
                  <a:tcPr anchor="ctr"/>
                </a:tc>
                <a:extLst>
                  <a:ext uri="{0D108BD9-81ED-4DB2-BD59-A6C34878D82A}">
                    <a16:rowId xmlns:a16="http://schemas.microsoft.com/office/drawing/2014/main" val="4231699068"/>
                  </a:ext>
                </a:extLst>
              </a:tr>
              <a:tr h="1053115">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srgbClr val="17406D"/>
                        </a:solidFill>
                        <a:effectLst/>
                        <a:uLnTx/>
                        <a:uFillTx/>
                        <a:latin typeface="Calibri"/>
                        <a:ea typeface="+mn-ea"/>
                        <a:cs typeface="+mn-cs"/>
                      </a:endParaRPr>
                    </a:p>
                  </a:txBody>
                  <a:tcPr anchor="ctr"/>
                </a:tc>
                <a:extLst>
                  <a:ext uri="{0D108BD9-81ED-4DB2-BD59-A6C34878D82A}">
                    <a16:rowId xmlns:a16="http://schemas.microsoft.com/office/drawing/2014/main" val="449917818"/>
                  </a:ext>
                </a:extLst>
              </a:tr>
            </a:tbl>
          </a:graphicData>
        </a:graphic>
      </p:graphicFrame>
      <p:graphicFrame>
        <p:nvGraphicFramePr>
          <p:cNvPr id="25" name="Graphique 24">
            <a:extLst>
              <a:ext uri="{FF2B5EF4-FFF2-40B4-BE49-F238E27FC236}">
                <a16:creationId xmlns:a16="http://schemas.microsoft.com/office/drawing/2014/main" id="{FB1606FF-B9D2-7D7A-F40A-82B7CCBC0751}"/>
              </a:ext>
            </a:extLst>
          </p:cNvPr>
          <p:cNvGraphicFramePr/>
          <p:nvPr/>
        </p:nvGraphicFramePr>
        <p:xfrm>
          <a:off x="5592237" y="1478007"/>
          <a:ext cx="5049268" cy="5379993"/>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Connecteur droit 2">
            <a:extLst>
              <a:ext uri="{FF2B5EF4-FFF2-40B4-BE49-F238E27FC236}">
                <a16:creationId xmlns:a16="http://schemas.microsoft.com/office/drawing/2014/main" id="{4C02B8E0-CBC3-2A7E-133B-6D5DA3C648C3}"/>
              </a:ext>
            </a:extLst>
          </p:cNvPr>
          <p:cNvCxnSpPr>
            <a:cxnSpLocks/>
          </p:cNvCxnSpPr>
          <p:nvPr/>
        </p:nvCxnSpPr>
        <p:spPr>
          <a:xfrm>
            <a:off x="1138961" y="5139190"/>
            <a:ext cx="9862584"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9813002A-5439-CB54-408C-0C4BD6F511D4}"/>
              </a:ext>
            </a:extLst>
          </p:cNvPr>
          <p:cNvCxnSpPr>
            <a:cxnSpLocks/>
          </p:cNvCxnSpPr>
          <p:nvPr/>
        </p:nvCxnSpPr>
        <p:spPr>
          <a:xfrm>
            <a:off x="1138961" y="3023955"/>
            <a:ext cx="9862584"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21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23">
            <a:extLst>
              <a:ext uri="{FF2B5EF4-FFF2-40B4-BE49-F238E27FC236}">
                <a16:creationId xmlns:a16="http://schemas.microsoft.com/office/drawing/2014/main" id="{E7EF8720-2869-AB90-BA98-A6C5AD2FCC47}"/>
              </a:ext>
            </a:extLst>
          </p:cNvPr>
          <p:cNvGraphicFramePr>
            <a:graphicFrameLocks noGrp="1"/>
          </p:cNvGraphicFramePr>
          <p:nvPr/>
        </p:nvGraphicFramePr>
        <p:xfrm>
          <a:off x="1861820" y="2250943"/>
          <a:ext cx="3103163" cy="4591325"/>
        </p:xfrm>
        <a:graphic>
          <a:graphicData uri="http://schemas.openxmlformats.org/drawingml/2006/table">
            <a:tbl>
              <a:tblPr firstRow="1" bandRow="1">
                <a:tableStyleId>{2D5ABB26-0587-4C30-8999-92F81FD0307C}</a:tableStyleId>
              </a:tblPr>
              <a:tblGrid>
                <a:gridCol w="3103163">
                  <a:extLst>
                    <a:ext uri="{9D8B030D-6E8A-4147-A177-3AD203B41FA5}">
                      <a16:colId xmlns:a16="http://schemas.microsoft.com/office/drawing/2014/main" val="2564470084"/>
                    </a:ext>
                  </a:extLst>
                </a:gridCol>
              </a:tblGrid>
              <a:tr h="918265">
                <a:tc>
                  <a:txBody>
                    <a:bodyPr/>
                    <a:lstStyle/>
                    <a:p>
                      <a:pPr algn="ctr"/>
                      <a:r>
                        <a:rPr lang="fr-FR" sz="1200" b="0" dirty="0">
                          <a:solidFill>
                            <a:schemeClr val="tx1"/>
                          </a:solidFill>
                        </a:rPr>
                        <a:t>Respecte ses clients</a:t>
                      </a:r>
                    </a:p>
                  </a:txBody>
                  <a:tcPr anchor="ctr"/>
                </a:tc>
                <a:extLst>
                  <a:ext uri="{0D108BD9-81ED-4DB2-BD59-A6C34878D82A}">
                    <a16:rowId xmlns:a16="http://schemas.microsoft.com/office/drawing/2014/main" val="3309693034"/>
                  </a:ext>
                </a:extLst>
              </a:tr>
              <a:tr h="918265">
                <a:tc>
                  <a:txBody>
                    <a:bodyPr/>
                    <a:lstStyle/>
                    <a:p>
                      <a:pPr algn="ctr"/>
                      <a:r>
                        <a:rPr lang="fr-FR" sz="1200" b="0" dirty="0">
                          <a:solidFill>
                            <a:schemeClr val="tx1"/>
                          </a:solidFill>
                        </a:rPr>
                        <a:t>Respecte ses partenaires</a:t>
                      </a:r>
                    </a:p>
                    <a:p>
                      <a:pPr algn="ctr"/>
                      <a:r>
                        <a:rPr lang="fr-FR" sz="1200" b="0" dirty="0">
                          <a:solidFill>
                            <a:schemeClr val="tx1"/>
                          </a:solidFill>
                        </a:rPr>
                        <a:t>non-commerciaux</a:t>
                      </a:r>
                    </a:p>
                  </a:txBody>
                  <a:tcPr anchor="ctr"/>
                </a:tc>
                <a:extLst>
                  <a:ext uri="{0D108BD9-81ED-4DB2-BD59-A6C34878D82A}">
                    <a16:rowId xmlns:a16="http://schemas.microsoft.com/office/drawing/2014/main" val="2811886992"/>
                  </a:ext>
                </a:extLst>
              </a:tr>
              <a:tr h="918265">
                <a:tc>
                  <a:txBody>
                    <a:bodyPr/>
                    <a:lstStyle/>
                    <a:p>
                      <a:pPr algn="ctr"/>
                      <a:r>
                        <a:rPr lang="fr-FR" sz="1200" b="0" dirty="0">
                          <a:solidFill>
                            <a:schemeClr val="tx1"/>
                          </a:solidFill>
                        </a:rPr>
                        <a:t>Respecte ses partenaires </a:t>
                      </a:r>
                    </a:p>
                    <a:p>
                      <a:pPr algn="ctr"/>
                      <a:r>
                        <a:rPr lang="fr-FR" sz="1200" b="0" dirty="0">
                          <a:solidFill>
                            <a:schemeClr val="tx1"/>
                          </a:solidFill>
                        </a:rPr>
                        <a:t>économiques</a:t>
                      </a:r>
                    </a:p>
                  </a:txBody>
                  <a:tcPr anchor="ctr"/>
                </a:tc>
                <a:extLst>
                  <a:ext uri="{0D108BD9-81ED-4DB2-BD59-A6C34878D82A}">
                    <a16:rowId xmlns:a16="http://schemas.microsoft.com/office/drawing/2014/main" val="3466736975"/>
                  </a:ext>
                </a:extLst>
              </a:tr>
              <a:tr h="918265">
                <a:tc>
                  <a:txBody>
                    <a:bodyPr/>
                    <a:lstStyle/>
                    <a:p>
                      <a:pPr algn="ctr"/>
                      <a:r>
                        <a:rPr lang="fr-FR" sz="1200" b="0" dirty="0">
                          <a:solidFill>
                            <a:schemeClr val="tx1"/>
                          </a:solidFill>
                        </a:rPr>
                        <a:t>Respecte ses salariés</a:t>
                      </a:r>
                    </a:p>
                  </a:txBody>
                  <a:tcPr anchor="ctr"/>
                </a:tc>
                <a:extLst>
                  <a:ext uri="{0D108BD9-81ED-4DB2-BD59-A6C34878D82A}">
                    <a16:rowId xmlns:a16="http://schemas.microsoft.com/office/drawing/2014/main" val="4231699068"/>
                  </a:ext>
                </a:extLst>
              </a:tr>
              <a:tr h="918265">
                <a:tc>
                  <a:txBody>
                    <a:bodyPr/>
                    <a:lstStyle/>
                    <a:p>
                      <a:pPr algn="ctr"/>
                      <a:endParaRPr lang="fr-FR" sz="1200" b="0" dirty="0">
                        <a:solidFill>
                          <a:schemeClr val="tx1"/>
                        </a:solidFill>
                      </a:endParaRPr>
                    </a:p>
                  </a:txBody>
                  <a:tcPr anchor="ctr"/>
                </a:tc>
                <a:extLst>
                  <a:ext uri="{0D108BD9-81ED-4DB2-BD59-A6C34878D82A}">
                    <a16:rowId xmlns:a16="http://schemas.microsoft.com/office/drawing/2014/main" val="449917818"/>
                  </a:ext>
                </a:extLst>
              </a:tr>
            </a:tbl>
          </a:graphicData>
        </a:graphic>
      </p:graphicFrame>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482229"/>
            <a:ext cx="9110016" cy="232136"/>
          </a:xfrm>
        </p:spPr>
        <p:txBody>
          <a:bodyPr/>
          <a:lstStyle/>
          <a:p>
            <a:r>
              <a:rPr lang="fr-FR" altLang="fr-FR"/>
              <a:t>Occurrence pour le Cercle d’Ethique des Affaires  | Barômètre du climat Ethique | mai 2023</a:t>
            </a:r>
            <a:endParaRPr lang="fr-FR" altLang="fr-FR" dirty="0"/>
          </a:p>
        </p:txBody>
      </p:sp>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88198"/>
            <a:ext cx="4846098"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Comparaison avec les vagues précédentes</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79256"/>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1" name="Graphique 10">
            <a:extLst>
              <a:ext uri="{FF2B5EF4-FFF2-40B4-BE49-F238E27FC236}">
                <a16:creationId xmlns:a16="http://schemas.microsoft.com/office/drawing/2014/main" id="{9799757C-A11B-C04E-C566-450E22481EE8}"/>
              </a:ext>
            </a:extLst>
          </p:cNvPr>
          <p:cNvGraphicFramePr/>
          <p:nvPr/>
        </p:nvGraphicFramePr>
        <p:xfrm>
          <a:off x="5103280" y="2573905"/>
          <a:ext cx="5660148" cy="652835"/>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Connecteur droit 11">
            <a:extLst>
              <a:ext uri="{FF2B5EF4-FFF2-40B4-BE49-F238E27FC236}">
                <a16:creationId xmlns:a16="http://schemas.microsoft.com/office/drawing/2014/main" id="{6CC81B81-788E-540A-A871-09663AA197AB}"/>
              </a:ext>
            </a:extLst>
          </p:cNvPr>
          <p:cNvCxnSpPr>
            <a:cxnSpLocks/>
          </p:cNvCxnSpPr>
          <p:nvPr/>
        </p:nvCxnSpPr>
        <p:spPr>
          <a:xfrm>
            <a:off x="1138961" y="3158970"/>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AA48B7C8-F698-C1BF-186C-4488056B41DA}"/>
              </a:ext>
            </a:extLst>
          </p:cNvPr>
          <p:cNvCxnSpPr>
            <a:cxnSpLocks/>
          </p:cNvCxnSpPr>
          <p:nvPr/>
        </p:nvCxnSpPr>
        <p:spPr>
          <a:xfrm>
            <a:off x="1138961" y="500417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A62DE798-33DF-C622-4F11-80317B6BD73D}"/>
              </a:ext>
            </a:extLst>
          </p:cNvPr>
          <p:cNvCxnSpPr>
            <a:cxnSpLocks/>
          </p:cNvCxnSpPr>
          <p:nvPr/>
        </p:nvCxnSpPr>
        <p:spPr>
          <a:xfrm>
            <a:off x="1138961" y="4104075"/>
            <a:ext cx="948617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68D06B42-E194-5398-41BA-AB0806A54C21}"/>
              </a:ext>
            </a:extLst>
          </p:cNvPr>
          <p:cNvSpPr txBox="1"/>
          <p:nvPr/>
        </p:nvSpPr>
        <p:spPr>
          <a:xfrm>
            <a:off x="9498477" y="2004488"/>
            <a:ext cx="720080" cy="215444"/>
          </a:xfrm>
          <a:prstGeom prst="rect">
            <a:avLst/>
          </a:prstGeom>
        </p:spPr>
        <p:txBody>
          <a:bodyPr wrap="square" lIns="0" tIns="0" rIns="0" bIns="0" rtlCol="0" anchor="t" anchorCtr="0">
            <a:spAutoFit/>
          </a:bodyPr>
          <a:lstStyle/>
          <a:p>
            <a:pPr algn="l" fontAlgn="auto"/>
            <a:r>
              <a:rPr lang="fr-FR" sz="1400" b="1" dirty="0"/>
              <a:t>2023</a:t>
            </a:r>
          </a:p>
        </p:txBody>
      </p:sp>
      <p:graphicFrame>
        <p:nvGraphicFramePr>
          <p:cNvPr id="22" name="Graphique 21">
            <a:extLst>
              <a:ext uri="{FF2B5EF4-FFF2-40B4-BE49-F238E27FC236}">
                <a16:creationId xmlns:a16="http://schemas.microsoft.com/office/drawing/2014/main" id="{16444F6C-8B2B-19CC-B002-F78973144CE3}"/>
              </a:ext>
            </a:extLst>
          </p:cNvPr>
          <p:cNvGraphicFramePr/>
          <p:nvPr/>
        </p:nvGraphicFramePr>
        <p:xfrm>
          <a:off x="5103280" y="3338990"/>
          <a:ext cx="5660148" cy="6528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Graphique 27">
            <a:extLst>
              <a:ext uri="{FF2B5EF4-FFF2-40B4-BE49-F238E27FC236}">
                <a16:creationId xmlns:a16="http://schemas.microsoft.com/office/drawing/2014/main" id="{3A52DD2A-FD54-6FCF-81CC-BAC202559164}"/>
              </a:ext>
            </a:extLst>
          </p:cNvPr>
          <p:cNvGraphicFramePr/>
          <p:nvPr/>
        </p:nvGraphicFramePr>
        <p:xfrm>
          <a:off x="5103280" y="4239090"/>
          <a:ext cx="5660148" cy="6528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Graphique 28">
            <a:extLst>
              <a:ext uri="{FF2B5EF4-FFF2-40B4-BE49-F238E27FC236}">
                <a16:creationId xmlns:a16="http://schemas.microsoft.com/office/drawing/2014/main" id="{564F1B1D-41EE-1B8D-24BB-51D38F6E59AD}"/>
              </a:ext>
            </a:extLst>
          </p:cNvPr>
          <p:cNvGraphicFramePr/>
          <p:nvPr/>
        </p:nvGraphicFramePr>
        <p:xfrm>
          <a:off x="5103280" y="5274205"/>
          <a:ext cx="5660148" cy="652835"/>
        </p:xfrm>
        <a:graphic>
          <a:graphicData uri="http://schemas.openxmlformats.org/drawingml/2006/chart">
            <c:chart xmlns:c="http://schemas.openxmlformats.org/drawingml/2006/chart" xmlns:r="http://schemas.openxmlformats.org/officeDocument/2006/relationships" r:id="rId5"/>
          </a:graphicData>
        </a:graphic>
      </p:graphicFrame>
      <p:sp>
        <p:nvSpPr>
          <p:cNvPr id="42" name="ZoneTexte 41">
            <a:extLst>
              <a:ext uri="{FF2B5EF4-FFF2-40B4-BE49-F238E27FC236}">
                <a16:creationId xmlns:a16="http://schemas.microsoft.com/office/drawing/2014/main" id="{CAE00F40-D0F6-6E98-3D4E-B3A6D09F6E19}"/>
              </a:ext>
            </a:extLst>
          </p:cNvPr>
          <p:cNvSpPr txBox="1"/>
          <p:nvPr/>
        </p:nvSpPr>
        <p:spPr>
          <a:xfrm>
            <a:off x="7718415" y="2004488"/>
            <a:ext cx="720080" cy="215444"/>
          </a:xfrm>
          <a:prstGeom prst="rect">
            <a:avLst/>
          </a:prstGeom>
        </p:spPr>
        <p:txBody>
          <a:bodyPr wrap="square" lIns="0" tIns="0" rIns="0" bIns="0" rtlCol="0" anchor="t" anchorCtr="0">
            <a:spAutoFit/>
          </a:bodyPr>
          <a:lstStyle/>
          <a:p>
            <a:pPr algn="l" fontAlgn="auto"/>
            <a:r>
              <a:rPr lang="fr-FR" sz="1400" b="1" dirty="0"/>
              <a:t>2022</a:t>
            </a:r>
          </a:p>
        </p:txBody>
      </p:sp>
      <p:sp>
        <p:nvSpPr>
          <p:cNvPr id="13" name="ZoneTexte 12">
            <a:extLst>
              <a:ext uri="{FF2B5EF4-FFF2-40B4-BE49-F238E27FC236}">
                <a16:creationId xmlns:a16="http://schemas.microsoft.com/office/drawing/2014/main" id="{4B8424D4-E84E-7144-738C-3D4069E15C35}"/>
              </a:ext>
            </a:extLst>
          </p:cNvPr>
          <p:cNvSpPr txBox="1"/>
          <p:nvPr/>
        </p:nvSpPr>
        <p:spPr>
          <a:xfrm>
            <a:off x="5928785" y="2004488"/>
            <a:ext cx="720080" cy="215444"/>
          </a:xfrm>
          <a:prstGeom prst="rect">
            <a:avLst/>
          </a:prstGeom>
        </p:spPr>
        <p:txBody>
          <a:bodyPr wrap="square" lIns="0" tIns="0" rIns="0" bIns="0" rtlCol="0" anchor="t" anchorCtr="0">
            <a:spAutoFit/>
          </a:bodyPr>
          <a:lstStyle/>
          <a:p>
            <a:pPr algn="l" fontAlgn="auto"/>
            <a:r>
              <a:rPr lang="fr-FR" sz="1400" b="1" dirty="0"/>
              <a:t>2021</a:t>
            </a:r>
          </a:p>
        </p:txBody>
      </p:sp>
      <p:graphicFrame>
        <p:nvGraphicFramePr>
          <p:cNvPr id="2" name="Tableau 1">
            <a:extLst>
              <a:ext uri="{FF2B5EF4-FFF2-40B4-BE49-F238E27FC236}">
                <a16:creationId xmlns:a16="http://schemas.microsoft.com/office/drawing/2014/main" id="{90A2AD37-9DF4-4211-BDBE-5D78B4F8D36E}"/>
              </a:ext>
            </a:extLst>
          </p:cNvPr>
          <p:cNvGraphicFramePr>
            <a:graphicFrameLocks noGrp="1"/>
          </p:cNvGraphicFramePr>
          <p:nvPr/>
        </p:nvGraphicFramePr>
        <p:xfrm>
          <a:off x="652733" y="1144340"/>
          <a:ext cx="3058002" cy="285360"/>
        </p:xfrm>
        <a:graphic>
          <a:graphicData uri="http://schemas.openxmlformats.org/drawingml/2006/table">
            <a:tbl>
              <a:tblPr>
                <a:tableStyleId>{5C22544A-7EE6-4342-B048-85BDC9FD1C3A}</a:tableStyleId>
              </a:tblPr>
              <a:tblGrid>
                <a:gridCol w="3058002">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Q25. Diriez-vous que votre entreprise…</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 name="ZoneTexte 2">
            <a:extLst>
              <a:ext uri="{FF2B5EF4-FFF2-40B4-BE49-F238E27FC236}">
                <a16:creationId xmlns:a16="http://schemas.microsoft.com/office/drawing/2014/main" id="{56F0ED8A-FDB5-5C1C-87B9-4EE7C3F4A86F}"/>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4" name="Espace réservé du numéro de diapositive 3">
            <a:extLst>
              <a:ext uri="{FF2B5EF4-FFF2-40B4-BE49-F238E27FC236}">
                <a16:creationId xmlns:a16="http://schemas.microsoft.com/office/drawing/2014/main" id="{6EEF7F42-259A-C7FD-C01F-88EA007CFE58}"/>
              </a:ext>
            </a:extLst>
          </p:cNvPr>
          <p:cNvSpPr>
            <a:spLocks noGrp="1"/>
          </p:cNvSpPr>
          <p:nvPr>
            <p:ph type="sldNum" sz="quarter" idx="4"/>
          </p:nvPr>
        </p:nvSpPr>
        <p:spPr/>
        <p:txBody>
          <a:bodyPr/>
          <a:lstStyle/>
          <a:p>
            <a:fld id="{69A197D1-22BB-4CE7-B90B-919B10D073A0}" type="slidenum">
              <a:rPr lang="fr-FR" altLang="fr-FR" smtClean="0"/>
              <a:pPr/>
              <a:t>93</a:t>
            </a:fld>
            <a:endParaRPr lang="fr-FR" altLang="fr-FR" dirty="0"/>
          </a:p>
        </p:txBody>
      </p:sp>
      <p:sp>
        <p:nvSpPr>
          <p:cNvPr id="6" name="ZoneTexte 5">
            <a:extLst>
              <a:ext uri="{FF2B5EF4-FFF2-40B4-BE49-F238E27FC236}">
                <a16:creationId xmlns:a16="http://schemas.microsoft.com/office/drawing/2014/main" id="{05D2ACA2-036A-FFCA-6838-6F1FDFDD3A37}"/>
              </a:ext>
            </a:extLst>
          </p:cNvPr>
          <p:cNvSpPr txBox="1"/>
          <p:nvPr/>
        </p:nvSpPr>
        <p:spPr>
          <a:xfrm>
            <a:off x="7446150" y="2198542"/>
            <a:ext cx="855095" cy="153888"/>
          </a:xfrm>
          <a:prstGeom prst="rect">
            <a:avLst/>
          </a:prstGeom>
        </p:spPr>
        <p:txBody>
          <a:bodyPr wrap="square" lIns="0" tIns="0" rIns="0" bIns="0" rtlCol="0" anchor="t" anchorCtr="0">
            <a:spAutoFit/>
          </a:bodyPr>
          <a:lstStyle/>
          <a:p>
            <a:pPr algn="ctr" fontAlgn="auto"/>
            <a:r>
              <a:rPr lang="fr-FR" sz="1000" dirty="0">
                <a:solidFill>
                  <a:schemeClr val="bg1">
                    <a:lumMod val="65000"/>
                  </a:schemeClr>
                </a:solidFill>
              </a:rPr>
              <a:t>(n=1000)</a:t>
            </a:r>
          </a:p>
        </p:txBody>
      </p:sp>
      <p:sp>
        <p:nvSpPr>
          <p:cNvPr id="8" name="ZoneTexte 7">
            <a:extLst>
              <a:ext uri="{FF2B5EF4-FFF2-40B4-BE49-F238E27FC236}">
                <a16:creationId xmlns:a16="http://schemas.microsoft.com/office/drawing/2014/main" id="{F12BD3F3-B237-F070-06F2-10861DFB46F9}"/>
              </a:ext>
            </a:extLst>
          </p:cNvPr>
          <p:cNvSpPr txBox="1"/>
          <p:nvPr/>
        </p:nvSpPr>
        <p:spPr>
          <a:xfrm>
            <a:off x="9291355" y="2198542"/>
            <a:ext cx="855095" cy="153888"/>
          </a:xfrm>
          <a:prstGeom prst="rect">
            <a:avLst/>
          </a:prstGeom>
        </p:spPr>
        <p:txBody>
          <a:bodyPr wrap="square" lIns="0" tIns="0" rIns="0" bIns="0" rtlCol="0" anchor="t" anchorCtr="0">
            <a:spAutoFit/>
          </a:bodyPr>
          <a:lstStyle/>
          <a:p>
            <a:pPr algn="ctr" fontAlgn="auto"/>
            <a:r>
              <a:rPr lang="fr-FR" sz="1000" dirty="0">
                <a:solidFill>
                  <a:schemeClr val="bg1">
                    <a:lumMod val="65000"/>
                  </a:schemeClr>
                </a:solidFill>
              </a:rPr>
              <a:t>(n=1001)</a:t>
            </a:r>
          </a:p>
        </p:txBody>
      </p:sp>
      <p:sp>
        <p:nvSpPr>
          <p:cNvPr id="9" name="ZoneTexte 8">
            <a:extLst>
              <a:ext uri="{FF2B5EF4-FFF2-40B4-BE49-F238E27FC236}">
                <a16:creationId xmlns:a16="http://schemas.microsoft.com/office/drawing/2014/main" id="{625D9FA5-36C6-8429-0AE1-6651E55FE036}"/>
              </a:ext>
            </a:extLst>
          </p:cNvPr>
          <p:cNvSpPr txBox="1"/>
          <p:nvPr/>
        </p:nvSpPr>
        <p:spPr>
          <a:xfrm>
            <a:off x="5645950" y="2198542"/>
            <a:ext cx="855095" cy="153888"/>
          </a:xfrm>
          <a:prstGeom prst="rect">
            <a:avLst/>
          </a:prstGeom>
        </p:spPr>
        <p:txBody>
          <a:bodyPr wrap="square" lIns="0" tIns="0" rIns="0" bIns="0" rtlCol="0" anchor="t" anchorCtr="0">
            <a:spAutoFit/>
          </a:bodyPr>
          <a:lstStyle/>
          <a:p>
            <a:pPr algn="ctr" fontAlgn="auto"/>
            <a:r>
              <a:rPr lang="fr-FR" sz="1000" dirty="0">
                <a:solidFill>
                  <a:schemeClr val="bg1">
                    <a:lumMod val="65000"/>
                  </a:schemeClr>
                </a:solidFill>
              </a:rPr>
              <a:t>(n=/)</a:t>
            </a:r>
          </a:p>
        </p:txBody>
      </p:sp>
      <p:sp>
        <p:nvSpPr>
          <p:cNvPr id="14" name="ZoneTexte 13">
            <a:extLst>
              <a:ext uri="{FF2B5EF4-FFF2-40B4-BE49-F238E27FC236}">
                <a16:creationId xmlns:a16="http://schemas.microsoft.com/office/drawing/2014/main" id="{CAF33F81-B9B9-7521-4300-929C2CCED5BD}"/>
              </a:ext>
            </a:extLst>
          </p:cNvPr>
          <p:cNvSpPr txBox="1"/>
          <p:nvPr/>
        </p:nvSpPr>
        <p:spPr>
          <a:xfrm>
            <a:off x="9903522" y="2494235"/>
            <a:ext cx="315035" cy="369332"/>
          </a:xfrm>
          <a:prstGeom prst="rect">
            <a:avLst/>
          </a:prstGeom>
        </p:spPr>
        <p:txBody>
          <a:bodyPr wrap="square" lIns="0" tIns="0" rIns="0" bIns="0" rtlCol="0" anchor="t" anchorCtr="0">
            <a:spAutoFit/>
          </a:bodyPr>
          <a:lstStyle/>
          <a:p>
            <a:pPr algn="l" fontAlgn="auto"/>
            <a:r>
              <a:rPr lang="fr-FR" sz="2400" b="1" dirty="0">
                <a:solidFill>
                  <a:srgbClr val="FF0000"/>
                </a:solidFill>
              </a:rPr>
              <a:t>-</a:t>
            </a:r>
          </a:p>
        </p:txBody>
      </p:sp>
    </p:spTree>
    <p:extLst>
      <p:ext uri="{BB962C8B-B14F-4D97-AF65-F5344CB8AC3E}">
        <p14:creationId xmlns:p14="http://schemas.microsoft.com/office/powerpoint/2010/main" val="315894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94</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359994"/>
            <a:ext cx="10855569" cy="332399"/>
          </a:xfrm>
        </p:spPr>
        <p:txBody>
          <a:bodyPr/>
          <a:lstStyle/>
          <a:p>
            <a:r>
              <a:rPr lang="fr-FR" sz="2400" dirty="0"/>
              <a:t>Une reconnaissance des partis-prenantes davantage perçue des managers</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1144340"/>
          <a:ext cx="3101453" cy="285360"/>
        </p:xfrm>
        <a:graphic>
          <a:graphicData uri="http://schemas.openxmlformats.org/drawingml/2006/table">
            <a:tbl>
              <a:tblPr>
                <a:tableStyleId>{5C22544A-7EE6-4342-B048-85BDC9FD1C3A}</a:tableStyleId>
              </a:tblPr>
              <a:tblGrid>
                <a:gridCol w="3101453">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Q25. Diriez-vous que votre entreprise…</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 – </a:t>
            </a:r>
            <a:r>
              <a:rPr lang="fr-FR" sz="1050" b="1" i="1" dirty="0">
                <a:solidFill>
                  <a:schemeClr val="tx2"/>
                </a:solidFill>
                <a:latin typeface="Roboto" panose="020B0604020202020204" charset="0"/>
                <a:ea typeface="Roboto" panose="020B0604020202020204" charset="0"/>
              </a:rPr>
              <a:t>ST « Oui »</a:t>
            </a:r>
          </a:p>
        </p:txBody>
      </p:sp>
      <p:graphicFrame>
        <p:nvGraphicFramePr>
          <p:cNvPr id="3" name="Graphique 2">
            <a:extLst>
              <a:ext uri="{FF2B5EF4-FFF2-40B4-BE49-F238E27FC236}">
                <a16:creationId xmlns:a16="http://schemas.microsoft.com/office/drawing/2014/main" id="{3DD4440E-35D6-E19F-1EC7-3913DFE81D95}"/>
              </a:ext>
            </a:extLst>
          </p:cNvPr>
          <p:cNvGraphicFramePr/>
          <p:nvPr/>
        </p:nvGraphicFramePr>
        <p:xfrm>
          <a:off x="605390" y="2261066"/>
          <a:ext cx="11003722" cy="3888959"/>
        </p:xfrm>
        <a:graphic>
          <a:graphicData uri="http://schemas.openxmlformats.org/drawingml/2006/chart">
            <c:chart xmlns:c="http://schemas.openxmlformats.org/drawingml/2006/chart" xmlns:r="http://schemas.openxmlformats.org/officeDocument/2006/relationships" r:id="rId2"/>
          </a:graphicData>
        </a:graphic>
      </p:graphicFrame>
      <p:sp>
        <p:nvSpPr>
          <p:cNvPr id="24" name="ZoneTexte 23">
            <a:extLst>
              <a:ext uri="{FF2B5EF4-FFF2-40B4-BE49-F238E27FC236}">
                <a16:creationId xmlns:a16="http://schemas.microsoft.com/office/drawing/2014/main" id="{408C9DDA-8EE5-C3F5-549F-8EC6EC4D9DDD}"/>
              </a:ext>
            </a:extLst>
          </p:cNvPr>
          <p:cNvSpPr txBox="1"/>
          <p:nvPr/>
        </p:nvSpPr>
        <p:spPr>
          <a:xfrm>
            <a:off x="1550495" y="2086196"/>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5" name="ZoneTexte 24">
            <a:extLst>
              <a:ext uri="{FF2B5EF4-FFF2-40B4-BE49-F238E27FC236}">
                <a16:creationId xmlns:a16="http://schemas.microsoft.com/office/drawing/2014/main" id="{2425925D-F404-823D-3079-4DCFFD4D5DEB}"/>
              </a:ext>
            </a:extLst>
          </p:cNvPr>
          <p:cNvSpPr txBox="1"/>
          <p:nvPr/>
        </p:nvSpPr>
        <p:spPr>
          <a:xfrm>
            <a:off x="9620715" y="2393885"/>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7" name="ZoneTexte 26">
            <a:extLst>
              <a:ext uri="{FF2B5EF4-FFF2-40B4-BE49-F238E27FC236}">
                <a16:creationId xmlns:a16="http://schemas.microsoft.com/office/drawing/2014/main" id="{61A5CCFE-B7E1-E603-A2EA-E902490EE602}"/>
              </a:ext>
            </a:extLst>
          </p:cNvPr>
          <p:cNvSpPr txBox="1"/>
          <p:nvPr/>
        </p:nvSpPr>
        <p:spPr>
          <a:xfrm>
            <a:off x="6973149" y="2261066"/>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17" name="ZoneTexte 16">
            <a:extLst>
              <a:ext uri="{FF2B5EF4-FFF2-40B4-BE49-F238E27FC236}">
                <a16:creationId xmlns:a16="http://schemas.microsoft.com/office/drawing/2014/main" id="{39A4850C-9BF7-D3D2-6699-778C19119371}"/>
              </a:ext>
            </a:extLst>
          </p:cNvPr>
          <p:cNvSpPr txBox="1"/>
          <p:nvPr/>
        </p:nvSpPr>
        <p:spPr>
          <a:xfrm>
            <a:off x="4261822" y="2270862"/>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Tree>
    <p:extLst>
      <p:ext uri="{BB962C8B-B14F-4D97-AF65-F5344CB8AC3E}">
        <p14:creationId xmlns:p14="http://schemas.microsoft.com/office/powerpoint/2010/main" val="47627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608572"/>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nvGraphicFramePr>
        <p:xfrm>
          <a:off x="713867" y="1151505"/>
          <a:ext cx="3370925" cy="285360"/>
        </p:xfrm>
        <a:graphic>
          <a:graphicData uri="http://schemas.openxmlformats.org/drawingml/2006/table">
            <a:tbl>
              <a:tblPr>
                <a:tableStyleId>{5C22544A-7EE6-4342-B048-85BDC9FD1C3A}</a:tableStyleId>
              </a:tblPr>
              <a:tblGrid>
                <a:gridCol w="3370925">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Q25. Diriez-vous que votre entreprise…</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1" y="264876"/>
            <a:ext cx="11312375"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 Relation vis-à-vis des parties prenantes</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46004"/>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722794" y="1471225"/>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 – </a:t>
            </a:r>
            <a:r>
              <a:rPr lang="fr-FR" sz="1050" b="1" i="1" dirty="0">
                <a:latin typeface="Roboto" panose="020B0604020202020204" charset="0"/>
                <a:ea typeface="Roboto" panose="020B0604020202020204" charset="0"/>
              </a:rPr>
              <a:t>ST « Oui »</a:t>
            </a: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nvGraphicFramePr>
        <p:xfrm>
          <a:off x="364246" y="2672957"/>
          <a:ext cx="11312374" cy="2103247"/>
        </p:xfrm>
        <a:graphic>
          <a:graphicData uri="http://schemas.openxmlformats.org/drawingml/2006/table">
            <a:tbl>
              <a:tblPr firstRow="1" bandRow="1"/>
              <a:tblGrid>
                <a:gridCol w="3107322">
                  <a:extLst>
                    <a:ext uri="{9D8B030D-6E8A-4147-A177-3AD203B41FA5}">
                      <a16:colId xmlns:a16="http://schemas.microsoft.com/office/drawing/2014/main" val="1613173348"/>
                    </a:ext>
                  </a:extLst>
                </a:gridCol>
                <a:gridCol w="1229224">
                  <a:extLst>
                    <a:ext uri="{9D8B030D-6E8A-4147-A177-3AD203B41FA5}">
                      <a16:colId xmlns:a16="http://schemas.microsoft.com/office/drawing/2014/main" val="2417229433"/>
                    </a:ext>
                  </a:extLst>
                </a:gridCol>
                <a:gridCol w="3354761">
                  <a:extLst>
                    <a:ext uri="{9D8B030D-6E8A-4147-A177-3AD203B41FA5}">
                      <a16:colId xmlns:a16="http://schemas.microsoft.com/office/drawing/2014/main" val="4065695276"/>
                    </a:ext>
                  </a:extLst>
                </a:gridCol>
                <a:gridCol w="3621067">
                  <a:extLst>
                    <a:ext uri="{9D8B030D-6E8A-4147-A177-3AD203B41FA5}">
                      <a16:colId xmlns:a16="http://schemas.microsoft.com/office/drawing/2014/main" val="1842800419"/>
                    </a:ext>
                  </a:extLst>
                </a:gridCol>
              </a:tblGrid>
              <a:tr h="673448">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Respect ses clients</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81%</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84%</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N’encadrant pas d’équipe : 79%</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772022013"/>
                  </a:ext>
                </a:extLst>
              </a:tr>
              <a:tr h="493159">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Respect ses partenaires non-commerciaux</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- 5 ans ancienneté : 83%</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72%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989341"/>
                  </a:ext>
                </a:extLst>
              </a:tr>
              <a:tr h="40582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Respect ses partenaires économiques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72%</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- 5 ans ancienneté : 79%</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70%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593490565"/>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Respect ses salariés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66%</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- 5 ans ancienneté : 74%</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74%</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63%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8002930"/>
                  </a:ext>
                </a:extLst>
              </a:tr>
            </a:tbl>
          </a:graphicData>
        </a:graphic>
      </p:graphicFrame>
      <p:sp>
        <p:nvSpPr>
          <p:cNvPr id="4" name="Espace réservé du numéro de diapositive 3">
            <a:extLst>
              <a:ext uri="{FF2B5EF4-FFF2-40B4-BE49-F238E27FC236}">
                <a16:creationId xmlns:a16="http://schemas.microsoft.com/office/drawing/2014/main" id="{5D18DDDE-7E25-59B0-D61E-CB1937738ECE}"/>
              </a:ext>
            </a:extLst>
          </p:cNvPr>
          <p:cNvSpPr>
            <a:spLocks noGrp="1"/>
          </p:cNvSpPr>
          <p:nvPr>
            <p:ph type="sldNum" sz="quarter" idx="4"/>
          </p:nvPr>
        </p:nvSpPr>
        <p:spPr/>
        <p:txBody>
          <a:bodyPr/>
          <a:lstStyle/>
          <a:p>
            <a:fld id="{69A197D1-22BB-4CE7-B90B-919B10D073A0}" type="slidenum">
              <a:rPr lang="fr-FR" altLang="fr-FR" smtClean="0"/>
              <a:pPr/>
              <a:t>95</a:t>
            </a:fld>
            <a:endParaRPr lang="fr-FR" altLang="fr-FR" dirty="0"/>
          </a:p>
        </p:txBody>
      </p:sp>
    </p:spTree>
    <p:extLst>
      <p:ext uri="{BB962C8B-B14F-4D97-AF65-F5344CB8AC3E}">
        <p14:creationId xmlns:p14="http://schemas.microsoft.com/office/powerpoint/2010/main" val="321192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96</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262630"/>
            <a:ext cx="10855569" cy="664797"/>
          </a:xfrm>
        </p:spPr>
        <p:txBody>
          <a:bodyPr/>
          <a:lstStyle/>
          <a:p>
            <a:r>
              <a:rPr lang="fr-FR" sz="2400" dirty="0"/>
              <a:t>La protection des données personnelles, principal cheval de bataille des entreprises ! En revanche, la promotion et diffusion de l’éthique au sein de l’écosystème est moins systématique </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1144340"/>
          <a:ext cx="5443267" cy="285360"/>
        </p:xfrm>
        <a:graphic>
          <a:graphicData uri="http://schemas.openxmlformats.org/drawingml/2006/table">
            <a:tbl>
              <a:tblPr>
                <a:tableStyleId>{5C22544A-7EE6-4342-B048-85BDC9FD1C3A}</a:tableStyleId>
              </a:tblPr>
              <a:tblGrid>
                <a:gridCol w="5443267">
                  <a:extLst>
                    <a:ext uri="{9D8B030D-6E8A-4147-A177-3AD203B41FA5}">
                      <a16:colId xmlns:a16="http://schemas.microsoft.com/office/drawing/2014/main" val="3555398857"/>
                    </a:ext>
                  </a:extLst>
                </a:gridCol>
              </a:tblGrid>
              <a:tr h="0">
                <a:tc>
                  <a:txBody>
                    <a:bodyPr/>
                    <a:lstStyle/>
                    <a:p>
                      <a:r>
                        <a:rPr lang="fr-FR" sz="1400" b="1" kern="1200" dirty="0">
                          <a:solidFill>
                            <a:schemeClr val="dk1"/>
                          </a:solidFill>
                          <a:effectLst/>
                          <a:latin typeface="+mn-lt"/>
                          <a:ea typeface="+mn-ea"/>
                          <a:cs typeface="+mn-cs"/>
                        </a:rPr>
                        <a:t>Q26. Diriez-vous que votre entreprise agit efficacement en matière de…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a:t>
            </a:r>
          </a:p>
        </p:txBody>
      </p:sp>
      <p:sp>
        <p:nvSpPr>
          <p:cNvPr id="21" name="Rectangle : coins arrondis 20">
            <a:extLst>
              <a:ext uri="{FF2B5EF4-FFF2-40B4-BE49-F238E27FC236}">
                <a16:creationId xmlns:a16="http://schemas.microsoft.com/office/drawing/2014/main" id="{290A9286-A992-5C41-31E7-75A922193B4F}"/>
              </a:ext>
            </a:extLst>
          </p:cNvPr>
          <p:cNvSpPr/>
          <p:nvPr/>
        </p:nvSpPr>
        <p:spPr>
          <a:xfrm>
            <a:off x="4529329" y="1888379"/>
            <a:ext cx="936601" cy="457744"/>
          </a:xfrm>
          <a:prstGeom prst="roundRect">
            <a:avLst/>
          </a:prstGeom>
          <a:gradFill flip="none" rotWithShape="1">
            <a:gsLst>
              <a:gs pos="0">
                <a:srgbClr val="009DD9"/>
              </a:gs>
              <a:gs pos="44000">
                <a:schemeClr val="accent1">
                  <a:lumMod val="45000"/>
                  <a:lumOff val="55000"/>
                </a:schemeClr>
              </a:gs>
              <a:gs pos="89000">
                <a:srgbClr val="0BD0D9"/>
              </a:gs>
            </a:gsLst>
            <a:lin ang="0" scaled="1"/>
            <a:tileRect/>
          </a:gradFill>
        </p:spPr>
        <p:txBody>
          <a:bodyPr lIns="0" tIns="0" rIns="0" bIns="0" rtlCol="0" anchor="ctr">
            <a:noAutofit/>
          </a:bodyPr>
          <a:lstStyle/>
          <a:p>
            <a:pPr algn="ctr"/>
            <a:r>
              <a:rPr lang="fr-FR" sz="1100" dirty="0">
                <a:solidFill>
                  <a:schemeClr val="bg1"/>
                </a:solidFill>
                <a:latin typeface="Roboto" pitchFamily="2" charset="0"/>
                <a:ea typeface="Roboto" pitchFamily="2" charset="0"/>
              </a:rPr>
              <a:t>Sous-total </a:t>
            </a:r>
          </a:p>
          <a:p>
            <a:pPr algn="ctr"/>
            <a:r>
              <a:rPr lang="fr-FR" sz="800" dirty="0">
                <a:solidFill>
                  <a:schemeClr val="bg1"/>
                </a:solidFill>
                <a:latin typeface="Roboto" pitchFamily="2" charset="0"/>
                <a:ea typeface="Roboto" pitchFamily="2" charset="0"/>
              </a:rPr>
              <a:t>Oui</a:t>
            </a:r>
          </a:p>
        </p:txBody>
      </p:sp>
      <p:graphicFrame>
        <p:nvGraphicFramePr>
          <p:cNvPr id="22" name="Tableau 23">
            <a:extLst>
              <a:ext uri="{FF2B5EF4-FFF2-40B4-BE49-F238E27FC236}">
                <a16:creationId xmlns:a16="http://schemas.microsoft.com/office/drawing/2014/main" id="{2428AD3C-34D2-A053-A28F-123537C671E4}"/>
              </a:ext>
            </a:extLst>
          </p:cNvPr>
          <p:cNvGraphicFramePr>
            <a:graphicFrameLocks noGrp="1"/>
          </p:cNvGraphicFramePr>
          <p:nvPr/>
        </p:nvGraphicFramePr>
        <p:xfrm>
          <a:off x="1198327" y="2444364"/>
          <a:ext cx="3592528" cy="3612715"/>
        </p:xfrm>
        <a:graphic>
          <a:graphicData uri="http://schemas.openxmlformats.org/drawingml/2006/table">
            <a:tbl>
              <a:tblPr firstRow="1" bandRow="1">
                <a:tableStyleId>{2D5ABB26-0587-4C30-8999-92F81FD0307C}</a:tableStyleId>
              </a:tblPr>
              <a:tblGrid>
                <a:gridCol w="3592528">
                  <a:extLst>
                    <a:ext uri="{9D8B030D-6E8A-4147-A177-3AD203B41FA5}">
                      <a16:colId xmlns:a16="http://schemas.microsoft.com/office/drawing/2014/main" val="2564470084"/>
                    </a:ext>
                  </a:extLst>
                </a:gridCol>
              </a:tblGrid>
              <a:tr h="722543">
                <a:tc>
                  <a:txBody>
                    <a:bodyPr/>
                    <a:lstStyle/>
                    <a:p>
                      <a:pPr algn="ctr"/>
                      <a:r>
                        <a:rPr lang="fr-FR" sz="1400" b="0" dirty="0">
                          <a:solidFill>
                            <a:schemeClr val="tx1"/>
                          </a:solidFill>
                        </a:rPr>
                        <a:t>Protection des données </a:t>
                      </a:r>
                    </a:p>
                    <a:p>
                      <a:pPr algn="ctr"/>
                      <a:r>
                        <a:rPr lang="fr-FR" sz="1400" b="0" dirty="0">
                          <a:solidFill>
                            <a:schemeClr val="tx1"/>
                          </a:solidFill>
                        </a:rPr>
                        <a:t>personnelles</a:t>
                      </a:r>
                    </a:p>
                  </a:txBody>
                  <a:tcPr anchor="ctr"/>
                </a:tc>
                <a:extLst>
                  <a:ext uri="{0D108BD9-81ED-4DB2-BD59-A6C34878D82A}">
                    <a16:rowId xmlns:a16="http://schemas.microsoft.com/office/drawing/2014/main" val="3309693034"/>
                  </a:ext>
                </a:extLst>
              </a:tr>
              <a:tr h="722543">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Respect de ma vie privée</a:t>
                      </a:r>
                    </a:p>
                  </a:txBody>
                  <a:tcPr anchor="ctr"/>
                </a:tc>
                <a:extLst>
                  <a:ext uri="{0D108BD9-81ED-4DB2-BD59-A6C34878D82A}">
                    <a16:rowId xmlns:a16="http://schemas.microsoft.com/office/drawing/2014/main" val="2811886992"/>
                  </a:ext>
                </a:extLst>
              </a:tr>
              <a:tr h="722543">
                <a:tc>
                  <a:txBody>
                    <a:bodyPr/>
                    <a:lstStyle/>
                    <a:p>
                      <a:pPr algn="ctr"/>
                      <a:r>
                        <a:rPr lang="fr-FR" sz="1400" b="0" dirty="0">
                          <a:solidFill>
                            <a:schemeClr val="tx1"/>
                          </a:solidFill>
                        </a:rPr>
                        <a:t>Lutte contre la fraude, prévention </a:t>
                      </a:r>
                    </a:p>
                    <a:p>
                      <a:pPr algn="ctr"/>
                      <a:r>
                        <a:rPr lang="fr-FR" sz="1400" b="0" dirty="0">
                          <a:solidFill>
                            <a:schemeClr val="tx1"/>
                          </a:solidFill>
                        </a:rPr>
                        <a:t>de la corruption</a:t>
                      </a:r>
                    </a:p>
                  </a:txBody>
                  <a:tcPr anchor="ctr"/>
                </a:tc>
                <a:extLst>
                  <a:ext uri="{0D108BD9-81ED-4DB2-BD59-A6C34878D82A}">
                    <a16:rowId xmlns:a16="http://schemas.microsoft.com/office/drawing/2014/main" val="3466736975"/>
                  </a:ext>
                </a:extLst>
              </a:tr>
              <a:tr h="722543">
                <a:tc>
                  <a:txBody>
                    <a:bodyPr/>
                    <a:lstStyle/>
                    <a:p>
                      <a:pPr algn="ctr"/>
                      <a:r>
                        <a:rPr lang="fr-FR" sz="1400" b="0" dirty="0">
                          <a:solidFill>
                            <a:schemeClr val="tx1"/>
                          </a:solidFill>
                        </a:rPr>
                        <a:t>Prévention des conflits</a:t>
                      </a:r>
                    </a:p>
                    <a:p>
                      <a:pPr algn="ctr"/>
                      <a:r>
                        <a:rPr lang="fr-FR" sz="1400" b="0" dirty="0">
                          <a:solidFill>
                            <a:schemeClr val="tx1"/>
                          </a:solidFill>
                        </a:rPr>
                        <a:t>d’intérêts</a:t>
                      </a:r>
                    </a:p>
                  </a:txBody>
                  <a:tcPr anchor="ctr"/>
                </a:tc>
                <a:extLst>
                  <a:ext uri="{0D108BD9-81ED-4DB2-BD59-A6C34878D82A}">
                    <a16:rowId xmlns:a16="http://schemas.microsoft.com/office/drawing/2014/main" val="4231699068"/>
                  </a:ext>
                </a:extLst>
              </a:tr>
              <a:tr h="722543">
                <a:tc>
                  <a:txBody>
                    <a:bodyPr/>
                    <a:lstStyle/>
                    <a:p>
                      <a:pPr algn="ctr"/>
                      <a:r>
                        <a:rPr lang="fr-FR" sz="1400" b="0" dirty="0">
                          <a:solidFill>
                            <a:schemeClr val="tx1"/>
                          </a:solidFill>
                        </a:rPr>
                        <a:t>Promotion et diffusion de l’éthique </a:t>
                      </a:r>
                    </a:p>
                    <a:p>
                      <a:pPr algn="ctr"/>
                      <a:r>
                        <a:rPr lang="fr-FR" sz="1400" b="0" dirty="0">
                          <a:solidFill>
                            <a:schemeClr val="tx1"/>
                          </a:solidFill>
                        </a:rPr>
                        <a:t>dans son écosystème</a:t>
                      </a:r>
                    </a:p>
                  </a:txBody>
                  <a:tcPr anchor="ctr"/>
                </a:tc>
                <a:extLst>
                  <a:ext uri="{0D108BD9-81ED-4DB2-BD59-A6C34878D82A}">
                    <a16:rowId xmlns:a16="http://schemas.microsoft.com/office/drawing/2014/main" val="449917818"/>
                  </a:ext>
                </a:extLst>
              </a:tr>
            </a:tbl>
          </a:graphicData>
        </a:graphic>
      </p:graphicFrame>
      <p:graphicFrame>
        <p:nvGraphicFramePr>
          <p:cNvPr id="24" name="Tableau 23">
            <a:extLst>
              <a:ext uri="{FF2B5EF4-FFF2-40B4-BE49-F238E27FC236}">
                <a16:creationId xmlns:a16="http://schemas.microsoft.com/office/drawing/2014/main" id="{16347D15-2CAE-E5BE-2FD2-9AB3B79A1077}"/>
              </a:ext>
            </a:extLst>
          </p:cNvPr>
          <p:cNvGraphicFramePr>
            <a:graphicFrameLocks noGrp="1"/>
          </p:cNvGraphicFramePr>
          <p:nvPr/>
        </p:nvGraphicFramePr>
        <p:xfrm>
          <a:off x="4700845" y="2290305"/>
          <a:ext cx="690033" cy="3838995"/>
        </p:xfrm>
        <a:graphic>
          <a:graphicData uri="http://schemas.openxmlformats.org/drawingml/2006/table">
            <a:tbl>
              <a:tblPr firstRow="1" bandRow="1">
                <a:tableStyleId>{2D5ABB26-0587-4C30-8999-92F81FD0307C}</a:tableStyleId>
              </a:tblPr>
              <a:tblGrid>
                <a:gridCol w="690033">
                  <a:extLst>
                    <a:ext uri="{9D8B030D-6E8A-4147-A177-3AD203B41FA5}">
                      <a16:colId xmlns:a16="http://schemas.microsoft.com/office/drawing/2014/main" val="2564470084"/>
                    </a:ext>
                  </a:extLst>
                </a:gridCol>
              </a:tblGrid>
              <a:tr h="767799">
                <a:tc>
                  <a:txBody>
                    <a:bodyPr/>
                    <a:lstStyle/>
                    <a:p>
                      <a:pPr algn="ctr"/>
                      <a:r>
                        <a:rPr lang="fr-FR" sz="2000" b="1" dirty="0">
                          <a:solidFill>
                            <a:srgbClr val="17406D"/>
                          </a:solidFill>
                        </a:rPr>
                        <a:t>80%</a:t>
                      </a:r>
                    </a:p>
                  </a:txBody>
                  <a:tcPr anchor="ctr"/>
                </a:tc>
                <a:extLst>
                  <a:ext uri="{0D108BD9-81ED-4DB2-BD59-A6C34878D82A}">
                    <a16:rowId xmlns:a16="http://schemas.microsoft.com/office/drawing/2014/main" val="3309693034"/>
                  </a:ext>
                </a:extLst>
              </a:tr>
              <a:tr h="767799">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70%</a:t>
                      </a:r>
                    </a:p>
                  </a:txBody>
                  <a:tcPr anchor="ctr"/>
                </a:tc>
                <a:extLst>
                  <a:ext uri="{0D108BD9-81ED-4DB2-BD59-A6C34878D82A}">
                    <a16:rowId xmlns:a16="http://schemas.microsoft.com/office/drawing/2014/main" val="2811886992"/>
                  </a:ext>
                </a:extLst>
              </a:tr>
              <a:tr h="767799">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73%</a:t>
                      </a:r>
                    </a:p>
                  </a:txBody>
                  <a:tcPr anchor="ctr"/>
                </a:tc>
                <a:extLst>
                  <a:ext uri="{0D108BD9-81ED-4DB2-BD59-A6C34878D82A}">
                    <a16:rowId xmlns:a16="http://schemas.microsoft.com/office/drawing/2014/main" val="3466736975"/>
                  </a:ext>
                </a:extLst>
              </a:tr>
              <a:tr h="767799">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71%</a:t>
                      </a:r>
                    </a:p>
                  </a:txBody>
                  <a:tcPr anchor="ctr"/>
                </a:tc>
                <a:extLst>
                  <a:ext uri="{0D108BD9-81ED-4DB2-BD59-A6C34878D82A}">
                    <a16:rowId xmlns:a16="http://schemas.microsoft.com/office/drawing/2014/main" val="4231699068"/>
                  </a:ext>
                </a:extLst>
              </a:tr>
              <a:tr h="767799">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Calibri"/>
                          <a:ea typeface="+mn-ea"/>
                          <a:cs typeface="+mn-cs"/>
                        </a:rPr>
                        <a:t>65%</a:t>
                      </a:r>
                    </a:p>
                  </a:txBody>
                  <a:tcPr anchor="ctr"/>
                </a:tc>
                <a:extLst>
                  <a:ext uri="{0D108BD9-81ED-4DB2-BD59-A6C34878D82A}">
                    <a16:rowId xmlns:a16="http://schemas.microsoft.com/office/drawing/2014/main" val="449917818"/>
                  </a:ext>
                </a:extLst>
              </a:tr>
            </a:tbl>
          </a:graphicData>
        </a:graphic>
      </p:graphicFrame>
      <p:graphicFrame>
        <p:nvGraphicFramePr>
          <p:cNvPr id="25" name="Graphique 24">
            <a:extLst>
              <a:ext uri="{FF2B5EF4-FFF2-40B4-BE49-F238E27FC236}">
                <a16:creationId xmlns:a16="http://schemas.microsoft.com/office/drawing/2014/main" id="{EBD4E647-2248-0738-6B0E-1B1EB9E33DAD}"/>
              </a:ext>
            </a:extLst>
          </p:cNvPr>
          <p:cNvGraphicFramePr/>
          <p:nvPr/>
        </p:nvGraphicFramePr>
        <p:xfrm>
          <a:off x="5703094" y="1888379"/>
          <a:ext cx="5049268" cy="4706989"/>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Connecteur droit 2">
            <a:extLst>
              <a:ext uri="{FF2B5EF4-FFF2-40B4-BE49-F238E27FC236}">
                <a16:creationId xmlns:a16="http://schemas.microsoft.com/office/drawing/2014/main" id="{4B54EBF2-47EE-06BC-35FE-58CCBCD50DEC}"/>
              </a:ext>
            </a:extLst>
          </p:cNvPr>
          <p:cNvCxnSpPr>
            <a:cxnSpLocks/>
          </p:cNvCxnSpPr>
          <p:nvPr/>
        </p:nvCxnSpPr>
        <p:spPr>
          <a:xfrm>
            <a:off x="1170337" y="3203975"/>
            <a:ext cx="9831208"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3B2B0B29-ADC1-9B7E-4EA9-6122D25A63CA}"/>
              </a:ext>
            </a:extLst>
          </p:cNvPr>
          <p:cNvCxnSpPr>
            <a:cxnSpLocks/>
          </p:cNvCxnSpPr>
          <p:nvPr/>
        </p:nvCxnSpPr>
        <p:spPr>
          <a:xfrm>
            <a:off x="1170337" y="5274205"/>
            <a:ext cx="9831208"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18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709127C-F919-4206-8F84-C1942733BD6B}"/>
              </a:ext>
            </a:extLst>
          </p:cNvPr>
          <p:cNvSpPr>
            <a:spLocks noGrp="1"/>
          </p:cNvSpPr>
          <p:nvPr>
            <p:ph type="sldNum" sz="quarter" idx="4"/>
          </p:nvPr>
        </p:nvSpPr>
        <p:spPr/>
        <p:txBody>
          <a:bodyPr/>
          <a:lstStyle/>
          <a:p>
            <a:fld id="{69A197D1-22BB-4CE7-B90B-919B10D073A0}" type="slidenum">
              <a:rPr lang="fr-FR" altLang="fr-FR" smtClean="0"/>
              <a:pPr/>
              <a:t>97</a:t>
            </a:fld>
            <a:endParaRPr lang="fr-FR" altLang="fr-FR" dirty="0"/>
          </a:p>
        </p:txBody>
      </p:sp>
      <p:sp>
        <p:nvSpPr>
          <p:cNvPr id="6" name="Titre 1">
            <a:extLst>
              <a:ext uri="{FF2B5EF4-FFF2-40B4-BE49-F238E27FC236}">
                <a16:creationId xmlns:a16="http://schemas.microsoft.com/office/drawing/2014/main" id="{CA556841-D1A4-452D-AC5E-9189C51F059A}"/>
              </a:ext>
            </a:extLst>
          </p:cNvPr>
          <p:cNvSpPr>
            <a:spLocks noGrp="1"/>
          </p:cNvSpPr>
          <p:nvPr>
            <p:ph type="title"/>
          </p:nvPr>
        </p:nvSpPr>
        <p:spPr>
          <a:xfrm>
            <a:off x="820616" y="288346"/>
            <a:ext cx="10855569" cy="664797"/>
          </a:xfrm>
        </p:spPr>
        <p:txBody>
          <a:bodyPr/>
          <a:lstStyle/>
          <a:p>
            <a:r>
              <a:rPr lang="fr-FR" sz="2400" dirty="0"/>
              <a:t>Des managers particulièrement convaincus de l’efficacité de leur entreprise à agir en matière d’éthique</a:t>
            </a:r>
          </a:p>
        </p:txBody>
      </p:sp>
      <p:sp>
        <p:nvSpPr>
          <p:cNvPr id="7" name="Forme libre : forme 6">
            <a:extLst>
              <a:ext uri="{FF2B5EF4-FFF2-40B4-BE49-F238E27FC236}">
                <a16:creationId xmlns:a16="http://schemas.microsoft.com/office/drawing/2014/main" id="{FBDE80B8-66D3-4E83-9B1B-4C1BBF20AA6E}"/>
              </a:ext>
            </a:extLst>
          </p:cNvPr>
          <p:cNvSpPr/>
          <p:nvPr/>
        </p:nvSpPr>
        <p:spPr>
          <a:xfrm>
            <a:off x="826258" y="379747"/>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graphicFrame>
        <p:nvGraphicFramePr>
          <p:cNvPr id="12" name="Tableau 11">
            <a:extLst>
              <a:ext uri="{FF2B5EF4-FFF2-40B4-BE49-F238E27FC236}">
                <a16:creationId xmlns:a16="http://schemas.microsoft.com/office/drawing/2014/main" id="{E2D9AE03-E52D-4EA2-B316-A1CC92695A3C}"/>
              </a:ext>
            </a:extLst>
          </p:cNvPr>
          <p:cNvGraphicFramePr>
            <a:graphicFrameLocks noGrp="1"/>
          </p:cNvGraphicFramePr>
          <p:nvPr/>
        </p:nvGraphicFramePr>
        <p:xfrm>
          <a:off x="652733" y="1144340"/>
          <a:ext cx="5353257" cy="285360"/>
        </p:xfrm>
        <a:graphic>
          <a:graphicData uri="http://schemas.openxmlformats.org/drawingml/2006/table">
            <a:tbl>
              <a:tblPr>
                <a:tableStyleId>{5C22544A-7EE6-4342-B048-85BDC9FD1C3A}</a:tableStyleId>
              </a:tblPr>
              <a:tblGrid>
                <a:gridCol w="5353257">
                  <a:extLst>
                    <a:ext uri="{9D8B030D-6E8A-4147-A177-3AD203B41FA5}">
                      <a16:colId xmlns:a16="http://schemas.microsoft.com/office/drawing/2014/main" val="3555398857"/>
                    </a:ext>
                  </a:extLst>
                </a:gridCol>
              </a:tblGrid>
              <a:tr h="0">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Q26. Diriez-vous que votre entreprise agit efficacement en matière de… </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9" name="Espace réservé du pied de page 1">
            <a:extLst>
              <a:ext uri="{FF2B5EF4-FFF2-40B4-BE49-F238E27FC236}">
                <a16:creationId xmlns:a16="http://schemas.microsoft.com/office/drawing/2014/main" id="{EA295E6C-BF68-468C-AD7E-F5468EEEFEF5}"/>
              </a:ext>
            </a:extLst>
          </p:cNvPr>
          <p:cNvSpPr>
            <a:spLocks noGrp="1"/>
          </p:cNvSpPr>
          <p:nvPr>
            <p:ph type="ftr" sz="quarter" idx="3"/>
          </p:nvPr>
        </p:nvSpPr>
        <p:spPr>
          <a:xfrm>
            <a:off x="668217" y="6489340"/>
            <a:ext cx="9110016" cy="232136"/>
          </a:xfrm>
        </p:spPr>
        <p:txBody>
          <a:bodyPr/>
          <a:lstStyle/>
          <a:p>
            <a:r>
              <a:rPr lang="fr-FR" altLang="fr-FR">
                <a:solidFill>
                  <a:srgbClr val="FFFFFF">
                    <a:lumMod val="50000"/>
                  </a:srgbClr>
                </a:solidFill>
              </a:rPr>
              <a:t>Occurrence pour le Cercle d’Ethique des Affaires  | Barômètre du climat Ethique | mai 2023</a:t>
            </a:r>
            <a:endParaRPr lang="fr-FR" altLang="fr-FR" dirty="0">
              <a:solidFill>
                <a:srgbClr val="FFFFFF">
                  <a:lumMod val="50000"/>
                </a:srgbClr>
              </a:solidFill>
            </a:endParaRPr>
          </a:p>
        </p:txBody>
      </p:sp>
      <p:sp>
        <p:nvSpPr>
          <p:cNvPr id="2" name="ZoneTexte 1">
            <a:extLst>
              <a:ext uri="{FF2B5EF4-FFF2-40B4-BE49-F238E27FC236}">
                <a16:creationId xmlns:a16="http://schemas.microsoft.com/office/drawing/2014/main" id="{9A3E7012-2488-945C-B9A4-D4C3F2C037F5}"/>
              </a:ext>
            </a:extLst>
          </p:cNvPr>
          <p:cNvSpPr txBox="1"/>
          <p:nvPr/>
        </p:nvSpPr>
        <p:spPr>
          <a:xfrm>
            <a:off x="668217" y="1538790"/>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 – </a:t>
            </a:r>
            <a:r>
              <a:rPr lang="fr-FR" sz="1050" b="1" i="1" dirty="0">
                <a:latin typeface="Roboto" panose="020B0604020202020204" charset="0"/>
                <a:ea typeface="Roboto" panose="020B0604020202020204" charset="0"/>
              </a:rPr>
              <a:t>ST « Oui »</a:t>
            </a:r>
          </a:p>
        </p:txBody>
      </p:sp>
      <p:graphicFrame>
        <p:nvGraphicFramePr>
          <p:cNvPr id="8" name="Graphique 7">
            <a:extLst>
              <a:ext uri="{FF2B5EF4-FFF2-40B4-BE49-F238E27FC236}">
                <a16:creationId xmlns:a16="http://schemas.microsoft.com/office/drawing/2014/main" id="{CF149C27-E759-D877-FB1E-09548083084E}"/>
              </a:ext>
            </a:extLst>
          </p:cNvPr>
          <p:cNvGraphicFramePr/>
          <p:nvPr/>
        </p:nvGraphicFramePr>
        <p:xfrm>
          <a:off x="647696" y="2607923"/>
          <a:ext cx="10855568" cy="3863427"/>
        </p:xfrm>
        <a:graphic>
          <a:graphicData uri="http://schemas.openxmlformats.org/drawingml/2006/chart">
            <c:chart xmlns:c="http://schemas.openxmlformats.org/drawingml/2006/chart" xmlns:r="http://schemas.openxmlformats.org/officeDocument/2006/relationships" r:id="rId2"/>
          </a:graphicData>
        </a:graphic>
      </p:graphicFrame>
      <p:sp>
        <p:nvSpPr>
          <p:cNvPr id="21" name="ZoneTexte 20">
            <a:extLst>
              <a:ext uri="{FF2B5EF4-FFF2-40B4-BE49-F238E27FC236}">
                <a16:creationId xmlns:a16="http://schemas.microsoft.com/office/drawing/2014/main" id="{57EB0E23-94F3-4357-F07E-25A98410796D}"/>
              </a:ext>
            </a:extLst>
          </p:cNvPr>
          <p:cNvSpPr txBox="1"/>
          <p:nvPr/>
        </p:nvSpPr>
        <p:spPr>
          <a:xfrm>
            <a:off x="3665730" y="2632848"/>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2" name="ZoneTexte 21">
            <a:extLst>
              <a:ext uri="{FF2B5EF4-FFF2-40B4-BE49-F238E27FC236}">
                <a16:creationId xmlns:a16="http://schemas.microsoft.com/office/drawing/2014/main" id="{0CA1D906-F4D0-173C-5D1C-43A289869FB0}"/>
              </a:ext>
            </a:extLst>
          </p:cNvPr>
          <p:cNvSpPr txBox="1"/>
          <p:nvPr/>
        </p:nvSpPr>
        <p:spPr>
          <a:xfrm>
            <a:off x="5717485" y="2440762"/>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3" name="ZoneTexte 22">
            <a:extLst>
              <a:ext uri="{FF2B5EF4-FFF2-40B4-BE49-F238E27FC236}">
                <a16:creationId xmlns:a16="http://schemas.microsoft.com/office/drawing/2014/main" id="{8B4E6DD3-D7EA-C29B-29EF-AB27EF80BD16}"/>
              </a:ext>
            </a:extLst>
          </p:cNvPr>
          <p:cNvSpPr txBox="1"/>
          <p:nvPr/>
        </p:nvSpPr>
        <p:spPr>
          <a:xfrm>
            <a:off x="1625822" y="2448182"/>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24" name="ZoneTexte 23">
            <a:extLst>
              <a:ext uri="{FF2B5EF4-FFF2-40B4-BE49-F238E27FC236}">
                <a16:creationId xmlns:a16="http://schemas.microsoft.com/office/drawing/2014/main" id="{BE63B4BC-8931-7EDE-4946-80FA0AD008EA}"/>
              </a:ext>
            </a:extLst>
          </p:cNvPr>
          <p:cNvSpPr txBox="1"/>
          <p:nvPr/>
        </p:nvSpPr>
        <p:spPr>
          <a:xfrm>
            <a:off x="7769240" y="2440762"/>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
        <p:nvSpPr>
          <p:cNvPr id="17" name="ZoneTexte 16">
            <a:extLst>
              <a:ext uri="{FF2B5EF4-FFF2-40B4-BE49-F238E27FC236}">
                <a16:creationId xmlns:a16="http://schemas.microsoft.com/office/drawing/2014/main" id="{7973F34C-3FBC-4CFF-D315-DFCCCCBA22C3}"/>
              </a:ext>
            </a:extLst>
          </p:cNvPr>
          <p:cNvSpPr txBox="1"/>
          <p:nvPr/>
        </p:nvSpPr>
        <p:spPr>
          <a:xfrm>
            <a:off x="9824526" y="2607923"/>
            <a:ext cx="315035" cy="369332"/>
          </a:xfrm>
          <a:prstGeom prst="rect">
            <a:avLst/>
          </a:prstGeom>
        </p:spPr>
        <p:txBody>
          <a:bodyPr wrap="square" lIns="0" tIns="0" rIns="0" bIns="0" rtlCol="0" anchor="t" anchorCtr="0">
            <a:spAutoFit/>
          </a:bodyPr>
          <a:lstStyle/>
          <a:p>
            <a:pPr algn="l" fontAlgn="auto"/>
            <a:r>
              <a:rPr lang="fr-FR" sz="2400" b="1" dirty="0">
                <a:solidFill>
                  <a:srgbClr val="00B050"/>
                </a:solidFill>
              </a:rPr>
              <a:t>+</a:t>
            </a:r>
          </a:p>
        </p:txBody>
      </p:sp>
    </p:spTree>
    <p:extLst>
      <p:ext uri="{BB962C8B-B14F-4D97-AF65-F5344CB8AC3E}">
        <p14:creationId xmlns:p14="http://schemas.microsoft.com/office/powerpoint/2010/main" val="323463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pied de page 3">
            <a:extLst>
              <a:ext uri="{FF2B5EF4-FFF2-40B4-BE49-F238E27FC236}">
                <a16:creationId xmlns:a16="http://schemas.microsoft.com/office/drawing/2014/main" id="{5107D75B-0D40-4F86-9E6B-AE4713625B5F}"/>
              </a:ext>
            </a:extLst>
          </p:cNvPr>
          <p:cNvSpPr>
            <a:spLocks noGrp="1"/>
          </p:cNvSpPr>
          <p:nvPr>
            <p:ph type="ftr" sz="quarter" idx="3"/>
          </p:nvPr>
        </p:nvSpPr>
        <p:spPr>
          <a:xfrm>
            <a:off x="713867" y="6608572"/>
            <a:ext cx="9110016" cy="232136"/>
          </a:xfrm>
        </p:spPr>
        <p:txBody>
          <a:bodyPr/>
          <a:lstStyle/>
          <a:p>
            <a:r>
              <a:rPr lang="fr-FR" altLang="fr-FR"/>
              <a:t>Occurrence pour le Cercle d’Ethique des Affaires  | Barômètre du climat Ethique | mai 2023</a:t>
            </a:r>
            <a:endParaRPr lang="fr-FR" altLang="fr-FR" dirty="0"/>
          </a:p>
        </p:txBody>
      </p:sp>
      <p:graphicFrame>
        <p:nvGraphicFramePr>
          <p:cNvPr id="3" name="Tableau 2">
            <a:extLst>
              <a:ext uri="{FF2B5EF4-FFF2-40B4-BE49-F238E27FC236}">
                <a16:creationId xmlns:a16="http://schemas.microsoft.com/office/drawing/2014/main" id="{228D4368-2900-42C7-A711-5A337384FA17}"/>
              </a:ext>
            </a:extLst>
          </p:cNvPr>
          <p:cNvGraphicFramePr>
            <a:graphicFrameLocks noGrp="1"/>
          </p:cNvGraphicFramePr>
          <p:nvPr/>
        </p:nvGraphicFramePr>
        <p:xfrm>
          <a:off x="713867" y="1160904"/>
          <a:ext cx="6040685" cy="285360"/>
        </p:xfrm>
        <a:graphic>
          <a:graphicData uri="http://schemas.openxmlformats.org/drawingml/2006/table">
            <a:tbl>
              <a:tblPr>
                <a:tableStyleId>{5C22544A-7EE6-4342-B048-85BDC9FD1C3A}</a:tableStyleId>
              </a:tblPr>
              <a:tblGrid>
                <a:gridCol w="6040685">
                  <a:extLst>
                    <a:ext uri="{9D8B030D-6E8A-4147-A177-3AD203B41FA5}">
                      <a16:colId xmlns:a16="http://schemas.microsoft.com/office/drawing/2014/main" val="3555398857"/>
                    </a:ext>
                  </a:extLst>
                </a:gridCol>
              </a:tblGrid>
              <a:tr h="159622">
                <a:tc>
                  <a:txBody>
                    <a:bodyPr/>
                    <a:lstStyle/>
                    <a:p>
                      <a:pPr lvl="0"/>
                      <a:r>
                        <a:rPr lang="fr-FR" sz="1400" b="1" kern="1200" dirty="0">
                          <a:solidFill>
                            <a:schemeClr val="dk1"/>
                          </a:solidFill>
                          <a:effectLst/>
                          <a:latin typeface="+mn-lt"/>
                          <a:ea typeface="+mn-ea"/>
                          <a:cs typeface="+mn-cs"/>
                        </a:rPr>
                        <a:t>Q26. Diriez-vous que votre entreprise agit efficacement en matière de…</a:t>
                      </a:r>
                    </a:p>
                  </a:txBody>
                  <a:tcPr marL="0" marR="72000" marT="36000" marB="36000">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560115"/>
                  </a:ext>
                </a:extLst>
              </a:tr>
            </a:tbl>
          </a:graphicData>
        </a:graphic>
      </p:graphicFrame>
      <p:sp>
        <p:nvSpPr>
          <p:cNvPr id="39" name="Titre 1">
            <a:extLst>
              <a:ext uri="{FF2B5EF4-FFF2-40B4-BE49-F238E27FC236}">
                <a16:creationId xmlns:a16="http://schemas.microsoft.com/office/drawing/2014/main" id="{2EB2B4DA-A46E-4AD2-A32D-8450659FED82}"/>
              </a:ext>
            </a:extLst>
          </p:cNvPr>
          <p:cNvSpPr>
            <a:spLocks noGrp="1"/>
          </p:cNvSpPr>
          <p:nvPr>
            <p:ph type="title"/>
          </p:nvPr>
        </p:nvSpPr>
        <p:spPr>
          <a:xfrm>
            <a:off x="439812" y="248139"/>
            <a:ext cx="11462580" cy="332399"/>
          </a:xfrm>
        </p:spPr>
        <p:txBody>
          <a:bodyPr/>
          <a:lstStyle/>
          <a:p>
            <a:r>
              <a:rPr lang="fr-FR" sz="2400" b="1" dirty="0">
                <a:latin typeface="Oswald" panose="00000500000000000000" pitchFamily="2" charset="0"/>
                <a:ea typeface="Roboto" panose="02000000000000000000" pitchFamily="2" charset="0"/>
                <a:cs typeface="Roboto" panose="02000000000000000000" pitchFamily="2" charset="0"/>
              </a:rPr>
              <a:t>Différences significatives – Perception de l’efficacité des actions de l’entreprise en matière d’éthique</a:t>
            </a:r>
          </a:p>
        </p:txBody>
      </p:sp>
      <p:sp>
        <p:nvSpPr>
          <p:cNvPr id="40" name="Forme libre : forme 39">
            <a:extLst>
              <a:ext uri="{FF2B5EF4-FFF2-40B4-BE49-F238E27FC236}">
                <a16:creationId xmlns:a16="http://schemas.microsoft.com/office/drawing/2014/main" id="{22107969-6C9D-479B-B4B6-77D1B521B1A8}"/>
              </a:ext>
            </a:extLst>
          </p:cNvPr>
          <p:cNvSpPr/>
          <p:nvPr/>
        </p:nvSpPr>
        <p:spPr>
          <a:xfrm>
            <a:off x="439812" y="246004"/>
            <a:ext cx="149057" cy="292894"/>
          </a:xfrm>
          <a:custGeom>
            <a:avLst/>
            <a:gdLst>
              <a:gd name="connsiteX0" fmla="*/ 0 w 160325"/>
              <a:gd name="connsiteY0" fmla="*/ 0 h 315035"/>
              <a:gd name="connsiteX1" fmla="*/ 75911 w 160325"/>
              <a:gd name="connsiteY1" fmla="*/ 0 h 315035"/>
              <a:gd name="connsiteX2" fmla="*/ 160325 w 160325"/>
              <a:gd name="connsiteY2" fmla="*/ 315035 h 315035"/>
              <a:gd name="connsiteX3" fmla="*/ 84413 w 160325"/>
              <a:gd name="connsiteY3" fmla="*/ 315035 h 315035"/>
            </a:gdLst>
            <a:ahLst/>
            <a:cxnLst>
              <a:cxn ang="0">
                <a:pos x="connsiteX0" y="connsiteY0"/>
              </a:cxn>
              <a:cxn ang="0">
                <a:pos x="connsiteX1" y="connsiteY1"/>
              </a:cxn>
              <a:cxn ang="0">
                <a:pos x="connsiteX2" y="connsiteY2"/>
              </a:cxn>
              <a:cxn ang="0">
                <a:pos x="connsiteX3" y="connsiteY3"/>
              </a:cxn>
            </a:cxnLst>
            <a:rect l="l" t="t" r="r" b="b"/>
            <a:pathLst>
              <a:path w="160325" h="315035">
                <a:moveTo>
                  <a:pt x="0" y="0"/>
                </a:moveTo>
                <a:lnTo>
                  <a:pt x="75911" y="0"/>
                </a:lnTo>
                <a:lnTo>
                  <a:pt x="160325" y="315035"/>
                </a:lnTo>
                <a:lnTo>
                  <a:pt x="84413" y="315035"/>
                </a:lnTo>
                <a:close/>
              </a:path>
            </a:pathLst>
          </a:custGeom>
          <a:solidFill>
            <a:schemeClr val="accent4"/>
          </a:solidFill>
        </p:spPr>
        <p:txBody>
          <a:bodyPr rtlCol="0" anchor="ctr">
            <a:noAutofit/>
          </a:bodyPr>
          <a:lstStyle/>
          <a:p>
            <a:pPr algn="ctr"/>
            <a:endParaRPr lang="fr-FR" sz="2000" dirty="0" err="1">
              <a:solidFill>
                <a:srgbClr val="00071E"/>
              </a:solidFill>
              <a:latin typeface="Calibri"/>
            </a:endParaRPr>
          </a:p>
        </p:txBody>
      </p:sp>
      <p:sp>
        <p:nvSpPr>
          <p:cNvPr id="2" name="ZoneTexte 1">
            <a:extLst>
              <a:ext uri="{FF2B5EF4-FFF2-40B4-BE49-F238E27FC236}">
                <a16:creationId xmlns:a16="http://schemas.microsoft.com/office/drawing/2014/main" id="{28E276B1-2C5E-0F96-6E00-DD362406DEDF}"/>
              </a:ext>
            </a:extLst>
          </p:cNvPr>
          <p:cNvSpPr txBox="1"/>
          <p:nvPr/>
        </p:nvSpPr>
        <p:spPr>
          <a:xfrm>
            <a:off x="722794" y="1489005"/>
            <a:ext cx="5049268" cy="161583"/>
          </a:xfrm>
          <a:prstGeom prst="rect">
            <a:avLst/>
          </a:prstGeom>
        </p:spPr>
        <p:txBody>
          <a:bodyPr wrap="square" lIns="0" tIns="0" rIns="0" bIns="0" rtlCol="0" anchor="t" anchorCtr="0">
            <a:spAutoFit/>
          </a:bodyPr>
          <a:lstStyle/>
          <a:p>
            <a:pPr algn="l" fontAlgn="auto"/>
            <a:r>
              <a:rPr lang="fr-FR" sz="1050" i="1" dirty="0">
                <a:solidFill>
                  <a:schemeClr val="bg1">
                    <a:lumMod val="50000"/>
                  </a:schemeClr>
                </a:solidFill>
                <a:latin typeface="Roboto" panose="020B0604020202020204" charset="0"/>
                <a:ea typeface="Roboto" panose="020B0604020202020204" charset="0"/>
              </a:rPr>
              <a:t>QCU | Base : 1001 répondants – </a:t>
            </a:r>
            <a:r>
              <a:rPr lang="fr-FR" sz="1050" b="1" i="1" dirty="0">
                <a:latin typeface="Roboto" panose="020B0604020202020204" charset="0"/>
                <a:ea typeface="Roboto" panose="020B0604020202020204" charset="0"/>
              </a:rPr>
              <a:t>ST « Oui »</a:t>
            </a:r>
          </a:p>
        </p:txBody>
      </p:sp>
      <p:graphicFrame>
        <p:nvGraphicFramePr>
          <p:cNvPr id="7" name="Tableau 31">
            <a:extLst>
              <a:ext uri="{FF2B5EF4-FFF2-40B4-BE49-F238E27FC236}">
                <a16:creationId xmlns:a16="http://schemas.microsoft.com/office/drawing/2014/main" id="{E0E09BCF-C590-61A8-88C5-FE392B57E8D8}"/>
              </a:ext>
            </a:extLst>
          </p:cNvPr>
          <p:cNvGraphicFramePr>
            <a:graphicFrameLocks noGrp="1"/>
          </p:cNvGraphicFramePr>
          <p:nvPr/>
        </p:nvGraphicFramePr>
        <p:xfrm>
          <a:off x="427130" y="2636261"/>
          <a:ext cx="11380324" cy="2814347"/>
        </p:xfrm>
        <a:graphic>
          <a:graphicData uri="http://schemas.openxmlformats.org/drawingml/2006/table">
            <a:tbl>
              <a:tblPr firstRow="1" bandRow="1"/>
              <a:tblGrid>
                <a:gridCol w="3125987">
                  <a:extLst>
                    <a:ext uri="{9D8B030D-6E8A-4147-A177-3AD203B41FA5}">
                      <a16:colId xmlns:a16="http://schemas.microsoft.com/office/drawing/2014/main" val="1613173348"/>
                    </a:ext>
                  </a:extLst>
                </a:gridCol>
                <a:gridCol w="1236607">
                  <a:extLst>
                    <a:ext uri="{9D8B030D-6E8A-4147-A177-3AD203B41FA5}">
                      <a16:colId xmlns:a16="http://schemas.microsoft.com/office/drawing/2014/main" val="2417229433"/>
                    </a:ext>
                  </a:extLst>
                </a:gridCol>
                <a:gridCol w="3374912">
                  <a:extLst>
                    <a:ext uri="{9D8B030D-6E8A-4147-A177-3AD203B41FA5}">
                      <a16:colId xmlns:a16="http://schemas.microsoft.com/office/drawing/2014/main" val="4065695276"/>
                    </a:ext>
                  </a:extLst>
                </a:gridCol>
                <a:gridCol w="3642818">
                  <a:extLst>
                    <a:ext uri="{9D8B030D-6E8A-4147-A177-3AD203B41FA5}">
                      <a16:colId xmlns:a16="http://schemas.microsoft.com/office/drawing/2014/main" val="1842800419"/>
                    </a:ext>
                  </a:extLst>
                </a:gridCol>
              </a:tblGrid>
              <a:tr h="673448">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Protection des données personnelles</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80%</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- 5 ans ancienneté : 86%</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C00000"/>
                          </a:solidFill>
                          <a:latin typeface="Calibri" panose="020F0502020204030204" pitchFamily="34" charset="0"/>
                        </a:rPr>
                        <a:t>5 à 9 ans d’ancienneté : 73%</a:t>
                      </a:r>
                    </a:p>
                  </a:txBody>
                  <a:tcPr anchor="ctr">
                    <a:lnL>
                      <a:noFill/>
                    </a:lnL>
                    <a:lnR>
                      <a:noFill/>
                    </a:lnR>
                    <a:lnT w="12700" cmpd="sng">
                      <a:solidFill>
                        <a:srgbClr val="FD5608"/>
                      </a:solidFill>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772022013"/>
                  </a:ext>
                </a:extLst>
              </a:tr>
              <a:tr h="673448">
                <a:tc>
                  <a:txBody>
                    <a:bodyPr/>
                    <a:lstStyle/>
                    <a:p>
                      <a:pPr algn="r"/>
                      <a:r>
                        <a:rPr lang="fr-FR" sz="900" b="1" kern="1200" dirty="0">
                          <a:solidFill>
                            <a:schemeClr val="tx1"/>
                          </a:solidFill>
                          <a:latin typeface="Verdana"/>
                          <a:ea typeface="+mn-ea"/>
                          <a:cs typeface="+mn-cs"/>
                        </a:rPr>
                        <a:t>Respect de ma vie privée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70%</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- 5 ans ancienneté : 78%</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fr-FR" sz="900" b="0" i="0" u="none" strike="noStrike" baseline="0" dirty="0">
                        <a:solidFill>
                          <a:srgbClr val="C00000"/>
                        </a:solidFill>
                        <a:latin typeface="Calibri" panose="020F0502020204030204" pitchFamily="34" charset="0"/>
                      </a:endParaRP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13818868"/>
                  </a:ext>
                </a:extLst>
              </a:tr>
              <a:tr h="405829">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algn="r"/>
                      <a:r>
                        <a:rPr lang="fr-FR" sz="900" b="1" kern="1200" dirty="0">
                          <a:solidFill>
                            <a:schemeClr val="tx1"/>
                          </a:solidFill>
                          <a:latin typeface="Verdana"/>
                          <a:ea typeface="+mn-ea"/>
                          <a:cs typeface="+mn-cs"/>
                        </a:rPr>
                        <a:t>Lutte contre la fraude, prévention de la corruption</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lvl1pPr marL="0" algn="l" defTabSz="914423" rtl="0" eaLnBrk="1" latinLnBrk="0" hangingPunct="1">
                        <a:defRPr sz="1801" kern="1200">
                          <a:solidFill>
                            <a:schemeClr val="tx1"/>
                          </a:solidFill>
                          <a:latin typeface="Verdana"/>
                        </a:defRPr>
                      </a:lvl1pPr>
                      <a:lvl2pPr marL="457211" algn="l" defTabSz="914423" rtl="0" eaLnBrk="1" latinLnBrk="0" hangingPunct="1">
                        <a:defRPr sz="1801" kern="1200">
                          <a:solidFill>
                            <a:schemeClr val="tx1"/>
                          </a:solidFill>
                          <a:latin typeface="Verdana"/>
                        </a:defRPr>
                      </a:lvl2pPr>
                      <a:lvl3pPr marL="914423" algn="l" defTabSz="914423" rtl="0" eaLnBrk="1" latinLnBrk="0" hangingPunct="1">
                        <a:defRPr sz="1801" kern="1200">
                          <a:solidFill>
                            <a:schemeClr val="tx1"/>
                          </a:solidFill>
                          <a:latin typeface="Verdana"/>
                        </a:defRPr>
                      </a:lvl3pPr>
                      <a:lvl4pPr marL="1371634" algn="l" defTabSz="914423" rtl="0" eaLnBrk="1" latinLnBrk="0" hangingPunct="1">
                        <a:defRPr sz="1801" kern="1200">
                          <a:solidFill>
                            <a:schemeClr val="tx1"/>
                          </a:solidFill>
                          <a:latin typeface="Verdana"/>
                        </a:defRPr>
                      </a:lvl4pPr>
                      <a:lvl5pPr marL="1828846" algn="l" defTabSz="914423" rtl="0" eaLnBrk="1" latinLnBrk="0" hangingPunct="1">
                        <a:defRPr sz="1801" kern="1200">
                          <a:solidFill>
                            <a:schemeClr val="tx1"/>
                          </a:solidFill>
                          <a:latin typeface="Verdana"/>
                        </a:defRPr>
                      </a:lvl5pPr>
                      <a:lvl6pPr marL="2286057" algn="l" defTabSz="914423" rtl="0" eaLnBrk="1" latinLnBrk="0" hangingPunct="1">
                        <a:defRPr sz="1801" kern="1200">
                          <a:solidFill>
                            <a:schemeClr val="tx1"/>
                          </a:solidFill>
                          <a:latin typeface="Verdana"/>
                        </a:defRPr>
                      </a:lvl6pPr>
                      <a:lvl7pPr marL="2743269" algn="l" defTabSz="914423" rtl="0" eaLnBrk="1" latinLnBrk="0" hangingPunct="1">
                        <a:defRPr sz="1801" kern="1200">
                          <a:solidFill>
                            <a:schemeClr val="tx1"/>
                          </a:solidFill>
                          <a:latin typeface="Verdana"/>
                        </a:defRPr>
                      </a:lvl7pPr>
                      <a:lvl8pPr marL="3200480" algn="l" defTabSz="914423" rtl="0" eaLnBrk="1" latinLnBrk="0" hangingPunct="1">
                        <a:defRPr sz="1801" kern="1200">
                          <a:solidFill>
                            <a:schemeClr val="tx1"/>
                          </a:solidFill>
                          <a:latin typeface="Verdana"/>
                        </a:defRPr>
                      </a:lvl8pPr>
                      <a:lvl9pPr marL="3657691" algn="l" defTabSz="914423" rtl="0" eaLnBrk="1" latinLnBrk="0" hangingPunct="1">
                        <a:defRPr sz="1801" kern="1200">
                          <a:solidFill>
                            <a:schemeClr val="tx1"/>
                          </a:solidFill>
                          <a:latin typeface="Verdana"/>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Homme : 76%</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81%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Femme : 68%</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67%</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1593490565"/>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Prévention des conflits d’intérêts</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71%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5000 salariés ou + : 71%</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79%</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500 à 4999 salariés : 65%</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63%</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8002930"/>
                  </a:ext>
                </a:extLst>
              </a:tr>
              <a:tr h="530811">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latin typeface="Verdana"/>
                          <a:ea typeface="+mn-ea"/>
                          <a:cs typeface="+mn-cs"/>
                        </a:rPr>
                        <a:t>Promotion et diffusion de l’éthique dans son écosystème</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84A120"/>
                          </a:solidFill>
                          <a:latin typeface="Calibri" panose="020F0502020204030204" pitchFamily="34" charset="0"/>
                        </a:rPr>
                        <a:t>65%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30 à 39 ans : 74%</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- 5 ans ancienneté : 74%</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B050"/>
                          </a:solidFill>
                          <a:latin typeface="Calibri" panose="020F0502020204030204" pitchFamily="34" charset="0"/>
                        </a:rPr>
                        <a:t>Encadrant une équipe : 75%</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50 ans et plus : 61%</a:t>
                      </a:r>
                    </a:p>
                    <a:p>
                      <a:pPr marL="0" marR="0" lvl="0" indent="0" algn="r" defTabSz="914377" rtl="0" eaLnBrk="1" fontAlgn="auto" latinLnBrk="0" hangingPunct="1">
                        <a:lnSpc>
                          <a:spcPct val="100000"/>
                        </a:lnSpc>
                        <a:spcBef>
                          <a:spcPts val="0"/>
                        </a:spcBef>
                        <a:spcAft>
                          <a:spcPts val="0"/>
                        </a:spcAft>
                        <a:buClrTx/>
                        <a:buSzTx/>
                        <a:buFontTx/>
                        <a:buNone/>
                        <a:tabLst/>
                        <a:defRPr/>
                      </a:pPr>
                      <a:r>
                        <a:rPr lang="fr-FR" sz="900" b="0" i="0" u="none" strike="noStrike" kern="1200" baseline="0" dirty="0">
                          <a:solidFill>
                            <a:srgbClr val="C00000"/>
                          </a:solidFill>
                          <a:latin typeface="Calibri" panose="020F0502020204030204" pitchFamily="34" charset="0"/>
                          <a:ea typeface="+mn-ea"/>
                          <a:cs typeface="+mn-cs"/>
                        </a:rPr>
                        <a:t>N’encadrant pas d’équipe : 61%</a:t>
                      </a:r>
                    </a:p>
                  </a:txBody>
                  <a:tcPr anchor="ctr">
                    <a:lnL>
                      <a:noFill/>
                    </a:lnL>
                    <a:lnR>
                      <a:noFill/>
                    </a:lnR>
                    <a:lnT w="12700" cap="flat" cmpd="sng" algn="ctr">
                      <a:solidFill>
                        <a:srgbClr val="FD5608"/>
                      </a:solidFill>
                      <a:prstDash val="solid"/>
                      <a:round/>
                      <a:headEnd type="none" w="med" len="med"/>
                      <a:tailEnd type="none" w="med" len="med"/>
                    </a:lnT>
                    <a:lnB w="12700" cap="flat" cmpd="sng" algn="ctr">
                      <a:solidFill>
                        <a:srgbClr val="FD5608"/>
                      </a:solidFill>
                      <a:prstDash val="solid"/>
                      <a:round/>
                      <a:headEnd type="none" w="med" len="med"/>
                      <a:tailEnd type="none" w="med" len="med"/>
                    </a:lnB>
                    <a:lnTlToBr w="12700" cmpd="sng">
                      <a:noFill/>
                      <a:prstDash val="solid"/>
                    </a:lnTlToBr>
                    <a:lnBlToTr w="12700" cmpd="sng">
                      <a:noFill/>
                      <a:prstDash val="solid"/>
                    </a:lnBlToTr>
                    <a:solidFill>
                      <a:srgbClr val="FDDBCD"/>
                    </a:solidFill>
                  </a:tcPr>
                </a:tc>
                <a:extLst>
                  <a:ext uri="{0D108BD9-81ED-4DB2-BD59-A6C34878D82A}">
                    <a16:rowId xmlns:a16="http://schemas.microsoft.com/office/drawing/2014/main" val="63909016"/>
                  </a:ext>
                </a:extLst>
              </a:tr>
            </a:tbl>
          </a:graphicData>
        </a:graphic>
      </p:graphicFrame>
      <p:sp>
        <p:nvSpPr>
          <p:cNvPr id="4" name="Espace réservé du numéro de diapositive 3">
            <a:extLst>
              <a:ext uri="{FF2B5EF4-FFF2-40B4-BE49-F238E27FC236}">
                <a16:creationId xmlns:a16="http://schemas.microsoft.com/office/drawing/2014/main" id="{5D18DDDE-7E25-59B0-D61E-CB1937738ECE}"/>
              </a:ext>
            </a:extLst>
          </p:cNvPr>
          <p:cNvSpPr>
            <a:spLocks noGrp="1"/>
          </p:cNvSpPr>
          <p:nvPr>
            <p:ph type="sldNum" sz="quarter" idx="4"/>
          </p:nvPr>
        </p:nvSpPr>
        <p:spPr/>
        <p:txBody>
          <a:bodyPr/>
          <a:lstStyle/>
          <a:p>
            <a:fld id="{69A197D1-22BB-4CE7-B90B-919B10D073A0}" type="slidenum">
              <a:rPr lang="fr-FR" altLang="fr-FR" smtClean="0"/>
              <a:pPr/>
              <a:t>98</a:t>
            </a:fld>
            <a:endParaRPr lang="fr-FR" altLang="fr-FR" dirty="0"/>
          </a:p>
        </p:txBody>
      </p:sp>
    </p:spTree>
    <p:extLst>
      <p:ext uri="{BB962C8B-B14F-4D97-AF65-F5344CB8AC3E}">
        <p14:creationId xmlns:p14="http://schemas.microsoft.com/office/powerpoint/2010/main" val="111409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230F41-DE0D-45BE-A113-670322C619D9}"/>
              </a:ext>
            </a:extLst>
          </p:cNvPr>
          <p:cNvSpPr/>
          <p:nvPr/>
        </p:nvSpPr>
        <p:spPr>
          <a:xfrm>
            <a:off x="-12249" y="0"/>
            <a:ext cx="12204249" cy="6858000"/>
          </a:xfrm>
          <a:prstGeom prst="rect">
            <a:avLst/>
          </a:prstGeom>
          <a:solidFill>
            <a:schemeClr val="accent4">
              <a:alpha val="80000"/>
            </a:schemeClr>
          </a:solidFill>
          <a:ln>
            <a:noFill/>
          </a:ln>
        </p:spPr>
        <p:txBody>
          <a:bodyPr rtlCol="0" anchor="ctr">
            <a:noAutofit/>
          </a:bodyPr>
          <a:lstStyle/>
          <a:p>
            <a:pPr algn="ctr"/>
            <a:endParaRPr lang="fr-FR" sz="2000" dirty="0" err="1">
              <a:latin typeface="+mn-lt"/>
            </a:endParaRPr>
          </a:p>
        </p:txBody>
      </p:sp>
      <p:sp>
        <p:nvSpPr>
          <p:cNvPr id="2" name="Titre 1">
            <a:extLst>
              <a:ext uri="{FF2B5EF4-FFF2-40B4-BE49-F238E27FC236}">
                <a16:creationId xmlns:a16="http://schemas.microsoft.com/office/drawing/2014/main" id="{BCF2E25C-1155-452A-A787-0D3957D68BA8}"/>
              </a:ext>
            </a:extLst>
          </p:cNvPr>
          <p:cNvSpPr>
            <a:spLocks noGrp="1"/>
          </p:cNvSpPr>
          <p:nvPr>
            <p:ph type="title"/>
          </p:nvPr>
        </p:nvSpPr>
        <p:spPr>
          <a:xfrm>
            <a:off x="1100446" y="2259014"/>
            <a:ext cx="7515834" cy="2295525"/>
          </a:xfrm>
        </p:spPr>
        <p:txBody>
          <a:bodyPr/>
          <a:lstStyle/>
          <a:p>
            <a:r>
              <a:rPr lang="fr-FR" dirty="0">
                <a:solidFill>
                  <a:schemeClr val="bg1"/>
                </a:solidFill>
              </a:rPr>
              <a:t>Focus sur les dispositifs </a:t>
            </a:r>
            <a:br>
              <a:rPr lang="fr-FR" dirty="0">
                <a:solidFill>
                  <a:schemeClr val="bg1"/>
                </a:solidFill>
              </a:rPr>
            </a:br>
            <a:r>
              <a:rPr lang="fr-FR" dirty="0">
                <a:solidFill>
                  <a:schemeClr val="bg1"/>
                </a:solidFill>
              </a:rPr>
              <a:t>en place</a:t>
            </a:r>
          </a:p>
        </p:txBody>
      </p:sp>
      <p:sp>
        <p:nvSpPr>
          <p:cNvPr id="3" name="ZoneTexte 2">
            <a:extLst>
              <a:ext uri="{FF2B5EF4-FFF2-40B4-BE49-F238E27FC236}">
                <a16:creationId xmlns:a16="http://schemas.microsoft.com/office/drawing/2014/main" id="{D59493E2-39E0-41D6-B0C6-189B57345E41}"/>
              </a:ext>
            </a:extLst>
          </p:cNvPr>
          <p:cNvSpPr txBox="1"/>
          <p:nvPr/>
        </p:nvSpPr>
        <p:spPr>
          <a:xfrm>
            <a:off x="10568137" y="4162448"/>
            <a:ext cx="1527982" cy="3170099"/>
          </a:xfrm>
          <a:prstGeom prst="rect">
            <a:avLst/>
          </a:prstGeom>
          <a:noFill/>
        </p:spPr>
        <p:txBody>
          <a:bodyPr wrap="none" rtlCol="0">
            <a:spAutoFit/>
          </a:bodyPr>
          <a:lstStyle/>
          <a:p>
            <a:pPr algn="ctr"/>
            <a:r>
              <a:rPr lang="fr-FR" sz="20000" b="1" dirty="0">
                <a:solidFill>
                  <a:schemeClr val="bg1"/>
                </a:solidFill>
                <a:latin typeface="Oswald" pitchFamily="2" charset="0"/>
                <a:sym typeface="Wingdings" panose="05000000000000000000" pitchFamily="2" charset="2"/>
              </a:rPr>
              <a:t>3</a:t>
            </a:r>
            <a:endParaRPr lang="fr-FR" sz="20000" b="1" dirty="0">
              <a:solidFill>
                <a:schemeClr val="bg1"/>
              </a:solidFill>
              <a:latin typeface="Oswald" pitchFamily="2" charset="0"/>
            </a:endParaRPr>
          </a:p>
        </p:txBody>
      </p:sp>
      <p:sp>
        <p:nvSpPr>
          <p:cNvPr id="4" name="Ellipse 3">
            <a:extLst>
              <a:ext uri="{FF2B5EF4-FFF2-40B4-BE49-F238E27FC236}">
                <a16:creationId xmlns:a16="http://schemas.microsoft.com/office/drawing/2014/main" id="{28E1CB4D-F345-4AC7-BB6F-CCAAAB2BCD4E}"/>
              </a:ext>
            </a:extLst>
          </p:cNvPr>
          <p:cNvSpPr/>
          <p:nvPr/>
        </p:nvSpPr>
        <p:spPr>
          <a:xfrm>
            <a:off x="9561385" y="3969060"/>
            <a:ext cx="3541486" cy="3541486"/>
          </a:xfrm>
          <a:prstGeom prst="ellipse">
            <a:avLst/>
          </a:prstGeom>
          <a:noFill/>
          <a:ln w="317500">
            <a:solidFill>
              <a:schemeClr val="bg1"/>
            </a:solidFill>
          </a:ln>
        </p:spPr>
        <p:txBody>
          <a:bodyPr rtlCol="0" anchor="ctr">
            <a:noAutofit/>
          </a:bodyPr>
          <a:lstStyle/>
          <a:p>
            <a:pPr algn="ctr"/>
            <a:endParaRPr lang="fr-FR" sz="2000" dirty="0" err="1">
              <a:latin typeface="+mn-lt"/>
            </a:endParaRPr>
          </a:p>
        </p:txBody>
      </p:sp>
      <p:sp>
        <p:nvSpPr>
          <p:cNvPr id="5" name="Forme libre : forme 4">
            <a:extLst>
              <a:ext uri="{FF2B5EF4-FFF2-40B4-BE49-F238E27FC236}">
                <a16:creationId xmlns:a16="http://schemas.microsoft.com/office/drawing/2014/main" id="{8E9217C6-902C-42E8-ADB6-5D441028770B}"/>
              </a:ext>
            </a:extLst>
          </p:cNvPr>
          <p:cNvSpPr/>
          <p:nvPr/>
        </p:nvSpPr>
        <p:spPr>
          <a:xfrm>
            <a:off x="0" y="2761"/>
            <a:ext cx="2015048" cy="6855239"/>
          </a:xfrm>
          <a:custGeom>
            <a:avLst/>
            <a:gdLst>
              <a:gd name="connsiteX0" fmla="*/ 0 w 2015048"/>
              <a:gd name="connsiteY0" fmla="*/ 0 h 6855239"/>
              <a:gd name="connsiteX1" fmla="*/ 178933 w 2015048"/>
              <a:gd name="connsiteY1" fmla="*/ 0 h 6855239"/>
              <a:gd name="connsiteX2" fmla="*/ 2015048 w 2015048"/>
              <a:gd name="connsiteY2" fmla="*/ 6852433 h 6855239"/>
              <a:gd name="connsiteX3" fmla="*/ 1325470 w 2015048"/>
              <a:gd name="connsiteY3" fmla="*/ 6852433 h 6855239"/>
              <a:gd name="connsiteX4" fmla="*/ 1325470 w 2015048"/>
              <a:gd name="connsiteY4" fmla="*/ 6855239 h 6855239"/>
              <a:gd name="connsiteX5" fmla="*/ 0 w 2015048"/>
              <a:gd name="connsiteY5" fmla="*/ 6855239 h 6855239"/>
              <a:gd name="connsiteX6" fmla="*/ 0 w 2015048"/>
              <a:gd name="connsiteY6" fmla="*/ 5494472 h 685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048" h="6855239">
                <a:moveTo>
                  <a:pt x="0" y="0"/>
                </a:moveTo>
                <a:lnTo>
                  <a:pt x="178933" y="0"/>
                </a:lnTo>
                <a:lnTo>
                  <a:pt x="2015048" y="6852433"/>
                </a:lnTo>
                <a:lnTo>
                  <a:pt x="1325470" y="6852433"/>
                </a:lnTo>
                <a:lnTo>
                  <a:pt x="1325470" y="6855239"/>
                </a:lnTo>
                <a:lnTo>
                  <a:pt x="0" y="6855239"/>
                </a:lnTo>
                <a:lnTo>
                  <a:pt x="0" y="5494472"/>
                </a:lnTo>
                <a:close/>
              </a:path>
            </a:pathLst>
          </a:custGeom>
          <a:solidFill>
            <a:schemeClr val="bg1"/>
          </a:solidFill>
        </p:spPr>
        <p:txBody>
          <a:bodyPr rtlCol="0" anchor="ctr">
            <a:noAutofit/>
          </a:bodyPr>
          <a:lstStyle/>
          <a:p>
            <a:pPr algn="ctr"/>
            <a:endParaRPr lang="fr-FR" sz="2000" dirty="0" err="1">
              <a:latin typeface="+mn-lt"/>
            </a:endParaRPr>
          </a:p>
        </p:txBody>
      </p:sp>
    </p:spTree>
    <p:extLst>
      <p:ext uri="{BB962C8B-B14F-4D97-AF65-F5344CB8AC3E}">
        <p14:creationId xmlns:p14="http://schemas.microsoft.com/office/powerpoint/2010/main" val="58635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ccurrence_projection">
  <a:themeElements>
    <a:clrScheme name="Personnalisé 1">
      <a:dk1>
        <a:srgbClr val="00071E"/>
      </a:dk1>
      <a:lt1>
        <a:srgbClr val="FFFFFF"/>
      </a:lt1>
      <a:dk2>
        <a:srgbClr val="17406D"/>
      </a:dk2>
      <a:lt2>
        <a:srgbClr val="DBEFF9"/>
      </a:lt2>
      <a:accent1>
        <a:srgbClr val="17406D"/>
      </a:accent1>
      <a:accent2>
        <a:srgbClr val="009DD9"/>
      </a:accent2>
      <a:accent3>
        <a:srgbClr val="0BD0D9"/>
      </a:accent3>
      <a:accent4>
        <a:srgbClr val="FFC000"/>
      </a:accent4>
      <a:accent5>
        <a:srgbClr val="F49100"/>
      </a:accent5>
      <a:accent6>
        <a:srgbClr val="FF0066"/>
      </a:accent6>
      <a:hlink>
        <a:srgbClr val="009DD9"/>
      </a:hlink>
      <a:folHlink>
        <a:srgbClr val="BF9000"/>
      </a:folHlink>
    </a:clrScheme>
    <a:fontScheme name="Occurren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lIns="0" tIns="0" rIns="0" bIns="0" rtlCol="0" anchor="ctr">
        <a:noAutofit/>
      </a:bodyPr>
      <a:lstStyle>
        <a:defPPr algn="ctr">
          <a:defRPr sz="1400" dirty="0" smtClean="0">
            <a:latin typeface="Roboto" pitchFamily="2" charset="0"/>
            <a:ea typeface="Roboto" pitchFamily="2" charset="0"/>
          </a:defRPr>
        </a:defPPr>
      </a:lstStyle>
    </a:spDef>
    <a:txDef>
      <a:spPr/>
      <a:bodyPr lIns="0" tIns="0" rIns="0" bIns="0" anchor="t" anchorCtr="0">
        <a:spAutoFit/>
      </a:bodyPr>
      <a:lstStyle>
        <a:defPPr algn="l" fontAlgn="auto">
          <a:defRPr dirty="0" smtClean="0"/>
        </a:defPPr>
      </a:lstStyle>
    </a:txDef>
  </a:objectDefaults>
  <a:extraClrSchemeLst/>
  <a:extLst>
    <a:ext uri="{05A4C25C-085E-4340-85A3-A5531E510DB2}">
      <thm15:themeFamily xmlns:thm15="http://schemas.microsoft.com/office/thememl/2012/main" name="Occurrence_projection" id="{8C711A0D-6D12-4F67-8B59-8BDC518096F2}" vid="{9FB3811C-BB9E-4513-9081-BA2F6D9E3C5B}"/>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nalisé 1">
    <a:dk1>
      <a:srgbClr val="00071E"/>
    </a:dk1>
    <a:lt1>
      <a:srgbClr val="FFFFFF"/>
    </a:lt1>
    <a:dk2>
      <a:srgbClr val="17406D"/>
    </a:dk2>
    <a:lt2>
      <a:srgbClr val="DBEFF9"/>
    </a:lt2>
    <a:accent1>
      <a:srgbClr val="17406D"/>
    </a:accent1>
    <a:accent2>
      <a:srgbClr val="009DD9"/>
    </a:accent2>
    <a:accent3>
      <a:srgbClr val="0BD0D9"/>
    </a:accent3>
    <a:accent4>
      <a:srgbClr val="FFC000"/>
    </a:accent4>
    <a:accent5>
      <a:srgbClr val="F49100"/>
    </a:accent5>
    <a:accent6>
      <a:srgbClr val="FF0066"/>
    </a:accent6>
    <a:hlink>
      <a:srgbClr val="009DD9"/>
    </a:hlink>
    <a:folHlink>
      <a:srgbClr val="BF9000"/>
    </a:folHlink>
  </a:clrScheme>
</a:themeOverride>
</file>

<file path=docProps/app.xml><?xml version="1.0" encoding="utf-8"?>
<Properties xmlns="http://schemas.openxmlformats.org/officeDocument/2006/extended-properties" xmlns:vt="http://schemas.openxmlformats.org/officeDocument/2006/docPropsVTypes">
  <Template/>
  <TotalTime>5</TotalTime>
  <Words>24646</Words>
  <Application>Microsoft Macintosh PowerPoint</Application>
  <PresentationFormat>Grand écran</PresentationFormat>
  <Paragraphs>3811</Paragraphs>
  <Slides>203</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203</vt:i4>
      </vt:variant>
    </vt:vector>
  </HeadingPairs>
  <TitlesOfParts>
    <vt:vector size="210" baseType="lpstr">
      <vt:lpstr>Arial</vt:lpstr>
      <vt:lpstr>Calibri</vt:lpstr>
      <vt:lpstr>Oswald</vt:lpstr>
      <vt:lpstr>Roboto</vt:lpstr>
      <vt:lpstr>Verdana</vt:lpstr>
      <vt:lpstr>Wingdings</vt:lpstr>
      <vt:lpstr>Occurrence_projection</vt:lpstr>
      <vt:lpstr>Baromètre du climat éthique QUELS LEVIERS DE CRÉDIBILITÉ POUR LES ENTREPRISES ?</vt:lpstr>
      <vt:lpstr>PRÉSENTATION</vt:lpstr>
      <vt:lpstr>Contexte, objectifs &amp; méthodologie</vt:lpstr>
      <vt:lpstr>Présentation PowerPoint</vt:lpstr>
      <vt:lpstr>EN QUOI VOTRE ENTREPRISE SE COMPORTE-T-ELLE DE MANIÈRE ÉTHIQUE ?</vt:lpstr>
      <vt:lpstr>EN QUOI VOTRE ENTREPRISE NE SE COMPORTE-T-ELLE PAS DE MANIÈRE ÉTHIQUE ?</vt:lpstr>
      <vt:lpstr>Présentation PowerPoint</vt:lpstr>
      <vt:lpstr>L’ÉTHIQUE EN ENTREPRISE SE PORTE GLOBALEMENT BIEN</vt:lpstr>
      <vt:lpstr>GLOBALEMENT, UNE PROGRESSION QUI SEMBLE ENCOURAGEANTE</vt:lpstr>
      <vt:lpstr>TOUTEFOIS, UNE ÉVOLUTION À SURVEILLER DE PRÈS</vt:lpstr>
      <vt:lpstr>L’ÉTHIQUE : AVANT TOUT UN OUTIL POUR RENFORCER LA CONFIANCE AUPRÈS DES PARTIES PRENANTES, MAIS…</vt:lpstr>
      <vt:lpstr>DES OBSTACLES HABITUELS ?</vt:lpstr>
      <vt:lpstr>Présentation PowerPoint</vt:lpstr>
      <vt:lpstr>Présentation PowerPoint</vt:lpstr>
      <vt:lpstr>Présentation PowerPoint</vt:lpstr>
      <vt:lpstr>MOINS DE 6 RÉPONDANTS SUR 10 SE DISENT AU COURANT DES ACTIONS MENÉES PAR LEUR ENTREPRISE EN MATIÈRE D’ÉTHIQUE ET DE CONFORMITÉ. UNE TENDANCE LÉGÈREMENT BAISSIÈRE</vt:lpstr>
      <vt:lpstr>MOINS DE 6 RÉPONDANTS SUR 10 SE DISENT SENSIBILISÉS À L’ÉTHIQUE OU À LA CONFORMITÉ PAR LEUR ENTREPRISE AU COURS DE L’ANNÉE ÉCOULÉE.</vt:lpstr>
      <vt:lpstr>DES DOCUMENTS DE RÉFÉRENCE PARTIELLEMENT CONNUS ET DE MANIÈRE TRÈS INÉGALE. </vt:lpstr>
      <vt:lpstr>LA PERCEPTION DES ACTIONS MENÉES MET EN ÉVIDENCE UN DÉFAUT DE PERCEPTION DE SYMÉTRIE DES ATTENTIONS</vt:lpstr>
      <vt:lpstr>UNE IDENTIFICATION DES RESPONSABLES DE L’ÉTHIQUE INSUFFISANTE</vt:lpstr>
      <vt:lpstr>Présentation PowerPoint</vt:lpstr>
      <vt:lpstr>LA CONNAISSANCE DES DISPOSITIFS D’ALERTE S’INSCRIT DANS CETTE TENDANCE DE MÉCONNAISSANCE</vt:lpstr>
      <vt:lpstr>CE QUI EN SOI NE SERAIT PAS SI IMPORTANT SI CE N’ÉTAIT DOUBLÉ D’UN PROBLÈME DE CONFIANCE</vt:lpstr>
      <vt:lpstr>ET D’UN PROBLÈME DE « COÛT / BÉNÉFICE » </vt:lpstr>
      <vt:lpstr>SI LES CONFLITS D’INTÉRÊT DEVAIENT SERVIR D’EXEMPLE… 12% DES RÉPONDANTS ONT RENCONTRÉ ET SIGNALÉ UNE SITUATION DE CONFLIT D’INTÉRÊT, ET ENSUITE…</vt:lpstr>
      <vt:lpstr>Présentation PowerPoint</vt:lpstr>
      <vt:lpstr>Présentation PowerPoint</vt:lpstr>
      <vt:lpstr>BONNE NOUVELLE : L’ÉTHIQUE EST AVANT TOUT PERÇUE COMME UNE NÉCESSITÉ !</vt:lpstr>
      <vt:lpstr>LES RÉPONDANTS SONT ATTACHÉS À L’ÉTHIQUE… ET ESTIMENT QUE LEURS VALEURS PERSONNELLES ET PROFESSIONNELLES SONT ALIGNÉES !</vt:lpstr>
      <vt:lpstr>Présentation PowerPoint</vt:lpstr>
      <vt:lpstr>REPRÉSENTANT(ES) DU PERSONNEL ET MANAGERS SONT PERÇUS COMME LES PRINCIPAUX INTERLOCUTEURS POUR DISCUTER ÉTHIQUE ET CONFORMITÉ. LES RH ET LE/LA RÉFÉRENT(E) ÉTHIQUE ARRIVENT EN SECOND PLAN</vt:lpstr>
      <vt:lpstr>DES MANAGERS BIEN PLUS AU FAIT DES DOCUMENTS DE RÉFÉRENCE ET RESSOURCES</vt:lpstr>
      <vt:lpstr>DES MANAGERS SIGNIFICATIVEMENT PLUS AU FAIT ET PLUS CONCERNÉS PAR LES ACTIONS MENÉES PAR LEUR ENTREPRISE EN MATIÈRE D’ÉTHIQUE ET DE CONFORMITÉ</vt:lpstr>
      <vt:lpstr>DES MANAGERS GLOBALEMENT ARMÉS POUR ACCOMPAGNER LEUR ÉQUIPE EN CAS DE DILEMMES LIÉS À L’ÉTHIQUE, TRÈS CONFIANTS SUR LEUR CAPACITÉ À ACCUEILLIR LES DILEMMES, CE QUI CONTRASTE FORTEMENT AVEC LES NON-MANAGERS</vt:lpstr>
      <vt:lpstr>L’EXEMPLARITÉ DU MANAGEMENT !</vt:lpstr>
      <vt:lpstr>PARMI CES PRATIQUES NON-ÉTHIQUES, UN MANAGEMENT NON-EXEMPLAIRE SERAIT LE PRINCIPAL MOTIF DE DÉPART DE L’ENTREPRISE</vt:lpstr>
      <vt:lpstr>Présentation PowerPoint</vt:lpstr>
      <vt:lpstr>PRINCIPALES PISTES POUR AIDER LES MANAGERS À MIEUX GÉRER LES SUJETS ÉTHIQUES : BÉNÉFICIER DE FORMATIONS ET/OU D’UN ACCOMPAGNEMENT RH</vt:lpstr>
      <vt:lpstr>Présentation PowerPoint</vt:lpstr>
      <vt:lpstr>PRINCIPALES PREUVES DE LA PRISE EN COMPTE DE L’ÉTHIQUE DANS L’ENTREPRISE : L’INTÉGRATION DANS LES PROCESS ET UN SUJET VISIBLE DANS LA COMMUNICATION INTERNE ET EXTERNE – DONT L’INCARNATION PAR LES DIRIGEANTS.</vt:lpstr>
      <vt:lpstr>LES SALARIÉS ATTENDENT, OUTRE LA COMPLIANCE ET LA DÉONTOLOGIE, UN ÉTHIQUE DE CONVICTION DE LA PART DES ENTREPRISES</vt:lpstr>
      <vt:lpstr>Présentation PowerPoint</vt:lpstr>
      <vt:lpstr>Présentation PowerPoint</vt:lpstr>
      <vt:lpstr>Présentation PowerPoint</vt:lpstr>
      <vt:lpstr>Présentation PowerPoint</vt:lpstr>
      <vt:lpstr>Présentation PowerPoint</vt:lpstr>
      <vt:lpstr>Détails de L’ÉTUDE –  Résultats sur l’ensemble  de l’échantillon</vt:lpstr>
      <vt:lpstr>Sommaire</vt:lpstr>
      <vt:lpstr>Contexte &amp; objectifs</vt:lpstr>
      <vt:lpstr>Méthodologie</vt:lpstr>
      <vt:lpstr>Profil des 1 001 répondants (1/2)</vt:lpstr>
      <vt:lpstr>Profil des 1 001 répondants (2/2)</vt:lpstr>
      <vt:lpstr>Perception globale de l’éthique de l’entreprise</vt:lpstr>
      <vt:lpstr>Selon 8 répondants sur 10, leur entreprise se comporte de manière éthique. Une tendance baissière depuis 2021</vt:lpstr>
      <vt:lpstr>Deux principaux comportements traduiraient l’éthique d’une entreprise : porter attention au bien être des salariés et s’engager pour le développement durable. A noter : 1 sur 5 ne sait pas l’expliquer !</vt:lpstr>
      <vt:lpstr>Comparaison avec les vagues précédentes</vt:lpstr>
      <vt:lpstr>Différences significatives sur les principaux facteurs perçus de l’engagement éthique </vt:lpstr>
      <vt:lpstr>Principaux facteurs de non-engagement éthique d’une entreprise : ne pas porter attention au bien être des salariés et ne mener aucune action pour le développement durable</vt:lpstr>
      <vt:lpstr>Différences significatives sur les principaux facteurs de non-engagement éthique </vt:lpstr>
      <vt:lpstr>L’éthique : avant tout un outil pour renforcer le gage de confiance auprès des parties prenantes</vt:lpstr>
      <vt:lpstr>Comparaison avec les vagues précédentes</vt:lpstr>
      <vt:lpstr>Différences significatives – Motivations du comportement éthique des entreprises</vt:lpstr>
      <vt:lpstr>Être éthique : trop coûteux pour les entreprises réfractaires ?</vt:lpstr>
      <vt:lpstr>Moins de 6 répondants sur 10 se disent au courant des actions menées par leur entreprise en matière d’éthique et de conformité. Une tendance baissière sur ces dernières années</vt:lpstr>
      <vt:lpstr>Plus de 6 répondants sur 10 se sentent concernés par les actions menées par l’entreprise en matière d’éthique et de conformité</vt:lpstr>
      <vt:lpstr>Des managers significativement plus au fait et plus concernés par les actions menées par leur entreprise en matière d’éthique et de conformité</vt:lpstr>
      <vt:lpstr>L’exemplarité du management, le respect et la protection des données personnelles : principaux sujets à traiter en termes d’éthique et de conformité</vt:lpstr>
      <vt:lpstr>Différences significatives - principaux sujets à traiter en termes d’éthique et de conformité</vt:lpstr>
      <vt:lpstr>Principales preuves de la prise en compte de l’éthique dans l’entreprise : l’intégration dans les process et un sujet visible dans la communication interne et externe</vt:lpstr>
      <vt:lpstr>Comparaison avec les vagues précédentes</vt:lpstr>
      <vt:lpstr>Différences significatives - Principales preuves de la prise en compte de l’éthique dans l’entreprise </vt:lpstr>
      <vt:lpstr>Connaissance de l’éthique de l’entreprise</vt:lpstr>
      <vt:lpstr>Moins de 6 répondants sur 10 se disent sensibilisés à l’éthique ou à la conformité par leur entreprise au cours de l’année</vt:lpstr>
      <vt:lpstr>Une baisse significative de la sensibilisation à l’éthique ou la conformité depuis 2022 </vt:lpstr>
      <vt:lpstr>Des documents de référence partiellement connus et de manière très inégale. Si la politique de protection des données personnelles est globalement bien appréhendée (+ de 6 répondants sur 10), les autres documents sont bien moins connus et moins maîtrisés</vt:lpstr>
      <vt:lpstr>Comparaison avec les vagues précédentes</vt:lpstr>
      <vt:lpstr>Des managers très nettement plus au fait des documents de référence présents dans leur entreprise</vt:lpstr>
      <vt:lpstr>Différences significatives - Connaissance des documents de référence de leur entreprise</vt:lpstr>
      <vt:lpstr>Un sujet d’identification des personnes référentes de l’éthique dans l’entreprise (résultat en baisse). A noter : les managers sont très nettement plus à même de les identifier</vt:lpstr>
      <vt:lpstr>Des entreprises qui respectent et protègent en majorité les droits humains dans leurs activités</vt:lpstr>
      <vt:lpstr>Des managers plus optimistes quant à l’engagement porté par leurs entreprises au respect des droits humains dans leurs activités</vt:lpstr>
      <vt:lpstr>Différences significatives - Respecte et protection des droits humains au sein de l’entreprise</vt:lpstr>
      <vt:lpstr>Représentant(es) du personnel et managers sont perçus comme les principaux interlocuteurs pour discuter éthique et conformité. Les RH et le/la référent(e) éthique arrivent en second plan</vt:lpstr>
      <vt:lpstr>Comparaison avec les vagues précédentes</vt:lpstr>
      <vt:lpstr>Côté managers, le/la référent(e) éthique fait partie des principaux interlocuteurs à solliciter, au même titre que leur N+1 </vt:lpstr>
      <vt:lpstr>Différences significatives – Profils identifiés pour discuter des questions relatives à l’éthique ou la conformité</vt:lpstr>
      <vt:lpstr>7 répondants sur 10 considèrent que leur manager agit de façon éthique</vt:lpstr>
      <vt:lpstr>Près de 7 répondants sur 10 estiment que les valeurs de leur entreprise sont réellement mises en œuvre au quotidien. A noter : une conviction plutôt modérée (« oui plutôt »)</vt:lpstr>
      <vt:lpstr>Des managers convaincus de l’engagement éthique de leur N+1 et de leur entreprise</vt:lpstr>
      <vt:lpstr>Près de la moitié des répondants estime qu’il n’y a pas eu d’évolution des comportements en matière d’éthique. A noter que lorsqu’une évolution est observée, elle est généralement positive</vt:lpstr>
      <vt:lpstr>Comparaison avec les vagues précédentes</vt:lpstr>
      <vt:lpstr>Des entreprises globalement respectueuses des individus avec qui elles interagissent.  A noter : le respect des salariés est moins reconnu que le respect vis-à-vis des autres parties prenantes</vt:lpstr>
      <vt:lpstr>Comparaison avec les vagues précédentes</vt:lpstr>
      <vt:lpstr>Une reconnaissance des partis-prenantes davantage perçue des managers</vt:lpstr>
      <vt:lpstr>Différences significatives - Relation vis-à-vis des parties prenantes</vt:lpstr>
      <vt:lpstr>La protection des données personnelles, principal cheval de bataille des entreprises ! En revanche, la promotion et diffusion de l’éthique au sein de l’écosystème est moins systématique </vt:lpstr>
      <vt:lpstr>Des managers particulièrement convaincus de l’efficacité de leur entreprise à agir en matière d’éthique</vt:lpstr>
      <vt:lpstr>Différences significatives – Perception de l’efficacité des actions de l’entreprise en matière d’éthique</vt:lpstr>
      <vt:lpstr>Focus sur les dispositifs  en place</vt:lpstr>
      <vt:lpstr>Des dispositifs d’alerte identifiés par près de 6 répondants sur 10 mais une connaissance du process d’alerte limitée (3 répondants sur 10) </vt:lpstr>
      <vt:lpstr>Plus de 6 répondants sur 10 estiment que le dispositif d’alerte est un gage de protection et de confidentialité en cas de déclenchement du process</vt:lpstr>
      <vt:lpstr>Plus des ¾ des répondants seraient prêts à lancer une alerte s’ils étaient témoin d’un problème éthique (notamment les managers)</vt:lpstr>
      <vt:lpstr>Comparaison avec les vagues précédentes</vt:lpstr>
      <vt:lpstr>Des lanceurs d’alerte téméraires ? La moitié des répondants estiment qu’ils prennent des risques</vt:lpstr>
      <vt:lpstr>Confiance vis-à-vis de l’entreprise et avis sur les lanceurs d’alerte – managers vs non-managers</vt:lpstr>
      <vt:lpstr>Plus de 2 répondants sur 10 se sont déjà retrouvés en situation de conflit d’intérêt dans le cadre de leur travail, notamment les managers et ceux encadrant une équipe, et la moitié d’entre eux seulement l’on déclarée</vt:lpstr>
      <vt:lpstr>Sur 10 situations de conflits d’intérêts déclarées, 4 sont estimées non traitées. Un problème de bonne gestion de ces conflits ou un simple manque de communication vis-à-vis des lanceurs d’alerte ?</vt:lpstr>
      <vt:lpstr>Une moins bonne gestion des conflits déclarés ou une baisse de communication vis-à-vis des lanceurs d’alerte ?</vt:lpstr>
      <vt:lpstr>Questions d’actualité</vt:lpstr>
      <vt:lpstr>L’éthique avant tout perçue comme une réelle nécessité !</vt:lpstr>
      <vt:lpstr>Pour plus de 7 répondants sur 10, l’éthique est une préoccupation importante dans leur vie</vt:lpstr>
      <vt:lpstr>Pour 7 répondants sur 10, les valeurs concordent entre la vie professionnelle et la vie personnelle !</vt:lpstr>
      <vt:lpstr>Deux principaux motifs de démission : un management non exemplaire et la pratique d’actions frauduleuses. A noter : la protection des données personnelles constitue également un fort enjeu  de préservation des effectifs</vt:lpstr>
      <vt:lpstr>Des managers encore plus sensibles aux pratiques non-éthiques et ainsi plus enclins à quitter l’entreprise en cas de non respect des pratiques éthiques</vt:lpstr>
      <vt:lpstr>Différences significatives – Potentiels motifs de démission</vt:lpstr>
      <vt:lpstr>Un tiers des répondants jugent leurs entreprises pionnières en termes d’éthique</vt:lpstr>
      <vt:lpstr>Des managers globalement armés pour accompagner leur équipe en cas de dilemmes liés à l’éthique</vt:lpstr>
      <vt:lpstr>Si les managers sont confiants quand à la liberté de parole au sein de leur équipe pour faciliter les échanges sur les dilemmes éthiques…</vt:lpstr>
      <vt:lpstr>… ils sont moins de 6 salariés sur 10 à se sentir capable de faire face sereinement aux dilemmes éthiques</vt:lpstr>
      <vt:lpstr>Principale piste pour aider les managers et les salariés à mieux gérer les sujets éthiques : bénéficier de formations. À noter que les managers ont également besoin d’un accompagnement RH sur le sujet</vt:lpstr>
      <vt:lpstr>Une entreprise éthique = « Entreprise qui respecte la loi, a des valeurs et les respecte, diffuse une culture éthique dans son environnement professionnel et son écosystème »</vt:lpstr>
      <vt:lpstr>Principaux ENSEIGNEMENTS de l’étude</vt:lpstr>
      <vt:lpstr>Les 3 grands enseignements de l’étude (1/2)</vt:lpstr>
      <vt:lpstr>Les 3 grands enseignements de l’étude (2/2)</vt:lpstr>
      <vt:lpstr>Les axes de travail identifiés</vt:lpstr>
      <vt:lpstr>Détails de L’ÉTUDE   – Résultats en miroir par taille d’entreprise</vt:lpstr>
      <vt:lpstr>Profil des 1 001 répondants (1/2)</vt:lpstr>
      <vt:lpstr>Profil des 1 001 répondants (2/2)</vt:lpstr>
      <vt:lpstr>Perception globale de l’éthique de l’entreprise</vt:lpstr>
      <vt:lpstr>Selon 8 répondants sur 10, leur entreprise se comporte de manière éthique. Une tendance très légèrement baissière</vt:lpstr>
      <vt:lpstr>Deux principaux comportements traduisent l’éthique : porter attention au bien être des salariés et s’engager pour le développement durable. A noter : 1 sur 5 ne sait pas l’expliquer !</vt:lpstr>
      <vt:lpstr>Comparaison avec les vagues précédentes</vt:lpstr>
      <vt:lpstr>Différences significatives sur les principaux facteurs perçus de l’engagement éthique </vt:lpstr>
      <vt:lpstr>Principaux facteurs de non-engagement éthique : ne pas porter attention au bien être des salariés et ne mener aucune action pour le développement durable</vt:lpstr>
      <vt:lpstr>Différences significatives sur les principaux facteurs de non-engagement éthique </vt:lpstr>
      <vt:lpstr>L’éthique : avant tout un outil pour renforcer le gage de confiance auprès des parties prenantes</vt:lpstr>
      <vt:lpstr>Comparaison avec les vagues précédentes</vt:lpstr>
      <vt:lpstr>Différences significatives – Motivations du comportement éthique des entreprises</vt:lpstr>
      <vt:lpstr>Être éthique : trop coûteux pour les entreprises réfractaires ?</vt:lpstr>
      <vt:lpstr>Différences significatives – Freins au comportement éthique des entreprises</vt:lpstr>
      <vt:lpstr>Moins de 6 répondants sur 10 se disent au courant des actions menées par leur entreprise en matière d’éthique et de conformité. Une tendance très légèrement baissière</vt:lpstr>
      <vt:lpstr>Plus de 6 répondants sur 10 se sentent concernés par les actions menées par l’entreprise en matière d’éthique et de conformité</vt:lpstr>
      <vt:lpstr>Des managers significativement plus au fait et plus concernés par les actions menées par leur entreprise en matière d’éthique et de conformité</vt:lpstr>
      <vt:lpstr>L’exemplarité du management, le respect et la protection des données personnelles : principaux sujets à traiter en termes d’éthique et de conformité</vt:lpstr>
      <vt:lpstr>Différences significatives - principaux sujets à traiter en termes d’éthique et de conformité</vt:lpstr>
      <vt:lpstr>Principales preuves de la prise en compte de l’éthique dans l’entreprise : l’intégration dans les process et un sujet visible dans la communication interne et externe</vt:lpstr>
      <vt:lpstr>Comparaison avec les vagues précédentes</vt:lpstr>
      <vt:lpstr>Différences significatives - Principales preuves de la prise en compte de l’éthique dans l’entreprise </vt:lpstr>
      <vt:lpstr>Connaissance de l’éthique de l’entreprise</vt:lpstr>
      <vt:lpstr>Moins de 6 répondants sur 10 se disent sensibilisés à l’éthique ou à la conformité par leur entreprise au cours de l’année</vt:lpstr>
      <vt:lpstr>Comparaison avec les vagues précédentes</vt:lpstr>
      <vt:lpstr>Des documents de référence partiellement connus et de manière très inégale. Si la politique de protection des données personnelles est globalement bien appréhendée (+ de 6 répondants sur 10), les autres documents sont bien moins connus et moins maîtrisés</vt:lpstr>
      <vt:lpstr>Comparaison avec les vagues précédentes</vt:lpstr>
      <vt:lpstr>Des managers très nettement plus au fait des documents de référence présents dans leur entreprise</vt:lpstr>
      <vt:lpstr>Différences significatives - Connaissance des documents de référence de leur entreprise</vt:lpstr>
      <vt:lpstr>Un sujet d’identification des personnes référentes de l’éthique dans l’entreprise. A noter : les managers sont très nettement plus à même de les identifier</vt:lpstr>
      <vt:lpstr>Des entreprises qui respectent et protègent en majorité les droits humains dans leurs activités</vt:lpstr>
      <vt:lpstr>Des managers plus optimistes quant à l’engagement porté par leurs entreprises au respect des droits humains dans leurs activités (++ dans les entreprises de moins de 5 000 salariés)</vt:lpstr>
      <vt:lpstr>Différences significatives - Respecte et protection des droits humains au sein de l’entreprise</vt:lpstr>
      <vt:lpstr>Représentant(es) du personnel et managers sont perçus comme les principaux interlocuteurs pour discuter éthique et conformité. Les RH et le/la référent(e) éthique arrivent en second plan</vt:lpstr>
      <vt:lpstr>Comparaison avec les vagues précédentes</vt:lpstr>
      <vt:lpstr>Confiance accordée aux interlocuteurs – managers vs non-managers</vt:lpstr>
      <vt:lpstr>Différences significatives – Profils identifiés pour discuter des questions relatives à l’éthique ou la conformité</vt:lpstr>
      <vt:lpstr>7 répondants sur 10 considèrent que leur manager agit de façon éthique</vt:lpstr>
      <vt:lpstr>Près de 7 répondants sur 10 estiment que les valeurs de leur entreprise sont réellement mises en œuvre au quotidien. À noter : une conviction plutôt modérée (« oui plutôt »)</vt:lpstr>
      <vt:lpstr>Des managers convaincus de l’engagement éthique de leur N+1 et de leur entreprise</vt:lpstr>
      <vt:lpstr>Une évolution très variable d’une entreprise à l’autre.</vt:lpstr>
      <vt:lpstr>Comparaison avec les vagues précédentes</vt:lpstr>
      <vt:lpstr>Des entreprises globalement respectueuses des individus avec qui elles sont en contact.  A noter : le respect des salariés est moins reconnu que le respect vis-à-vis des autres parties prenantes</vt:lpstr>
      <vt:lpstr>Comparaison avec les vagues précédentes</vt:lpstr>
      <vt:lpstr>Comportements éthiques de l’entreprise – managers vs non-managers</vt:lpstr>
      <vt:lpstr>Différences significatives - Perception de l’action de leur entreprise en matière d’éthique</vt:lpstr>
      <vt:lpstr>La protection des données personnelles, principal cheval de bataille des entreprises ! En revanche, la promotion et diffusion de l’éthique au sein de l’écosystème est moins systématique </vt:lpstr>
      <vt:lpstr>Des managers particulièrement convaincus de l’efficacité de leur entreprise à agir en matière d’éthique</vt:lpstr>
      <vt:lpstr>Différences significatives – Perception de l’efficacité des actions de l’entreprise en matière d’éthique</vt:lpstr>
      <vt:lpstr>Focus sur les dispositifs  en place</vt:lpstr>
      <vt:lpstr>Des dispositifs d’alerte connus par 5 à 6 répondants sur 10 mais une connaissance du process d’alerte limitée (moins de 4 répondants sur 10) </vt:lpstr>
      <vt:lpstr>Plus de 6 répondants sur 10 ont confiance en leur entreprise pour les soutenir s’ils utilisent le dispositif d’alerte</vt:lpstr>
      <vt:lpstr>Plus des ¾ des répondants seraient prêts à lancer une alerte s’ils étaient témoin d’un problème éthique</vt:lpstr>
      <vt:lpstr>Comparaison avec les vagues précédentes</vt:lpstr>
      <vt:lpstr>Des lanceurs d’alerte téméraires ? La moitié des répondants estiment qu’ils prennent des risques</vt:lpstr>
      <vt:lpstr>Confiance vis-à-vis de l’entreprise et avis sur les lanceurs d’alerte – managers vs non-managers</vt:lpstr>
      <vt:lpstr>Plus de 2 répondants sur 10 se sont déjà retrouvés en situation de conflit d’intérêt dans le cadre de leur travail, notamment les managers et ceux encadrant une équipe, et la moitié d’entre eux seulement l’on déclarée</vt:lpstr>
      <vt:lpstr>Sur 10 situations de conflits d’intérêts déclarées, 4 sont jugées comme non traitées. Un problème de bonne gestion de ces conflits ou un simple manque de communication vis-à-vis des lanceurs d’alerte ?</vt:lpstr>
      <vt:lpstr>Comparaison avec les vagues précédentes</vt:lpstr>
      <vt:lpstr>Questions d’actualité</vt:lpstr>
      <vt:lpstr>L’éthique avant tout perçue comme une réelle nécessité !</vt:lpstr>
      <vt:lpstr>Différences significatives - Définition de l’éthique</vt:lpstr>
      <vt:lpstr>Pour plus de 7 répondants sur 10, l’éthique est une préoccupation importante dans leur vie</vt:lpstr>
      <vt:lpstr>Pour 7 répondants sur 10, leurs valeurs sont identiques dans la vie professionnelle comme personnelle</vt:lpstr>
      <vt:lpstr>Deux principaux motifs de démission : un management non exemplaire et la pratique d’actions frauduleuses. A noter : la protection des données personnelles constitue également un fort enjeu  de préservation des effectifs</vt:lpstr>
      <vt:lpstr>Des managers plus susceptibles de quitter l’entreprise en cas de non respect des pratiques éthiques</vt:lpstr>
      <vt:lpstr>Différences significatives – Potentiels motifs de démission</vt:lpstr>
      <vt:lpstr>Près d’un tiers des répondants jugent leurs entreprises pionnières en termes d’éthique</vt:lpstr>
      <vt:lpstr>Des managers globalement armés pour accompagner leur équipe en cas de dilemmes liés à l’éthique</vt:lpstr>
      <vt:lpstr>Si les managers sont (très) confiants quand à la liberté de parole au sein de leur équipe pour faciliter les échanges sur les dilemmes éthiques…</vt:lpstr>
      <vt:lpstr>… ils sont moins de 6 salariés sur 10 à se sentir capable de faire face sereinement aux dilemmes éthiques</vt:lpstr>
      <vt:lpstr>Principales pistes pour aider les managers à mieux gérer les sujets éthiques : bénéficier de formations et/ou d’un accompagnement RH</vt:lpstr>
      <vt:lpstr>Différences significatives - Attentes des managers pour mieux gérer les sujets éthiques</vt:lpstr>
      <vt:lpstr>Bénéficier de formations est ce qui pourrait principalement aider les salariés à mieux gérer les sujets éthiques</vt:lpstr>
      <vt:lpstr>Différences significatives – Attentes des non managers pour mieux gérer les sujets éthiques</vt:lpstr>
      <vt:lpstr>Une entreprise éthique = « Entreprise qui respecte la loi, a des valeurs et les respecte, diffuse une culture éthique dans son environnement professionnel et son écosystème »</vt:lpstr>
      <vt:lpstr>Différences significatives sur l’avis des répondants à propos du seuil auquel on peut dire qu’une entreprise est vraiment éthique</vt:lpstr>
    </vt:vector>
  </TitlesOfParts>
  <Company>Occurrence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Occurrence</dc:title>
  <dc:creator>Johann Damen</dc:creator>
  <cp:lastModifiedBy>Louis Colin</cp:lastModifiedBy>
  <cp:revision>1919</cp:revision>
  <cp:lastPrinted>2019-06-10T16:10:13Z</cp:lastPrinted>
  <dcterms:created xsi:type="dcterms:W3CDTF">2008-07-09T10:42:16Z</dcterms:created>
  <dcterms:modified xsi:type="dcterms:W3CDTF">2023-06-22T09:49:00Z</dcterms:modified>
</cp:coreProperties>
</file>