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869" r:id="rId2"/>
    <p:sldId id="867" r:id="rId3"/>
    <p:sldId id="868" r:id="rId4"/>
    <p:sldId id="870" r:id="rId5"/>
    <p:sldId id="871" r:id="rId6"/>
    <p:sldId id="872" r:id="rId7"/>
    <p:sldId id="873" r:id="rId8"/>
    <p:sldId id="874" r:id="rId9"/>
    <p:sldId id="875" r:id="rId10"/>
    <p:sldId id="876" r:id="rId11"/>
    <p:sldId id="87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13A18B1B-C52E-4B32-BF88-1B0F1C4F0456}">
          <p14:sldIdLst>
            <p14:sldId id="869"/>
            <p14:sldId id="867"/>
            <p14:sldId id="868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1973" userDrawn="1">
          <p15:clr>
            <a:srgbClr val="A4A3A4"/>
          </p15:clr>
        </p15:guide>
        <p15:guide id="7" pos="431">
          <p15:clr>
            <a:srgbClr val="A4A3A4"/>
          </p15:clr>
        </p15:guide>
        <p15:guide id="8" pos="5329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249">
          <p15:clr>
            <a:srgbClr val="A4A3A4"/>
          </p15:clr>
        </p15:guide>
        <p15:guide id="11" pos="1474" userDrawn="1">
          <p15:clr>
            <a:srgbClr val="A4A3A4"/>
          </p15:clr>
        </p15:guide>
        <p15:guide id="12" pos="4286" userDrawn="1">
          <p15:clr>
            <a:srgbClr val="A4A3A4"/>
          </p15:clr>
        </p15:guide>
        <p15:guide id="13" pos="3288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35"/>
    <a:srgbClr val="0BADB8"/>
    <a:srgbClr val="42B56B"/>
    <a:srgbClr val="1F608B"/>
    <a:srgbClr val="2C3E50"/>
    <a:srgbClr val="FFFFFF"/>
    <a:srgbClr val="2A9A72"/>
    <a:srgbClr val="1E2631"/>
    <a:srgbClr val="7F7F7F"/>
    <a:srgbClr val="2F3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1" autoAdjust="0"/>
    <p:restoredTop sz="95470" autoAdjust="0"/>
  </p:normalViewPr>
  <p:slideViewPr>
    <p:cSldViewPr>
      <p:cViewPr varScale="1">
        <p:scale>
          <a:sx n="93" d="100"/>
          <a:sy n="93" d="100"/>
        </p:scale>
        <p:origin x="1136" y="200"/>
      </p:cViewPr>
      <p:guideLst>
        <p:guide orient="horz" pos="2251"/>
        <p:guide orient="horz" pos="3158"/>
        <p:guide orient="horz" pos="981"/>
        <p:guide pos="1973"/>
        <p:guide pos="431"/>
        <p:guide pos="5329"/>
        <p:guide pos="5556"/>
        <p:guide pos="249"/>
        <p:guide pos="1474"/>
        <p:guide pos="4286"/>
        <p:guide pos="3288"/>
        <p:guide orient="horz" pos="329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1/17/24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1/17/24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66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4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1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9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1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29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862554"/>
            <a:ext cx="7056413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sp>
        <p:nvSpPr>
          <p:cNvPr id="4" name="Rectangle : avec coins arrondis en diagonale 3">
            <a:extLst>
              <a:ext uri="{FF2B5EF4-FFF2-40B4-BE49-F238E27FC236}">
                <a16:creationId xmlns:a16="http://schemas.microsoft.com/office/drawing/2014/main" id="{FBCFCEBF-9F00-EA82-9515-8DCE050332DA}"/>
              </a:ext>
            </a:extLst>
          </p:cNvPr>
          <p:cNvSpPr/>
          <p:nvPr userDrawn="1"/>
        </p:nvSpPr>
        <p:spPr>
          <a:xfrm>
            <a:off x="8240441" y="6206124"/>
            <a:ext cx="439241" cy="390437"/>
          </a:xfrm>
          <a:prstGeom prst="round2DiagRect">
            <a:avLst/>
          </a:prstGeom>
          <a:solidFill>
            <a:srgbClr val="0B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455B68-BEB6-C81A-8429-EC438124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0441" y="6206124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7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1AB02FD1-2075-A013-2AEB-785F5831DAA0}"/>
              </a:ext>
            </a:extLst>
          </p:cNvPr>
          <p:cNvSpPr/>
          <p:nvPr userDrawn="1"/>
        </p:nvSpPr>
        <p:spPr>
          <a:xfrm>
            <a:off x="8240441" y="6206124"/>
            <a:ext cx="439241" cy="390437"/>
          </a:xfrm>
          <a:prstGeom prst="round2DiagRect">
            <a:avLst/>
          </a:prstGeom>
          <a:solidFill>
            <a:srgbClr val="0B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259632" y="862554"/>
            <a:ext cx="7200430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rgbClr val="0BAD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259632" y="304508"/>
            <a:ext cx="720043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none" baseline="0">
                <a:solidFill>
                  <a:srgbClr val="2F3A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441" y="6206124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7CC901-126D-CC9E-7C24-B95A554174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93" y="2"/>
            <a:ext cx="505773" cy="53732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23039C-3A6A-597F-44B7-E1C57D1D5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93" y="6237312"/>
            <a:ext cx="817858" cy="4013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F8A34-3987-7C7B-F600-501B0F1823E7}"/>
              </a:ext>
            </a:extLst>
          </p:cNvPr>
          <p:cNvSpPr txBox="1">
            <a:spLocks/>
          </p:cNvSpPr>
          <p:nvPr userDrawn="1"/>
        </p:nvSpPr>
        <p:spPr>
          <a:xfrm>
            <a:off x="1291180" y="6206125"/>
            <a:ext cx="3856883" cy="390437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err="1"/>
              <a:t>Présentation</a:t>
            </a:r>
            <a:r>
              <a:rPr lang="en-US" sz="1000" dirty="0"/>
              <a:t> du Cahier des Tendances 2024 • 18 Janvier 2024</a:t>
            </a:r>
          </a:p>
        </p:txBody>
      </p:sp>
    </p:spTree>
    <p:extLst>
      <p:ext uri="{BB962C8B-B14F-4D97-AF65-F5344CB8AC3E}">
        <p14:creationId xmlns:p14="http://schemas.microsoft.com/office/powerpoint/2010/main" val="380648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1AB02FD1-2075-A013-2AEB-785F5831DAA0}"/>
              </a:ext>
            </a:extLst>
          </p:cNvPr>
          <p:cNvSpPr/>
          <p:nvPr userDrawn="1"/>
        </p:nvSpPr>
        <p:spPr>
          <a:xfrm>
            <a:off x="8240441" y="6206124"/>
            <a:ext cx="439241" cy="390437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7200430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rgbClr val="0BAD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259632" y="304508"/>
            <a:ext cx="720043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none" baseline="0">
                <a:solidFill>
                  <a:srgbClr val="2F3A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441" y="6206124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7CC901-126D-CC9E-7C24-B95A554174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93" y="1"/>
            <a:ext cx="505773" cy="53732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23039C-3A6A-597F-44B7-E1C57D1D5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93" y="6237312"/>
            <a:ext cx="817858" cy="4013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F8A34-3987-7C7B-F600-501B0F1823E7}"/>
              </a:ext>
            </a:extLst>
          </p:cNvPr>
          <p:cNvSpPr txBox="1">
            <a:spLocks/>
          </p:cNvSpPr>
          <p:nvPr userDrawn="1"/>
        </p:nvSpPr>
        <p:spPr>
          <a:xfrm>
            <a:off x="1291180" y="6206125"/>
            <a:ext cx="3856883" cy="390437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err="1"/>
              <a:t>Présentation</a:t>
            </a:r>
            <a:r>
              <a:rPr lang="en-US" sz="1000" dirty="0"/>
              <a:t> du Cahier des Tendances 2024 • 18 Janvier 2024</a:t>
            </a:r>
          </a:p>
        </p:txBody>
      </p:sp>
    </p:spTree>
    <p:extLst>
      <p:ext uri="{BB962C8B-B14F-4D97-AF65-F5344CB8AC3E}">
        <p14:creationId xmlns:p14="http://schemas.microsoft.com/office/powerpoint/2010/main" val="1537953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908720"/>
            <a:ext cx="7056413" cy="369332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 : avec coins arrondis en diagonale 2">
            <a:extLst>
              <a:ext uri="{FF2B5EF4-FFF2-40B4-BE49-F238E27FC236}">
                <a16:creationId xmlns:a16="http://schemas.microsoft.com/office/drawing/2014/main" id="{697C3357-6D26-025E-3B51-CA3F16C45258}"/>
              </a:ext>
            </a:extLst>
          </p:cNvPr>
          <p:cNvSpPr/>
          <p:nvPr userDrawn="1"/>
        </p:nvSpPr>
        <p:spPr>
          <a:xfrm>
            <a:off x="8240441" y="6206124"/>
            <a:ext cx="439241" cy="390437"/>
          </a:xfrm>
          <a:prstGeom prst="round2DiagRect">
            <a:avLst/>
          </a:prstGeom>
          <a:solidFill>
            <a:srgbClr val="0B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7B266D-939D-D744-3272-0D672470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0441" y="6206124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9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908720"/>
            <a:ext cx="7056413" cy="36933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id="{C5EB4C1A-8615-B116-2E1C-0E5583BC10FA}"/>
              </a:ext>
            </a:extLst>
          </p:cNvPr>
          <p:cNvSpPr/>
          <p:nvPr userDrawn="1"/>
        </p:nvSpPr>
        <p:spPr>
          <a:xfrm>
            <a:off x="8240441" y="6206124"/>
            <a:ext cx="439241" cy="390437"/>
          </a:xfrm>
          <a:prstGeom prst="round2DiagRect">
            <a:avLst/>
          </a:prstGeom>
          <a:solidFill>
            <a:srgbClr val="0B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0468D92-EA02-505B-D702-2F1BB2AC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0441" y="6206124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3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93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6" r:id="rId2"/>
    <p:sldLayoutId id="2147483763" r:id="rId3"/>
    <p:sldLayoutId id="2147483770" r:id="rId4"/>
    <p:sldLayoutId id="2147483771" r:id="rId5"/>
    <p:sldLayoutId id="2147483740" r:id="rId6"/>
    <p:sldLayoutId id="2147483768" r:id="rId7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5A1A5A3-5E04-A255-4D29-313085BE1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5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38" y="330636"/>
            <a:ext cx="7644211" cy="585216"/>
          </a:xfrm>
        </p:spPr>
        <p:txBody>
          <a:bodyPr/>
          <a:lstStyle/>
          <a:p>
            <a:r>
              <a:rPr lang="fr-FR" dirty="0"/>
              <a:t>Tendance n°7</a:t>
            </a:r>
            <a:endParaRPr lang="fr-FR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7B55-DE0A-1147-90F1-0FC7839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E8C52F0-AC72-9B5E-E75C-3F3732E97D09}"/>
              </a:ext>
            </a:extLst>
          </p:cNvPr>
          <p:cNvCxnSpPr>
            <a:cxnSpLocks/>
          </p:cNvCxnSpPr>
          <p:nvPr/>
        </p:nvCxnSpPr>
        <p:spPr>
          <a:xfrm>
            <a:off x="1331640" y="1052736"/>
            <a:ext cx="7488509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accent4">
                    <a:lumMod val="0"/>
                    <a:lumOff val="100000"/>
                  </a:schemeClr>
                </a:gs>
                <a:gs pos="0">
                  <a:srgbClr val="FFC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C517A0E-3A9F-F836-FF95-04C151B22CAD}"/>
              </a:ext>
            </a:extLst>
          </p:cNvPr>
          <p:cNvSpPr txBox="1"/>
          <p:nvPr/>
        </p:nvSpPr>
        <p:spPr>
          <a:xfrm>
            <a:off x="1300312" y="1404314"/>
            <a:ext cx="27676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L’éthique : clef de voûte des organisations ?</a:t>
            </a:r>
          </a:p>
          <a:p>
            <a:pPr>
              <a:spcAft>
                <a:spcPts val="1200"/>
              </a:spcAft>
            </a:pPr>
            <a:endParaRPr lang="fr-FR" sz="1400" b="1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Hausse des exigences éthiques chez les différents acteurs 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PME / ETI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Acteurs publics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Secteur associatif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136A189-52A3-D208-E7F8-778D6EBB25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048" y="1189691"/>
            <a:ext cx="2624336" cy="964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5F513A81-E030-43E2-10ED-9B24B35148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94" y="2140468"/>
            <a:ext cx="3488432" cy="16440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Une image contenant texte, capture d’écran, Police, blanc&#10;&#10;Description générée automatiquement">
            <a:extLst>
              <a:ext uri="{FF2B5EF4-FFF2-40B4-BE49-F238E27FC236}">
                <a16:creationId xmlns:a16="http://schemas.microsoft.com/office/drawing/2014/main" id="{6CC2454E-B576-03AB-F97D-B60999F0B4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624" y="3526191"/>
            <a:ext cx="2840360" cy="11274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 descr="Une image contenant texte, Police, capture d’écran, document&#10;&#10;Description générée automatiquement">
            <a:extLst>
              <a:ext uri="{FF2B5EF4-FFF2-40B4-BE49-F238E27FC236}">
                <a16:creationId xmlns:a16="http://schemas.microsoft.com/office/drawing/2014/main" id="{3733B1B8-6987-E495-C200-0B32484255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627173"/>
            <a:ext cx="3068464" cy="1261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45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38" y="304508"/>
            <a:ext cx="7644211" cy="585216"/>
          </a:xfrm>
        </p:spPr>
        <p:txBody>
          <a:bodyPr/>
          <a:lstStyle/>
          <a:p>
            <a:r>
              <a:rPr lang="fr-FR" cap="none" dirty="0"/>
              <a:t>Votre avis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7B55-DE0A-1147-90F1-0FC7839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E8C52F0-AC72-9B5E-E75C-3F3732E97D09}"/>
              </a:ext>
            </a:extLst>
          </p:cNvPr>
          <p:cNvCxnSpPr>
            <a:cxnSpLocks/>
          </p:cNvCxnSpPr>
          <p:nvPr/>
        </p:nvCxnSpPr>
        <p:spPr>
          <a:xfrm>
            <a:off x="1331640" y="1052736"/>
            <a:ext cx="7488509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accent4">
                    <a:lumMod val="0"/>
                    <a:lumOff val="100000"/>
                  </a:schemeClr>
                </a:gs>
                <a:gs pos="0">
                  <a:srgbClr val="FFC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personne, Danse, public, événement&#10;&#10;Description générée automatiquement">
            <a:extLst>
              <a:ext uri="{FF2B5EF4-FFF2-40B4-BE49-F238E27FC236}">
                <a16:creationId xmlns:a16="http://schemas.microsoft.com/office/drawing/2014/main" id="{D691003F-C47B-E64C-2701-47F767C1B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688"/>
          <a:stretch/>
        </p:blipFill>
        <p:spPr>
          <a:xfrm>
            <a:off x="5620541" y="1286967"/>
            <a:ext cx="3503615" cy="43657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9726A4EC-CF1A-CD7A-3539-F5E58A48766B}"/>
              </a:ext>
            </a:extLst>
          </p:cNvPr>
          <p:cNvGrpSpPr/>
          <p:nvPr/>
        </p:nvGrpSpPr>
        <p:grpSpPr>
          <a:xfrm>
            <a:off x="1280328" y="3150010"/>
            <a:ext cx="3828110" cy="2502665"/>
            <a:chOff x="1199850" y="3242958"/>
            <a:chExt cx="3828110" cy="2502665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619936EE-EF85-55B9-E6A0-E38E6E5C5B65}"/>
                </a:ext>
              </a:extLst>
            </p:cNvPr>
            <p:cNvSpPr/>
            <p:nvPr/>
          </p:nvSpPr>
          <p:spPr>
            <a:xfrm>
              <a:off x="1199850" y="3242958"/>
              <a:ext cx="3828110" cy="2448272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B7D5BEC-0A50-FDB2-A6D9-DE583A8A79BA}"/>
                </a:ext>
              </a:extLst>
            </p:cNvPr>
            <p:cNvSpPr txBox="1"/>
            <p:nvPr/>
          </p:nvSpPr>
          <p:spPr>
            <a:xfrm>
              <a:off x="1385713" y="3429604"/>
              <a:ext cx="3456384" cy="2316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Prochains évènements :</a:t>
              </a:r>
            </a:p>
            <a:p>
              <a:endPara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342900" lvl="0" indent="-342900" algn="just">
                <a:lnSpc>
                  <a:spcPct val="115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400" b="1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25 janvier </a:t>
              </a:r>
              <a:r>
                <a:rPr lang="fr-FR" sz="1400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Librairie de l’éthique et évènement convivial</a:t>
              </a:r>
            </a:p>
            <a:p>
              <a:pPr marL="342900" lvl="0" indent="-342900" algn="just">
                <a:lnSpc>
                  <a:spcPct val="115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400" b="1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31 janvier </a:t>
              </a:r>
              <a:r>
                <a:rPr lang="fr-FR" sz="1400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Atelier Pratique </a:t>
              </a:r>
            </a:p>
            <a:p>
              <a:pPr marL="342900" lvl="0" indent="-342900" algn="just">
                <a:lnSpc>
                  <a:spcPct val="115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400" b="1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 février </a:t>
              </a:r>
              <a:r>
                <a:rPr lang="fr-FR" sz="1400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Café des tendances</a:t>
              </a:r>
            </a:p>
            <a:p>
              <a:pPr marL="342900" lvl="0" indent="-342900" algn="just">
                <a:lnSpc>
                  <a:spcPct val="115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r-FR" sz="1400" b="1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08-09 février </a:t>
              </a:r>
              <a:r>
                <a:rPr lang="fr-FR" sz="1400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EBEF </a:t>
              </a:r>
            </a:p>
            <a:p>
              <a:endParaRPr lang="fr-FR" sz="14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5380054-F529-74AE-08D5-D933E00582BC}"/>
              </a:ext>
            </a:extLst>
          </p:cNvPr>
          <p:cNvSpPr txBox="1"/>
          <p:nvPr/>
        </p:nvSpPr>
        <p:spPr>
          <a:xfrm>
            <a:off x="1300312" y="1404314"/>
            <a:ext cx="34157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Témoignage ? Questions ? </a:t>
            </a:r>
          </a:p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Avis ? Remarques ? </a:t>
            </a:r>
          </a:p>
          <a:p>
            <a:pPr>
              <a:spcAft>
                <a:spcPts val="1200"/>
              </a:spcAft>
            </a:pPr>
            <a:endParaRPr lang="fr-FR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7B55-DE0A-1147-90F1-0FC7839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A63E1D8-A9D4-75C6-B222-3D4E18778AA6}"/>
              </a:ext>
            </a:extLst>
          </p:cNvPr>
          <p:cNvGrpSpPr/>
          <p:nvPr/>
        </p:nvGrpSpPr>
        <p:grpSpPr>
          <a:xfrm>
            <a:off x="5940152" y="-72085"/>
            <a:ext cx="3380251" cy="1371530"/>
            <a:chOff x="5600830" y="-52005"/>
            <a:chExt cx="3380251" cy="1371530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E8BCF92-0775-D7E3-1D59-B0C6E9178613}"/>
                </a:ext>
              </a:extLst>
            </p:cNvPr>
            <p:cNvSpPr txBox="1"/>
            <p:nvPr/>
          </p:nvSpPr>
          <p:spPr>
            <a:xfrm>
              <a:off x="5744846" y="173127"/>
              <a:ext cx="2595514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>
                  <a:solidFill>
                    <a:schemeClr val="bg2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L’avenir n’est pas ce qui va arriver, mais ce que nous allons faire</a:t>
              </a:r>
            </a:p>
            <a:p>
              <a:pPr algn="r">
                <a:spcBef>
                  <a:spcPts val="600"/>
                </a:spcBef>
              </a:pPr>
              <a:r>
                <a:rPr lang="fr-FR" sz="1050" b="1" i="1" dirty="0">
                  <a:solidFill>
                    <a:srgbClr val="0BADB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Henri Bergson, philosophe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73664D3-3FB6-9141-9455-24081DE48519}"/>
                </a:ext>
              </a:extLst>
            </p:cNvPr>
            <p:cNvSpPr txBox="1"/>
            <p:nvPr/>
          </p:nvSpPr>
          <p:spPr>
            <a:xfrm>
              <a:off x="5600830" y="-52005"/>
              <a:ext cx="4860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400" b="1" dirty="0">
                  <a:solidFill>
                    <a:srgbClr val="FFC00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“</a:t>
              </a:r>
              <a:endParaRPr lang="fr-FR" sz="5400" dirty="0">
                <a:solidFill>
                  <a:srgbClr val="FFC000"/>
                </a:solidFill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954D802-0942-6B2F-2BCF-CF32D0B84E03}"/>
                </a:ext>
              </a:extLst>
            </p:cNvPr>
            <p:cNvSpPr txBox="1"/>
            <p:nvPr/>
          </p:nvSpPr>
          <p:spPr>
            <a:xfrm>
              <a:off x="8235482" y="396195"/>
              <a:ext cx="745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solidFill>
                    <a:srgbClr val="FFC00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”</a:t>
              </a:r>
              <a:endParaRPr lang="fr-FR" sz="54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41DD4EE6-C47F-BAEF-EC20-FB334C5FA9EB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6" y="3325334"/>
            <a:ext cx="1080000" cy="100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9540F4A3-AA83-EC9A-509F-DE7AE935A585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6" y="1406555"/>
            <a:ext cx="1080000" cy="100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Visage humain, habits, portrait, Barbe humaine&#10;&#10;Description générée automatiquement">
            <a:extLst>
              <a:ext uri="{FF2B5EF4-FFF2-40B4-BE49-F238E27FC236}">
                <a16:creationId xmlns:a16="http://schemas.microsoft.com/office/drawing/2014/main" id="{600BCB28-9FDC-2003-7F7D-EF00D9F70A8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46" y="4500952"/>
            <a:ext cx="1076870" cy="100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DA22E5F-F5CB-EABF-C9D3-CDAC5D93E0B1}"/>
              </a:ext>
            </a:extLst>
          </p:cNvPr>
          <p:cNvSpPr txBox="1"/>
          <p:nvPr/>
        </p:nvSpPr>
        <p:spPr>
          <a:xfrm>
            <a:off x="2466132" y="1522513"/>
            <a:ext cx="63367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Mot d’introduction</a:t>
            </a:r>
          </a:p>
          <a:p>
            <a:pPr>
              <a:tabLst>
                <a:tab pos="527050" algn="l"/>
              </a:tabLst>
            </a:pPr>
            <a:r>
              <a:rPr lang="fr-FR" sz="1400" b="1" i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Stéphanie Scouppe, présidente du Cercle d’Ethique des Affaires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EFDD9D-7FF5-FEA4-27B2-D5D63BD44DC9}"/>
              </a:ext>
            </a:extLst>
          </p:cNvPr>
          <p:cNvSpPr txBox="1"/>
          <p:nvPr/>
        </p:nvSpPr>
        <p:spPr>
          <a:xfrm>
            <a:off x="2466132" y="3325334"/>
            <a:ext cx="633670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Présentation des tendances 2024</a:t>
            </a:r>
            <a:endParaRPr lang="fr-FR" sz="1400" b="1" i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fr-FR" sz="1400" b="1" i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Cécile Wendling, experte prospectiviste, membre du Comité scientifique de la revue Futuribles, chercheuse au Centre de Sociologie des Organisations (Sciences Po Paris – CNRS)</a:t>
            </a:r>
          </a:p>
          <a:p>
            <a:endParaRPr lang="fr-FR" sz="1400" b="1" i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fr-FR" sz="1400" b="1" i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Louis Colin, délégué général du Cercle d’Ethique des Affaires, responsable du groupe de travail « Cahier des Tendances »</a:t>
            </a:r>
            <a:endParaRPr lang="fr-FR" b="1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Discussion</a:t>
            </a:r>
            <a:r>
              <a:rPr lang="fr-FR" sz="14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D3C4019-5224-D99F-F3BF-85052DF89C25}"/>
              </a:ext>
            </a:extLst>
          </p:cNvPr>
          <p:cNvCxnSpPr>
            <a:cxnSpLocks/>
          </p:cNvCxnSpPr>
          <p:nvPr/>
        </p:nvCxnSpPr>
        <p:spPr>
          <a:xfrm>
            <a:off x="2466132" y="2401358"/>
            <a:ext cx="5256584" cy="0"/>
          </a:xfrm>
          <a:prstGeom prst="line">
            <a:avLst/>
          </a:prstGeom>
          <a:ln w="63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174C2A4-D373-2AE7-C522-1C98CA92474D}"/>
              </a:ext>
            </a:extLst>
          </p:cNvPr>
          <p:cNvCxnSpPr>
            <a:cxnSpLocks/>
          </p:cNvCxnSpPr>
          <p:nvPr/>
        </p:nvCxnSpPr>
        <p:spPr>
          <a:xfrm>
            <a:off x="2466132" y="3140968"/>
            <a:ext cx="5256584" cy="0"/>
          </a:xfrm>
          <a:prstGeom prst="line">
            <a:avLst/>
          </a:prstGeom>
          <a:ln w="63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460ADAA-BC1E-0F22-2EA5-C7F1CEF7AA3E}"/>
              </a:ext>
            </a:extLst>
          </p:cNvPr>
          <p:cNvSpPr txBox="1"/>
          <p:nvPr/>
        </p:nvSpPr>
        <p:spPr>
          <a:xfrm>
            <a:off x="2466132" y="257921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Ethique et prospective ?</a:t>
            </a:r>
          </a:p>
        </p:txBody>
      </p:sp>
    </p:spTree>
    <p:extLst>
      <p:ext uri="{BB962C8B-B14F-4D97-AF65-F5344CB8AC3E}">
        <p14:creationId xmlns:p14="http://schemas.microsoft.com/office/powerpoint/2010/main" val="40434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38" y="304508"/>
            <a:ext cx="7644211" cy="585216"/>
          </a:xfrm>
        </p:spPr>
        <p:txBody>
          <a:bodyPr/>
          <a:lstStyle/>
          <a:p>
            <a:r>
              <a:rPr lang="fr-FR" cap="none" dirty="0"/>
              <a:t>Ethique et prospective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7B55-DE0A-1147-90F1-0FC7839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E8C52F0-AC72-9B5E-E75C-3F3732E97D09}"/>
              </a:ext>
            </a:extLst>
          </p:cNvPr>
          <p:cNvCxnSpPr>
            <a:cxnSpLocks/>
          </p:cNvCxnSpPr>
          <p:nvPr/>
        </p:nvCxnSpPr>
        <p:spPr>
          <a:xfrm>
            <a:off x="1331640" y="1052736"/>
            <a:ext cx="7488509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accent4">
                    <a:lumMod val="0"/>
                    <a:lumOff val="100000"/>
                  </a:schemeClr>
                </a:gs>
                <a:gs pos="0">
                  <a:srgbClr val="FFC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4BEAB50-44E2-5AC2-8E69-2807B3568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06"/>
          <a:stretch/>
        </p:blipFill>
        <p:spPr>
          <a:xfrm>
            <a:off x="4067944" y="1411096"/>
            <a:ext cx="4611738" cy="4489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5F4B966-7710-7B60-7508-0E944AE3EA0B}"/>
              </a:ext>
            </a:extLst>
          </p:cNvPr>
          <p:cNvSpPr txBox="1"/>
          <p:nvPr/>
        </p:nvSpPr>
        <p:spPr>
          <a:xfrm>
            <a:off x="1300312" y="1404314"/>
            <a:ext cx="2879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Cécile Wendling : </a:t>
            </a:r>
          </a:p>
          <a:p>
            <a:pPr>
              <a:spcAft>
                <a:spcPts val="1200"/>
              </a:spcAft>
            </a:pPr>
            <a:endParaRPr lang="fr-FR" sz="1400" b="1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Quelle expérience 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Pourquoi faire de la prospective 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Quels liens avec l’éthique ?</a:t>
            </a:r>
          </a:p>
        </p:txBody>
      </p:sp>
    </p:spTree>
    <p:extLst>
      <p:ext uri="{BB962C8B-B14F-4D97-AF65-F5344CB8AC3E}">
        <p14:creationId xmlns:p14="http://schemas.microsoft.com/office/powerpoint/2010/main" val="344395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38" y="330636"/>
            <a:ext cx="7644211" cy="585216"/>
          </a:xfrm>
        </p:spPr>
        <p:txBody>
          <a:bodyPr/>
          <a:lstStyle/>
          <a:p>
            <a:r>
              <a:rPr lang="fr-FR" dirty="0"/>
              <a:t>Tendance n°1</a:t>
            </a:r>
            <a:endParaRPr lang="fr-FR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7B55-DE0A-1147-90F1-0FC7839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E8C52F0-AC72-9B5E-E75C-3F3732E97D09}"/>
              </a:ext>
            </a:extLst>
          </p:cNvPr>
          <p:cNvCxnSpPr>
            <a:cxnSpLocks/>
          </p:cNvCxnSpPr>
          <p:nvPr/>
        </p:nvCxnSpPr>
        <p:spPr>
          <a:xfrm>
            <a:off x="1331640" y="1052736"/>
            <a:ext cx="7488509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accent4">
                    <a:lumMod val="0"/>
                    <a:lumOff val="100000"/>
                  </a:schemeClr>
                </a:gs>
                <a:gs pos="0">
                  <a:srgbClr val="FFC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C517A0E-3A9F-F836-FF95-04C151B22CAD}"/>
              </a:ext>
            </a:extLst>
          </p:cNvPr>
          <p:cNvSpPr txBox="1"/>
          <p:nvPr/>
        </p:nvSpPr>
        <p:spPr>
          <a:xfrm>
            <a:off x="1300312" y="1404314"/>
            <a:ext cx="31276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Conflits de valeurs au XXIème siècle </a:t>
            </a:r>
          </a:p>
          <a:p>
            <a:pPr>
              <a:spcAft>
                <a:spcPts val="1200"/>
              </a:spcAft>
            </a:pPr>
            <a:endParaRPr lang="fr-FR" sz="1400" b="1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« haute modernité » ou l’ère de l’accélération perpétuelle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Quelles mœurs quand tout change 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Opposition </a:t>
            </a:r>
            <a:r>
              <a:rPr lang="fr-FR" sz="1400" b="1" i="1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woke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vs. conservateurs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L’Europe, temple du progressisme  et des droits de l’Homme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Image 8" descr="Une image contenant texte, Police, capture d’écran, typographie&#10;&#10;Description générée automatiquement">
            <a:extLst>
              <a:ext uri="{FF2B5EF4-FFF2-40B4-BE49-F238E27FC236}">
                <a16:creationId xmlns:a16="http://schemas.microsoft.com/office/drawing/2014/main" id="{DB27485D-831F-963B-809F-E6DAD19DA1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179833"/>
            <a:ext cx="2163466" cy="1984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B47396-749B-3133-7714-4C841FA661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780928"/>
            <a:ext cx="2518865" cy="2530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984F126-5A83-E4A3-93FC-334A37F43C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238" y="4343768"/>
            <a:ext cx="2625811" cy="1678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46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38" y="330636"/>
            <a:ext cx="7644211" cy="585216"/>
          </a:xfrm>
        </p:spPr>
        <p:txBody>
          <a:bodyPr/>
          <a:lstStyle/>
          <a:p>
            <a:r>
              <a:rPr lang="fr-FR" dirty="0"/>
              <a:t>Tendance n°2</a:t>
            </a:r>
            <a:endParaRPr lang="fr-FR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7B55-DE0A-1147-90F1-0FC7839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E8C52F0-AC72-9B5E-E75C-3F3732E97D09}"/>
              </a:ext>
            </a:extLst>
          </p:cNvPr>
          <p:cNvCxnSpPr>
            <a:cxnSpLocks/>
          </p:cNvCxnSpPr>
          <p:nvPr/>
        </p:nvCxnSpPr>
        <p:spPr>
          <a:xfrm>
            <a:off x="1331640" y="1052736"/>
            <a:ext cx="7488509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accent4">
                    <a:lumMod val="0"/>
                    <a:lumOff val="100000"/>
                  </a:schemeClr>
                </a:gs>
                <a:gs pos="0">
                  <a:srgbClr val="FFC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C517A0E-3A9F-F836-FF95-04C151B22CAD}"/>
              </a:ext>
            </a:extLst>
          </p:cNvPr>
          <p:cNvSpPr txBox="1"/>
          <p:nvPr/>
        </p:nvSpPr>
        <p:spPr>
          <a:xfrm>
            <a:off x="1300312" y="1404314"/>
            <a:ext cx="3127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Ethique des systèmes numériques</a:t>
            </a:r>
          </a:p>
          <a:p>
            <a:pPr>
              <a:spcAft>
                <a:spcPts val="1200"/>
              </a:spcAft>
            </a:pPr>
            <a:endParaRPr lang="fr-FR" sz="1400" b="1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« révolution » numérique à l’œuvre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 L’affaire » </a:t>
            </a:r>
            <a:r>
              <a:rPr lang="fr-FR" sz="1400" b="1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ChatGPT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allégorie des tiraillements éthiques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risques réels et immédiats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Vers une conformité du numérique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 4" descr="Une image contenant texte, capture d’écran, art, illustration&#10;&#10;Description générée automatiquement">
            <a:extLst>
              <a:ext uri="{FF2B5EF4-FFF2-40B4-BE49-F238E27FC236}">
                <a16:creationId xmlns:a16="http://schemas.microsoft.com/office/drawing/2014/main" id="{DD337658-7047-D193-561F-CF61E7D28C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229" y="638055"/>
            <a:ext cx="2083942" cy="23223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63AED64-BD9C-4983-A1C1-3F368668D3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488" y="2296454"/>
            <a:ext cx="3176091" cy="10807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 descr="Une image contenant texte, capture d’écran, Police, Impression&#10;&#10;Description générée automatiquement">
            <a:extLst>
              <a:ext uri="{FF2B5EF4-FFF2-40B4-BE49-F238E27FC236}">
                <a16:creationId xmlns:a16="http://schemas.microsoft.com/office/drawing/2014/main" id="{F2DE7E9E-8713-9040-04DD-BD600D67DE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259" y="2946483"/>
            <a:ext cx="2188951" cy="20637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 descr="Une image contenant texte, capture d’écran, tour&#10;&#10;Description générée automatiquement">
            <a:extLst>
              <a:ext uri="{FF2B5EF4-FFF2-40B4-BE49-F238E27FC236}">
                <a16:creationId xmlns:a16="http://schemas.microsoft.com/office/drawing/2014/main" id="{2C280B4B-2659-9F9A-467B-D997D08BF8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821" y="4025268"/>
            <a:ext cx="2188951" cy="2258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 descr="Une image contenant texte, capture d’écran, Police, blanc&#10;&#10;Description générée automatiquement">
            <a:extLst>
              <a:ext uri="{FF2B5EF4-FFF2-40B4-BE49-F238E27FC236}">
                <a16:creationId xmlns:a16="http://schemas.microsoft.com/office/drawing/2014/main" id="{D2E02201-E00B-071E-FCA5-1236414457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391" y="5152408"/>
            <a:ext cx="3488432" cy="9217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14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38" y="330636"/>
            <a:ext cx="7644211" cy="585216"/>
          </a:xfrm>
        </p:spPr>
        <p:txBody>
          <a:bodyPr/>
          <a:lstStyle/>
          <a:p>
            <a:r>
              <a:rPr lang="fr-FR" dirty="0"/>
              <a:t>Tendance n°3</a:t>
            </a:r>
            <a:endParaRPr lang="fr-FR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7B55-DE0A-1147-90F1-0FC7839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E8C52F0-AC72-9B5E-E75C-3F3732E97D09}"/>
              </a:ext>
            </a:extLst>
          </p:cNvPr>
          <p:cNvCxnSpPr>
            <a:cxnSpLocks/>
          </p:cNvCxnSpPr>
          <p:nvPr/>
        </p:nvCxnSpPr>
        <p:spPr>
          <a:xfrm>
            <a:off x="1331640" y="1052736"/>
            <a:ext cx="7488509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accent4">
                    <a:lumMod val="0"/>
                    <a:lumOff val="100000"/>
                  </a:schemeClr>
                </a:gs>
                <a:gs pos="0">
                  <a:srgbClr val="FFC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C517A0E-3A9F-F836-FF95-04C151B22CAD}"/>
              </a:ext>
            </a:extLst>
          </p:cNvPr>
          <p:cNvSpPr txBox="1"/>
          <p:nvPr/>
        </p:nvSpPr>
        <p:spPr>
          <a:xfrm>
            <a:off x="1300312" y="1404314"/>
            <a:ext cx="31276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Sobriété ou pénurie : de la gestion de la rareté</a:t>
            </a:r>
          </a:p>
          <a:p>
            <a:pPr>
              <a:spcAft>
                <a:spcPts val="1200"/>
              </a:spcAft>
            </a:pPr>
            <a:endParaRPr lang="fr-FR" sz="1400" b="1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Dérèglement climatique : 2023, l’année la plus chaude jamais enregistrée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Efficacité énergétique et sobriété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Austérité, déconsommation et pénuries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Au-delà de la croissance 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 5" descr="Une image contenant Visage humain, texte, capture d’écran, Front&#10;&#10;Description générée automatiquement">
            <a:extLst>
              <a:ext uri="{FF2B5EF4-FFF2-40B4-BE49-F238E27FC236}">
                <a16:creationId xmlns:a16="http://schemas.microsoft.com/office/drawing/2014/main" id="{3C482648-2DAC-2E54-400D-12B7ADB16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736" y="623244"/>
            <a:ext cx="2584445" cy="2241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 descr="Une image contenant texte, capture d’écran, Police, jaune&#10;&#10;Description générée automatiquement">
            <a:extLst>
              <a:ext uri="{FF2B5EF4-FFF2-40B4-BE49-F238E27FC236}">
                <a16:creationId xmlns:a16="http://schemas.microsoft.com/office/drawing/2014/main" id="{8933DB0F-452F-57A7-DCFA-3E1B9BFF2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3111" y="2519254"/>
            <a:ext cx="2440429" cy="901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7065770-3CD1-823E-84EE-CC79175342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074" y="2515762"/>
            <a:ext cx="3924798" cy="19854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 19" descr="Une image contenant texte, ciel, capture d’écran&#10;&#10;Description générée automatiquement">
            <a:extLst>
              <a:ext uri="{FF2B5EF4-FFF2-40B4-BE49-F238E27FC236}">
                <a16:creationId xmlns:a16="http://schemas.microsoft.com/office/drawing/2014/main" id="{34074209-CE84-92CE-C33F-B764326252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736" y="3993211"/>
            <a:ext cx="3037402" cy="2644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39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38" y="330636"/>
            <a:ext cx="7644211" cy="585216"/>
          </a:xfrm>
        </p:spPr>
        <p:txBody>
          <a:bodyPr/>
          <a:lstStyle/>
          <a:p>
            <a:r>
              <a:rPr lang="fr-FR" dirty="0"/>
              <a:t>Tendance n°4</a:t>
            </a:r>
            <a:endParaRPr lang="fr-FR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7B55-DE0A-1147-90F1-0FC7839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E8C52F0-AC72-9B5E-E75C-3F3732E97D09}"/>
              </a:ext>
            </a:extLst>
          </p:cNvPr>
          <p:cNvCxnSpPr>
            <a:cxnSpLocks/>
          </p:cNvCxnSpPr>
          <p:nvPr/>
        </p:nvCxnSpPr>
        <p:spPr>
          <a:xfrm>
            <a:off x="1331640" y="1052736"/>
            <a:ext cx="7488509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accent4">
                    <a:lumMod val="0"/>
                    <a:lumOff val="100000"/>
                  </a:schemeClr>
                </a:gs>
                <a:gs pos="0">
                  <a:srgbClr val="FFC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C517A0E-3A9F-F836-FF95-04C151B22CAD}"/>
              </a:ext>
            </a:extLst>
          </p:cNvPr>
          <p:cNvSpPr txBox="1"/>
          <p:nvPr/>
        </p:nvSpPr>
        <p:spPr>
          <a:xfrm>
            <a:off x="1300312" y="1404314"/>
            <a:ext cx="31276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Travail : les nouveaux rapports de force</a:t>
            </a:r>
          </a:p>
          <a:p>
            <a:pPr>
              <a:spcAft>
                <a:spcPts val="1200"/>
              </a:spcAft>
            </a:pPr>
            <a:endParaRPr lang="fr-FR" sz="1400" b="1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Pénurie de main d’œuvre et démographie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Intensification du travail et détresse psychologique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Loyalty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Exit, Voice, </a:t>
            </a:r>
            <a:r>
              <a:rPr lang="fr-FR" sz="1400" b="1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Apathy</a:t>
            </a: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Une exigence renforcée vis-à-vis du travail 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nouvelles modalités : la semaine de quatre jours 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Image 10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C1433F93-A7FE-590D-4F6C-288F895419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118" y="810452"/>
            <a:ext cx="3127672" cy="11877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DD846D3-31CB-9CA6-A01C-E9402004DF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07552"/>
            <a:ext cx="3387602" cy="1326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 descr="Une image contenant texte, habits, capture d’écran, Visage humain&#10;&#10;Description générée automatiquement">
            <a:extLst>
              <a:ext uri="{FF2B5EF4-FFF2-40B4-BE49-F238E27FC236}">
                <a16:creationId xmlns:a16="http://schemas.microsoft.com/office/drawing/2014/main" id="{B6D96BF6-52A0-AB70-C22A-19AB34F231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58" y="2966565"/>
            <a:ext cx="2215432" cy="22768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 22" descr="Une image contenant Visage humain, texte, costume, habits&#10;&#10;Description générée automatiquement">
            <a:extLst>
              <a:ext uri="{FF2B5EF4-FFF2-40B4-BE49-F238E27FC236}">
                <a16:creationId xmlns:a16="http://schemas.microsoft.com/office/drawing/2014/main" id="{D06ABE2B-EDFE-875F-AEB4-C10EFCA480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947030"/>
            <a:ext cx="2404471" cy="2219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63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38" y="330636"/>
            <a:ext cx="7644211" cy="585216"/>
          </a:xfrm>
        </p:spPr>
        <p:txBody>
          <a:bodyPr/>
          <a:lstStyle/>
          <a:p>
            <a:r>
              <a:rPr lang="fr-FR" dirty="0"/>
              <a:t>Tendance n°5</a:t>
            </a:r>
            <a:endParaRPr lang="fr-FR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7B55-DE0A-1147-90F1-0FC7839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E8C52F0-AC72-9B5E-E75C-3F3732E97D09}"/>
              </a:ext>
            </a:extLst>
          </p:cNvPr>
          <p:cNvCxnSpPr>
            <a:cxnSpLocks/>
          </p:cNvCxnSpPr>
          <p:nvPr/>
        </p:nvCxnSpPr>
        <p:spPr>
          <a:xfrm>
            <a:off x="1331640" y="1052736"/>
            <a:ext cx="7488509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accent4">
                    <a:lumMod val="0"/>
                    <a:lumOff val="100000"/>
                  </a:schemeClr>
                </a:gs>
                <a:gs pos="0">
                  <a:srgbClr val="FFC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C517A0E-3A9F-F836-FF95-04C151B22CAD}"/>
              </a:ext>
            </a:extLst>
          </p:cNvPr>
          <p:cNvSpPr txBox="1"/>
          <p:nvPr/>
        </p:nvSpPr>
        <p:spPr>
          <a:xfrm>
            <a:off x="1300312" y="1404314"/>
            <a:ext cx="34157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la gestion des parties prenantes à la démocratie d’entreprise</a:t>
            </a:r>
            <a:endParaRPr lang="fr-FR" sz="1400" b="1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CSRD et les processus d’engagement avec les parties prenantes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comités de parties prenantes qui se démocratisent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nouvelles parties prenantes 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Vers l’optimum social : la démocratie d’entreprise 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D8808E-B487-0A77-4DAB-2F4CC527F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778" y="763159"/>
            <a:ext cx="2722388" cy="2384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5E4FFBB5-5EE4-52F6-2D00-FB6772FE0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326" y="2769742"/>
            <a:ext cx="4152623" cy="1426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8B5646AF-2827-6E08-D933-FD193146E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409" y="4144844"/>
            <a:ext cx="3415706" cy="968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Une image contenant texte, Police, capture d’écran, typographie&#10;&#10;Description générée automatiquement">
            <a:extLst>
              <a:ext uri="{FF2B5EF4-FFF2-40B4-BE49-F238E27FC236}">
                <a16:creationId xmlns:a16="http://schemas.microsoft.com/office/drawing/2014/main" id="{AA4B9CB5-CDAA-C82A-38B6-B0AC3AF83F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796" y="4754306"/>
            <a:ext cx="2472196" cy="16941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76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38" y="330636"/>
            <a:ext cx="7644211" cy="585216"/>
          </a:xfrm>
        </p:spPr>
        <p:txBody>
          <a:bodyPr/>
          <a:lstStyle/>
          <a:p>
            <a:r>
              <a:rPr lang="fr-FR" dirty="0"/>
              <a:t>Tendance n°6</a:t>
            </a:r>
            <a:endParaRPr lang="fr-FR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7B55-DE0A-1147-90F1-0FC7839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E8C52F0-AC72-9B5E-E75C-3F3732E97D09}"/>
              </a:ext>
            </a:extLst>
          </p:cNvPr>
          <p:cNvCxnSpPr>
            <a:cxnSpLocks/>
          </p:cNvCxnSpPr>
          <p:nvPr/>
        </p:nvCxnSpPr>
        <p:spPr>
          <a:xfrm>
            <a:off x="1331640" y="1052736"/>
            <a:ext cx="7488509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accent4">
                    <a:lumMod val="0"/>
                    <a:lumOff val="100000"/>
                  </a:schemeClr>
                </a:gs>
                <a:gs pos="0">
                  <a:srgbClr val="FFC00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C517A0E-3A9F-F836-FF95-04C151B22CAD}"/>
              </a:ext>
            </a:extLst>
          </p:cNvPr>
          <p:cNvSpPr txBox="1"/>
          <p:nvPr/>
        </p:nvSpPr>
        <p:spPr>
          <a:xfrm>
            <a:off x="1300312" y="1404314"/>
            <a:ext cx="31276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 </a:t>
            </a:r>
            <a:r>
              <a:rPr lang="fr-FR" b="1" i="1" dirty="0" err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reporting</a:t>
            </a:r>
            <a:r>
              <a:rPr lang="fr-FR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à l’impact </a:t>
            </a:r>
          </a:p>
          <a:p>
            <a:pPr>
              <a:spcAft>
                <a:spcPts val="1200"/>
              </a:spcAft>
            </a:pPr>
            <a:endParaRPr lang="fr-FR" sz="1400" b="1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Guerre d’influence sur les normes de comptabilité extra-financière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L’heure de l’évaluation des politiques RSE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nouveaux indices d’impact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Une éthique de la mesure 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5D975E7-1A7D-234C-00FF-B410EE474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228200"/>
            <a:ext cx="3196876" cy="1504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Une image contenant texte, capture d’écran, nuage, ciel&#10;&#10;Description générée automatiquement">
            <a:extLst>
              <a:ext uri="{FF2B5EF4-FFF2-40B4-BE49-F238E27FC236}">
                <a16:creationId xmlns:a16="http://schemas.microsoft.com/office/drawing/2014/main" id="{7FCEB1B3-04AB-9A37-F8DE-8845258D67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043" y="2564904"/>
            <a:ext cx="3452171" cy="2421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Une image contenant texte, Police, capture d’écran, algèbre&#10;&#10;Description générée automatiquement">
            <a:extLst>
              <a:ext uri="{FF2B5EF4-FFF2-40B4-BE49-F238E27FC236}">
                <a16:creationId xmlns:a16="http://schemas.microsoft.com/office/drawing/2014/main" id="{383B60F6-DA2F-71CE-3391-F5FF6494E6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832" y="4647062"/>
            <a:ext cx="3452172" cy="1247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746279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59687</TotalTime>
  <Words>556</Words>
  <Application>Microsoft Macintosh PowerPoint</Application>
  <PresentationFormat>Affichage à l'écran (4:3)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Roboto</vt:lpstr>
      <vt:lpstr>Showeet theme</vt:lpstr>
      <vt:lpstr>Présentation PowerPoint</vt:lpstr>
      <vt:lpstr>Présentation PowerPoint</vt:lpstr>
      <vt:lpstr>Ethique et prospective</vt:lpstr>
      <vt:lpstr>Tendance n°1</vt:lpstr>
      <vt:lpstr>Tendance n°2</vt:lpstr>
      <vt:lpstr>Tendance n°3</vt:lpstr>
      <vt:lpstr>Tendance n°4</vt:lpstr>
      <vt:lpstr>Tendance n°5</vt:lpstr>
      <vt:lpstr>Tendance n°6</vt:lpstr>
      <vt:lpstr>Tendance n°7</vt:lpstr>
      <vt:lpstr>Votre avis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</dc:title>
  <dc:creator>showeet.com</dc:creator>
  <dc:description>© Copyright Showeet.com</dc:description>
  <cp:lastModifiedBy>Louis Colin</cp:lastModifiedBy>
  <cp:revision>10</cp:revision>
  <dcterms:created xsi:type="dcterms:W3CDTF">2011-05-09T14:18:21Z</dcterms:created>
  <dcterms:modified xsi:type="dcterms:W3CDTF">2024-01-17T22:27:50Z</dcterms:modified>
  <cp:category>Shapes &amp; Objects</cp:category>
</cp:coreProperties>
</file>